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72" r:id="rId2"/>
    <p:sldId id="276" r:id="rId3"/>
    <p:sldId id="274" r:id="rId4"/>
    <p:sldId id="275" r:id="rId5"/>
    <p:sldId id="263" r:id="rId6"/>
    <p:sldId id="273" r:id="rId7"/>
    <p:sldId id="270" r:id="rId8"/>
    <p:sldId id="271" r:id="rId9"/>
    <p:sldId id="268" r:id="rId10"/>
    <p:sldId id="265" r:id="rId11"/>
    <p:sldId id="28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294" autoAdjust="0"/>
  </p:normalViewPr>
  <p:slideViewPr>
    <p:cSldViewPr snapToGrid="0">
      <p:cViewPr varScale="1">
        <p:scale>
          <a:sx n="62" d="100"/>
          <a:sy n="62" d="100"/>
        </p:scale>
        <p:origin x="14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77DC2-BC2B-4D97-A092-74A91151B4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2C267899-90BF-4214-A6FB-A20821F4FB7E}">
      <dgm:prSet phldrT="[Texte]"/>
      <dgm:spPr/>
      <dgm:t>
        <a:bodyPr/>
        <a:lstStyle/>
        <a:p>
          <a:r>
            <a:rPr lang="fr-FR" dirty="0"/>
            <a:t>Risque</a:t>
          </a:r>
        </a:p>
      </dgm:t>
    </dgm:pt>
    <dgm:pt modelId="{77E66E8D-7DA6-4583-A18A-54B18DBAD414}" type="parTrans" cxnId="{7F81D432-9109-4D3F-BDD7-1C5E9E4D45A4}">
      <dgm:prSet/>
      <dgm:spPr/>
      <dgm:t>
        <a:bodyPr/>
        <a:lstStyle/>
        <a:p>
          <a:endParaRPr lang="fr-FR"/>
        </a:p>
      </dgm:t>
    </dgm:pt>
    <dgm:pt modelId="{BB04B074-DCC1-4B38-B45F-AE03CFFAE8A5}" type="sibTrans" cxnId="{7F81D432-9109-4D3F-BDD7-1C5E9E4D45A4}">
      <dgm:prSet/>
      <dgm:spPr/>
      <dgm:t>
        <a:bodyPr/>
        <a:lstStyle/>
        <a:p>
          <a:endParaRPr lang="fr-FR"/>
        </a:p>
      </dgm:t>
    </dgm:pt>
    <dgm:pt modelId="{D622B0B8-A2DC-4D1C-8863-434455CBD2E7}">
      <dgm:prSet phldrT="[Texte]"/>
      <dgm:spPr/>
      <dgm:t>
        <a:bodyPr/>
        <a:lstStyle/>
        <a:p>
          <a:r>
            <a:rPr lang="fr-FR" dirty="0"/>
            <a:t>Aléa</a:t>
          </a:r>
        </a:p>
      </dgm:t>
    </dgm:pt>
    <dgm:pt modelId="{DC3FEA6E-608F-47B1-B474-B25C062FEBF9}" type="parTrans" cxnId="{9B00C146-52FE-4D84-877C-E7485B1E4381}">
      <dgm:prSet/>
      <dgm:spPr/>
      <dgm:t>
        <a:bodyPr/>
        <a:lstStyle/>
        <a:p>
          <a:endParaRPr lang="fr-FR"/>
        </a:p>
      </dgm:t>
    </dgm:pt>
    <dgm:pt modelId="{08F661FD-0D6F-47A6-B735-F4EB98A3DE34}" type="sibTrans" cxnId="{9B00C146-52FE-4D84-877C-E7485B1E4381}">
      <dgm:prSet/>
      <dgm:spPr/>
      <dgm:t>
        <a:bodyPr/>
        <a:lstStyle/>
        <a:p>
          <a:endParaRPr lang="fr-FR"/>
        </a:p>
      </dgm:t>
    </dgm:pt>
    <dgm:pt modelId="{B6803229-7425-476B-B4F7-DD2270DF29EC}">
      <dgm:prSet phldrT="[Texte]"/>
      <dgm:spPr/>
      <dgm:t>
        <a:bodyPr/>
        <a:lstStyle/>
        <a:p>
          <a:r>
            <a:rPr lang="fr-FR" dirty="0"/>
            <a:t>Exposition</a:t>
          </a:r>
        </a:p>
      </dgm:t>
    </dgm:pt>
    <dgm:pt modelId="{6ADF7075-D1BC-485C-8B1B-98BC16BDB6B2}" type="parTrans" cxnId="{98C2FED4-9CC4-4AFF-AD0E-494D0B48DB73}">
      <dgm:prSet/>
      <dgm:spPr/>
      <dgm:t>
        <a:bodyPr/>
        <a:lstStyle/>
        <a:p>
          <a:endParaRPr lang="fr-FR"/>
        </a:p>
      </dgm:t>
    </dgm:pt>
    <dgm:pt modelId="{BA0C001C-3872-4E43-A7D3-0FFCC681B08F}" type="sibTrans" cxnId="{98C2FED4-9CC4-4AFF-AD0E-494D0B48DB73}">
      <dgm:prSet/>
      <dgm:spPr/>
      <dgm:t>
        <a:bodyPr/>
        <a:lstStyle/>
        <a:p>
          <a:endParaRPr lang="fr-FR"/>
        </a:p>
      </dgm:t>
    </dgm:pt>
    <dgm:pt modelId="{67CD21DA-E272-4A28-8289-0E5CFB61C653}">
      <dgm:prSet phldrT="[Texte]"/>
      <dgm:spPr/>
      <dgm:t>
        <a:bodyPr/>
        <a:lstStyle/>
        <a:p>
          <a:r>
            <a:rPr lang="fr-FR" dirty="0"/>
            <a:t>Vulnérabilité</a:t>
          </a:r>
        </a:p>
      </dgm:t>
    </dgm:pt>
    <dgm:pt modelId="{56820D39-A2B4-4094-A8A7-05F53309E561}" type="parTrans" cxnId="{A2DF3E08-B48D-42DF-BC6E-6ABAC19D58AD}">
      <dgm:prSet/>
      <dgm:spPr/>
      <dgm:t>
        <a:bodyPr/>
        <a:lstStyle/>
        <a:p>
          <a:endParaRPr lang="fr-FR"/>
        </a:p>
      </dgm:t>
    </dgm:pt>
    <dgm:pt modelId="{93EA4A5A-0968-41C0-B65A-C58747973184}" type="sibTrans" cxnId="{A2DF3E08-B48D-42DF-BC6E-6ABAC19D58AD}">
      <dgm:prSet/>
      <dgm:spPr/>
      <dgm:t>
        <a:bodyPr/>
        <a:lstStyle/>
        <a:p>
          <a:endParaRPr lang="fr-FR"/>
        </a:p>
      </dgm:t>
    </dgm:pt>
    <dgm:pt modelId="{CBB57E8C-BA1D-4B27-BA9F-19AA1F8D401E}" type="pres">
      <dgm:prSet presAssocID="{CF677DC2-BC2B-4D97-A092-74A91151B425}" presName="hierChild1" presStyleCnt="0">
        <dgm:presLayoutVars>
          <dgm:orgChart val="1"/>
          <dgm:chPref val="1"/>
          <dgm:dir/>
          <dgm:animOne val="branch"/>
          <dgm:animLvl val="lvl"/>
          <dgm:resizeHandles/>
        </dgm:presLayoutVars>
      </dgm:prSet>
      <dgm:spPr/>
    </dgm:pt>
    <dgm:pt modelId="{FB88F4F7-19B4-4257-ADAE-B5D01EA2386E}" type="pres">
      <dgm:prSet presAssocID="{2C267899-90BF-4214-A6FB-A20821F4FB7E}" presName="hierRoot1" presStyleCnt="0">
        <dgm:presLayoutVars>
          <dgm:hierBranch val="init"/>
        </dgm:presLayoutVars>
      </dgm:prSet>
      <dgm:spPr/>
    </dgm:pt>
    <dgm:pt modelId="{CD5C593A-FCDD-4C20-8D41-697715999AC7}" type="pres">
      <dgm:prSet presAssocID="{2C267899-90BF-4214-A6FB-A20821F4FB7E}" presName="rootComposite1" presStyleCnt="0"/>
      <dgm:spPr/>
    </dgm:pt>
    <dgm:pt modelId="{D0B2BE71-6580-4C37-A36E-A0517998EACB}" type="pres">
      <dgm:prSet presAssocID="{2C267899-90BF-4214-A6FB-A20821F4FB7E}" presName="rootText1" presStyleLbl="node0" presStyleIdx="0" presStyleCnt="1" custScaleY="38704">
        <dgm:presLayoutVars>
          <dgm:chPref val="3"/>
        </dgm:presLayoutVars>
      </dgm:prSet>
      <dgm:spPr/>
    </dgm:pt>
    <dgm:pt modelId="{CE565823-9F19-4BFE-B158-37FE9D201A3A}" type="pres">
      <dgm:prSet presAssocID="{2C267899-90BF-4214-A6FB-A20821F4FB7E}" presName="rootConnector1" presStyleLbl="node1" presStyleIdx="0" presStyleCnt="0"/>
      <dgm:spPr/>
    </dgm:pt>
    <dgm:pt modelId="{3ABD1EC2-E39C-4097-A51A-14B273EBF3C1}" type="pres">
      <dgm:prSet presAssocID="{2C267899-90BF-4214-A6FB-A20821F4FB7E}" presName="hierChild2" presStyleCnt="0"/>
      <dgm:spPr/>
    </dgm:pt>
    <dgm:pt modelId="{F84D9DD0-078B-4B96-BF89-626A8179ABD4}" type="pres">
      <dgm:prSet presAssocID="{DC3FEA6E-608F-47B1-B474-B25C062FEBF9}" presName="Name37" presStyleLbl="parChTrans1D2" presStyleIdx="0" presStyleCnt="3"/>
      <dgm:spPr/>
    </dgm:pt>
    <dgm:pt modelId="{DCA6F463-0DBB-4079-8279-3679E1C6C2BB}" type="pres">
      <dgm:prSet presAssocID="{D622B0B8-A2DC-4D1C-8863-434455CBD2E7}" presName="hierRoot2" presStyleCnt="0">
        <dgm:presLayoutVars>
          <dgm:hierBranch val="init"/>
        </dgm:presLayoutVars>
      </dgm:prSet>
      <dgm:spPr/>
    </dgm:pt>
    <dgm:pt modelId="{B5B5A351-4B90-4E4A-BCD9-2DE23C8ABE4F}" type="pres">
      <dgm:prSet presAssocID="{D622B0B8-A2DC-4D1C-8863-434455CBD2E7}" presName="rootComposite" presStyleCnt="0"/>
      <dgm:spPr/>
    </dgm:pt>
    <dgm:pt modelId="{322CAA73-791D-4E6E-9CBB-1973BBE2195D}" type="pres">
      <dgm:prSet presAssocID="{D622B0B8-A2DC-4D1C-8863-434455CBD2E7}" presName="rootText" presStyleLbl="node2" presStyleIdx="0" presStyleCnt="3" custScaleY="51767">
        <dgm:presLayoutVars>
          <dgm:chPref val="3"/>
        </dgm:presLayoutVars>
      </dgm:prSet>
      <dgm:spPr/>
    </dgm:pt>
    <dgm:pt modelId="{8CD0282E-6DF5-442B-BC9E-624ABD14373B}" type="pres">
      <dgm:prSet presAssocID="{D622B0B8-A2DC-4D1C-8863-434455CBD2E7}" presName="rootConnector" presStyleLbl="node2" presStyleIdx="0" presStyleCnt="3"/>
      <dgm:spPr/>
    </dgm:pt>
    <dgm:pt modelId="{2315D1FD-FB2A-4494-9E70-F2AEFC2C87B0}" type="pres">
      <dgm:prSet presAssocID="{D622B0B8-A2DC-4D1C-8863-434455CBD2E7}" presName="hierChild4" presStyleCnt="0"/>
      <dgm:spPr/>
    </dgm:pt>
    <dgm:pt modelId="{EBEDFAFD-F91B-4107-B0A9-84E5BE42C254}" type="pres">
      <dgm:prSet presAssocID="{D622B0B8-A2DC-4D1C-8863-434455CBD2E7}" presName="hierChild5" presStyleCnt="0"/>
      <dgm:spPr/>
    </dgm:pt>
    <dgm:pt modelId="{238D65BF-4DE2-46DA-B00E-5551D2E9901E}" type="pres">
      <dgm:prSet presAssocID="{6ADF7075-D1BC-485C-8B1B-98BC16BDB6B2}" presName="Name37" presStyleLbl="parChTrans1D2" presStyleIdx="1" presStyleCnt="3"/>
      <dgm:spPr/>
    </dgm:pt>
    <dgm:pt modelId="{1405BA79-F3B4-4C9B-8051-4F3E70EDE87A}" type="pres">
      <dgm:prSet presAssocID="{B6803229-7425-476B-B4F7-DD2270DF29EC}" presName="hierRoot2" presStyleCnt="0">
        <dgm:presLayoutVars>
          <dgm:hierBranch val="init"/>
        </dgm:presLayoutVars>
      </dgm:prSet>
      <dgm:spPr/>
    </dgm:pt>
    <dgm:pt modelId="{EE03CBAC-56A8-4526-B356-6D1E300698CB}" type="pres">
      <dgm:prSet presAssocID="{B6803229-7425-476B-B4F7-DD2270DF29EC}" presName="rootComposite" presStyleCnt="0"/>
      <dgm:spPr/>
    </dgm:pt>
    <dgm:pt modelId="{BEA26FCF-565D-4C26-8966-BB5A351A143F}" type="pres">
      <dgm:prSet presAssocID="{B6803229-7425-476B-B4F7-DD2270DF29EC}" presName="rootText" presStyleLbl="node2" presStyleIdx="1" presStyleCnt="3" custScaleY="51767">
        <dgm:presLayoutVars>
          <dgm:chPref val="3"/>
        </dgm:presLayoutVars>
      </dgm:prSet>
      <dgm:spPr/>
    </dgm:pt>
    <dgm:pt modelId="{F6C6AD26-DFE4-44D4-BA11-69182062AF0E}" type="pres">
      <dgm:prSet presAssocID="{B6803229-7425-476B-B4F7-DD2270DF29EC}" presName="rootConnector" presStyleLbl="node2" presStyleIdx="1" presStyleCnt="3"/>
      <dgm:spPr/>
    </dgm:pt>
    <dgm:pt modelId="{D22F7F21-05C3-48A3-A8EB-F20E629724E7}" type="pres">
      <dgm:prSet presAssocID="{B6803229-7425-476B-B4F7-DD2270DF29EC}" presName="hierChild4" presStyleCnt="0"/>
      <dgm:spPr/>
    </dgm:pt>
    <dgm:pt modelId="{EDE90103-FA7E-4A51-AA22-97B0D467A63C}" type="pres">
      <dgm:prSet presAssocID="{B6803229-7425-476B-B4F7-DD2270DF29EC}" presName="hierChild5" presStyleCnt="0"/>
      <dgm:spPr/>
    </dgm:pt>
    <dgm:pt modelId="{7FADF148-5202-46BD-A0E8-817B7E9AE5EC}" type="pres">
      <dgm:prSet presAssocID="{56820D39-A2B4-4094-A8A7-05F53309E561}" presName="Name37" presStyleLbl="parChTrans1D2" presStyleIdx="2" presStyleCnt="3"/>
      <dgm:spPr/>
    </dgm:pt>
    <dgm:pt modelId="{23DE0591-6081-485C-ADFB-8AAC376C8A19}" type="pres">
      <dgm:prSet presAssocID="{67CD21DA-E272-4A28-8289-0E5CFB61C653}" presName="hierRoot2" presStyleCnt="0">
        <dgm:presLayoutVars>
          <dgm:hierBranch val="init"/>
        </dgm:presLayoutVars>
      </dgm:prSet>
      <dgm:spPr/>
    </dgm:pt>
    <dgm:pt modelId="{A91403DD-6CE9-49E4-82B6-F7A7C41516E7}" type="pres">
      <dgm:prSet presAssocID="{67CD21DA-E272-4A28-8289-0E5CFB61C653}" presName="rootComposite" presStyleCnt="0"/>
      <dgm:spPr/>
    </dgm:pt>
    <dgm:pt modelId="{62DE2A23-E4B2-4B24-B5EB-D9E5134A460C}" type="pres">
      <dgm:prSet presAssocID="{67CD21DA-E272-4A28-8289-0E5CFB61C653}" presName="rootText" presStyleLbl="node2" presStyleIdx="2" presStyleCnt="3" custScaleY="51767" custLinFactNeighborY="0">
        <dgm:presLayoutVars>
          <dgm:chPref val="3"/>
        </dgm:presLayoutVars>
      </dgm:prSet>
      <dgm:spPr/>
    </dgm:pt>
    <dgm:pt modelId="{4137B9C3-E18A-4ACB-94C8-DFC6D706C031}" type="pres">
      <dgm:prSet presAssocID="{67CD21DA-E272-4A28-8289-0E5CFB61C653}" presName="rootConnector" presStyleLbl="node2" presStyleIdx="2" presStyleCnt="3"/>
      <dgm:spPr/>
    </dgm:pt>
    <dgm:pt modelId="{436BD240-1A0E-48D1-999D-8D296D1CB625}" type="pres">
      <dgm:prSet presAssocID="{67CD21DA-E272-4A28-8289-0E5CFB61C653}" presName="hierChild4" presStyleCnt="0"/>
      <dgm:spPr/>
    </dgm:pt>
    <dgm:pt modelId="{5C05288A-A6F1-4715-B595-0727423992A7}" type="pres">
      <dgm:prSet presAssocID="{67CD21DA-E272-4A28-8289-0E5CFB61C653}" presName="hierChild5" presStyleCnt="0"/>
      <dgm:spPr/>
    </dgm:pt>
    <dgm:pt modelId="{2FC82AB0-00F7-4108-9D73-4441B65EF94C}" type="pres">
      <dgm:prSet presAssocID="{2C267899-90BF-4214-A6FB-A20821F4FB7E}" presName="hierChild3" presStyleCnt="0"/>
      <dgm:spPr/>
    </dgm:pt>
  </dgm:ptLst>
  <dgm:cxnLst>
    <dgm:cxn modelId="{A2DF3E08-B48D-42DF-BC6E-6ABAC19D58AD}" srcId="{2C267899-90BF-4214-A6FB-A20821F4FB7E}" destId="{67CD21DA-E272-4A28-8289-0E5CFB61C653}" srcOrd="2" destOrd="0" parTransId="{56820D39-A2B4-4094-A8A7-05F53309E561}" sibTransId="{93EA4A5A-0968-41C0-B65A-C58747973184}"/>
    <dgm:cxn modelId="{5C64560B-520B-472E-A15B-4815B642B71A}" type="presOf" srcId="{CF677DC2-BC2B-4D97-A092-74A91151B425}" destId="{CBB57E8C-BA1D-4B27-BA9F-19AA1F8D401E}" srcOrd="0" destOrd="0" presId="urn:microsoft.com/office/officeart/2005/8/layout/orgChart1"/>
    <dgm:cxn modelId="{3F4F502F-D667-4FA9-8B64-F6369D4495DF}" type="presOf" srcId="{B6803229-7425-476B-B4F7-DD2270DF29EC}" destId="{F6C6AD26-DFE4-44D4-BA11-69182062AF0E}" srcOrd="1" destOrd="0" presId="urn:microsoft.com/office/officeart/2005/8/layout/orgChart1"/>
    <dgm:cxn modelId="{7F81D432-9109-4D3F-BDD7-1C5E9E4D45A4}" srcId="{CF677DC2-BC2B-4D97-A092-74A91151B425}" destId="{2C267899-90BF-4214-A6FB-A20821F4FB7E}" srcOrd="0" destOrd="0" parTransId="{77E66E8D-7DA6-4583-A18A-54B18DBAD414}" sibTransId="{BB04B074-DCC1-4B38-B45F-AE03CFFAE8A5}"/>
    <dgm:cxn modelId="{75DEB836-E1DF-47BF-BA99-82395C44E186}" type="presOf" srcId="{67CD21DA-E272-4A28-8289-0E5CFB61C653}" destId="{62DE2A23-E4B2-4B24-B5EB-D9E5134A460C}" srcOrd="0" destOrd="0" presId="urn:microsoft.com/office/officeart/2005/8/layout/orgChart1"/>
    <dgm:cxn modelId="{58757360-725C-49C9-BED8-84A178176B7D}" type="presOf" srcId="{2C267899-90BF-4214-A6FB-A20821F4FB7E}" destId="{D0B2BE71-6580-4C37-A36E-A0517998EACB}" srcOrd="0" destOrd="0" presId="urn:microsoft.com/office/officeart/2005/8/layout/orgChart1"/>
    <dgm:cxn modelId="{9B00C146-52FE-4D84-877C-E7485B1E4381}" srcId="{2C267899-90BF-4214-A6FB-A20821F4FB7E}" destId="{D622B0B8-A2DC-4D1C-8863-434455CBD2E7}" srcOrd="0" destOrd="0" parTransId="{DC3FEA6E-608F-47B1-B474-B25C062FEBF9}" sibTransId="{08F661FD-0D6F-47A6-B735-F4EB98A3DE34}"/>
    <dgm:cxn modelId="{5CFE8A80-72D4-4DFE-A430-2E0D23118E3B}" type="presOf" srcId="{6ADF7075-D1BC-485C-8B1B-98BC16BDB6B2}" destId="{238D65BF-4DE2-46DA-B00E-5551D2E9901E}" srcOrd="0" destOrd="0" presId="urn:microsoft.com/office/officeart/2005/8/layout/orgChart1"/>
    <dgm:cxn modelId="{858693A3-93AB-45F3-A9F4-259C0426D9F4}" type="presOf" srcId="{D622B0B8-A2DC-4D1C-8863-434455CBD2E7}" destId="{8CD0282E-6DF5-442B-BC9E-624ABD14373B}" srcOrd="1" destOrd="0" presId="urn:microsoft.com/office/officeart/2005/8/layout/orgChart1"/>
    <dgm:cxn modelId="{D48547B0-6109-43FB-A89B-5F451B0BEABE}" type="presOf" srcId="{67CD21DA-E272-4A28-8289-0E5CFB61C653}" destId="{4137B9C3-E18A-4ACB-94C8-DFC6D706C031}" srcOrd="1" destOrd="0" presId="urn:microsoft.com/office/officeart/2005/8/layout/orgChart1"/>
    <dgm:cxn modelId="{A61D68CC-80FA-4E3A-9DCF-D56C15CC1B6B}" type="presOf" srcId="{B6803229-7425-476B-B4F7-DD2270DF29EC}" destId="{BEA26FCF-565D-4C26-8966-BB5A351A143F}" srcOrd="0" destOrd="0" presId="urn:microsoft.com/office/officeart/2005/8/layout/orgChart1"/>
    <dgm:cxn modelId="{98C2FED4-9CC4-4AFF-AD0E-494D0B48DB73}" srcId="{2C267899-90BF-4214-A6FB-A20821F4FB7E}" destId="{B6803229-7425-476B-B4F7-DD2270DF29EC}" srcOrd="1" destOrd="0" parTransId="{6ADF7075-D1BC-485C-8B1B-98BC16BDB6B2}" sibTransId="{BA0C001C-3872-4E43-A7D3-0FFCC681B08F}"/>
    <dgm:cxn modelId="{6E5379E0-7D23-47D4-BE14-84858B4B01BA}" type="presOf" srcId="{D622B0B8-A2DC-4D1C-8863-434455CBD2E7}" destId="{322CAA73-791D-4E6E-9CBB-1973BBE2195D}" srcOrd="0" destOrd="0" presId="urn:microsoft.com/office/officeart/2005/8/layout/orgChart1"/>
    <dgm:cxn modelId="{66092FF3-0547-490B-96BD-5C6C7FFE39A8}" type="presOf" srcId="{DC3FEA6E-608F-47B1-B474-B25C062FEBF9}" destId="{F84D9DD0-078B-4B96-BF89-626A8179ABD4}" srcOrd="0" destOrd="0" presId="urn:microsoft.com/office/officeart/2005/8/layout/orgChart1"/>
    <dgm:cxn modelId="{870D6FF9-362E-45C7-9F0B-419F9177C52F}" type="presOf" srcId="{56820D39-A2B4-4094-A8A7-05F53309E561}" destId="{7FADF148-5202-46BD-A0E8-817B7E9AE5EC}" srcOrd="0" destOrd="0" presId="urn:microsoft.com/office/officeart/2005/8/layout/orgChart1"/>
    <dgm:cxn modelId="{846731FF-8428-4129-AEF3-F13677248314}" type="presOf" srcId="{2C267899-90BF-4214-A6FB-A20821F4FB7E}" destId="{CE565823-9F19-4BFE-B158-37FE9D201A3A}" srcOrd="1" destOrd="0" presId="urn:microsoft.com/office/officeart/2005/8/layout/orgChart1"/>
    <dgm:cxn modelId="{AC718F91-091C-44A2-80D8-6B1F051731DD}" type="presParOf" srcId="{CBB57E8C-BA1D-4B27-BA9F-19AA1F8D401E}" destId="{FB88F4F7-19B4-4257-ADAE-B5D01EA2386E}" srcOrd="0" destOrd="0" presId="urn:microsoft.com/office/officeart/2005/8/layout/orgChart1"/>
    <dgm:cxn modelId="{0705C617-7AAD-48E9-9838-B621172178A3}" type="presParOf" srcId="{FB88F4F7-19B4-4257-ADAE-B5D01EA2386E}" destId="{CD5C593A-FCDD-4C20-8D41-697715999AC7}" srcOrd="0" destOrd="0" presId="urn:microsoft.com/office/officeart/2005/8/layout/orgChart1"/>
    <dgm:cxn modelId="{EFCA5551-B0BC-421A-9FF8-4878FBB54248}" type="presParOf" srcId="{CD5C593A-FCDD-4C20-8D41-697715999AC7}" destId="{D0B2BE71-6580-4C37-A36E-A0517998EACB}" srcOrd="0" destOrd="0" presId="urn:microsoft.com/office/officeart/2005/8/layout/orgChart1"/>
    <dgm:cxn modelId="{9C72FC1A-734E-4FA2-9C89-28EED3C76195}" type="presParOf" srcId="{CD5C593A-FCDD-4C20-8D41-697715999AC7}" destId="{CE565823-9F19-4BFE-B158-37FE9D201A3A}" srcOrd="1" destOrd="0" presId="urn:microsoft.com/office/officeart/2005/8/layout/orgChart1"/>
    <dgm:cxn modelId="{9D4FB0F8-4BA8-45A8-9504-4BB39B71B21E}" type="presParOf" srcId="{FB88F4F7-19B4-4257-ADAE-B5D01EA2386E}" destId="{3ABD1EC2-E39C-4097-A51A-14B273EBF3C1}" srcOrd="1" destOrd="0" presId="urn:microsoft.com/office/officeart/2005/8/layout/orgChart1"/>
    <dgm:cxn modelId="{7E32E73F-953B-4CD3-B86C-C83F8EBEC5A4}" type="presParOf" srcId="{3ABD1EC2-E39C-4097-A51A-14B273EBF3C1}" destId="{F84D9DD0-078B-4B96-BF89-626A8179ABD4}" srcOrd="0" destOrd="0" presId="urn:microsoft.com/office/officeart/2005/8/layout/orgChart1"/>
    <dgm:cxn modelId="{71BC84CD-E2B3-4079-B762-FE6E42A3B3AE}" type="presParOf" srcId="{3ABD1EC2-E39C-4097-A51A-14B273EBF3C1}" destId="{DCA6F463-0DBB-4079-8279-3679E1C6C2BB}" srcOrd="1" destOrd="0" presId="urn:microsoft.com/office/officeart/2005/8/layout/orgChart1"/>
    <dgm:cxn modelId="{EB71EC1D-DD83-4C0A-9160-18B34F5A4868}" type="presParOf" srcId="{DCA6F463-0DBB-4079-8279-3679E1C6C2BB}" destId="{B5B5A351-4B90-4E4A-BCD9-2DE23C8ABE4F}" srcOrd="0" destOrd="0" presId="urn:microsoft.com/office/officeart/2005/8/layout/orgChart1"/>
    <dgm:cxn modelId="{7C6BD579-3E6E-42DA-ADB9-125C2404FF36}" type="presParOf" srcId="{B5B5A351-4B90-4E4A-BCD9-2DE23C8ABE4F}" destId="{322CAA73-791D-4E6E-9CBB-1973BBE2195D}" srcOrd="0" destOrd="0" presId="urn:microsoft.com/office/officeart/2005/8/layout/orgChart1"/>
    <dgm:cxn modelId="{583C9E98-5DB4-4EBC-A860-2DDCEFF6CA16}" type="presParOf" srcId="{B5B5A351-4B90-4E4A-BCD9-2DE23C8ABE4F}" destId="{8CD0282E-6DF5-442B-BC9E-624ABD14373B}" srcOrd="1" destOrd="0" presId="urn:microsoft.com/office/officeart/2005/8/layout/orgChart1"/>
    <dgm:cxn modelId="{21D87746-2D08-482A-B77A-6FEBB078F537}" type="presParOf" srcId="{DCA6F463-0DBB-4079-8279-3679E1C6C2BB}" destId="{2315D1FD-FB2A-4494-9E70-F2AEFC2C87B0}" srcOrd="1" destOrd="0" presId="urn:microsoft.com/office/officeart/2005/8/layout/orgChart1"/>
    <dgm:cxn modelId="{36C10328-4841-44B5-8DF6-AAF50C42ADB3}" type="presParOf" srcId="{DCA6F463-0DBB-4079-8279-3679E1C6C2BB}" destId="{EBEDFAFD-F91B-4107-B0A9-84E5BE42C254}" srcOrd="2" destOrd="0" presId="urn:microsoft.com/office/officeart/2005/8/layout/orgChart1"/>
    <dgm:cxn modelId="{ABDCC76E-DDD5-4CE1-89D1-278FC6AD3DED}" type="presParOf" srcId="{3ABD1EC2-E39C-4097-A51A-14B273EBF3C1}" destId="{238D65BF-4DE2-46DA-B00E-5551D2E9901E}" srcOrd="2" destOrd="0" presId="urn:microsoft.com/office/officeart/2005/8/layout/orgChart1"/>
    <dgm:cxn modelId="{6D9DD56D-7A28-4747-BBE9-C40A89065620}" type="presParOf" srcId="{3ABD1EC2-E39C-4097-A51A-14B273EBF3C1}" destId="{1405BA79-F3B4-4C9B-8051-4F3E70EDE87A}" srcOrd="3" destOrd="0" presId="urn:microsoft.com/office/officeart/2005/8/layout/orgChart1"/>
    <dgm:cxn modelId="{5DA1ADF6-9CBA-4A98-A593-404122560374}" type="presParOf" srcId="{1405BA79-F3B4-4C9B-8051-4F3E70EDE87A}" destId="{EE03CBAC-56A8-4526-B356-6D1E300698CB}" srcOrd="0" destOrd="0" presId="urn:microsoft.com/office/officeart/2005/8/layout/orgChart1"/>
    <dgm:cxn modelId="{1BEB0400-0870-47F7-B602-C609E00B66BA}" type="presParOf" srcId="{EE03CBAC-56A8-4526-B356-6D1E300698CB}" destId="{BEA26FCF-565D-4C26-8966-BB5A351A143F}" srcOrd="0" destOrd="0" presId="urn:microsoft.com/office/officeart/2005/8/layout/orgChart1"/>
    <dgm:cxn modelId="{F19052CD-70B8-4046-A72B-318AA4385C4D}" type="presParOf" srcId="{EE03CBAC-56A8-4526-B356-6D1E300698CB}" destId="{F6C6AD26-DFE4-44D4-BA11-69182062AF0E}" srcOrd="1" destOrd="0" presId="urn:microsoft.com/office/officeart/2005/8/layout/orgChart1"/>
    <dgm:cxn modelId="{2CBAFC16-C6BF-45E6-AE8E-7F9E5F0F548D}" type="presParOf" srcId="{1405BA79-F3B4-4C9B-8051-4F3E70EDE87A}" destId="{D22F7F21-05C3-48A3-A8EB-F20E629724E7}" srcOrd="1" destOrd="0" presId="urn:microsoft.com/office/officeart/2005/8/layout/orgChart1"/>
    <dgm:cxn modelId="{A9C5521A-15D9-4E8D-9DCA-0F112BB41C35}" type="presParOf" srcId="{1405BA79-F3B4-4C9B-8051-4F3E70EDE87A}" destId="{EDE90103-FA7E-4A51-AA22-97B0D467A63C}" srcOrd="2" destOrd="0" presId="urn:microsoft.com/office/officeart/2005/8/layout/orgChart1"/>
    <dgm:cxn modelId="{F168EF2C-4122-4769-A190-970B32372C6D}" type="presParOf" srcId="{3ABD1EC2-E39C-4097-A51A-14B273EBF3C1}" destId="{7FADF148-5202-46BD-A0E8-817B7E9AE5EC}" srcOrd="4" destOrd="0" presId="urn:microsoft.com/office/officeart/2005/8/layout/orgChart1"/>
    <dgm:cxn modelId="{A19FB3D8-F29D-4C96-AB65-607FFC247779}" type="presParOf" srcId="{3ABD1EC2-E39C-4097-A51A-14B273EBF3C1}" destId="{23DE0591-6081-485C-ADFB-8AAC376C8A19}" srcOrd="5" destOrd="0" presId="urn:microsoft.com/office/officeart/2005/8/layout/orgChart1"/>
    <dgm:cxn modelId="{6739AE37-F37F-49FF-9E84-918DC744251E}" type="presParOf" srcId="{23DE0591-6081-485C-ADFB-8AAC376C8A19}" destId="{A91403DD-6CE9-49E4-82B6-F7A7C41516E7}" srcOrd="0" destOrd="0" presId="urn:microsoft.com/office/officeart/2005/8/layout/orgChart1"/>
    <dgm:cxn modelId="{67800BA8-8F35-4539-AE47-74E700CF4910}" type="presParOf" srcId="{A91403DD-6CE9-49E4-82B6-F7A7C41516E7}" destId="{62DE2A23-E4B2-4B24-B5EB-D9E5134A460C}" srcOrd="0" destOrd="0" presId="urn:microsoft.com/office/officeart/2005/8/layout/orgChart1"/>
    <dgm:cxn modelId="{15BEC79D-8F86-409E-BEA0-66D9C086585A}" type="presParOf" srcId="{A91403DD-6CE9-49E4-82B6-F7A7C41516E7}" destId="{4137B9C3-E18A-4ACB-94C8-DFC6D706C031}" srcOrd="1" destOrd="0" presId="urn:microsoft.com/office/officeart/2005/8/layout/orgChart1"/>
    <dgm:cxn modelId="{041EF9F6-837A-4144-8B80-74EFC32ADDDA}" type="presParOf" srcId="{23DE0591-6081-485C-ADFB-8AAC376C8A19}" destId="{436BD240-1A0E-48D1-999D-8D296D1CB625}" srcOrd="1" destOrd="0" presId="urn:microsoft.com/office/officeart/2005/8/layout/orgChart1"/>
    <dgm:cxn modelId="{D8FA3EFD-C9DB-475A-8321-CCF736BBB806}" type="presParOf" srcId="{23DE0591-6081-485C-ADFB-8AAC376C8A19}" destId="{5C05288A-A6F1-4715-B595-0727423992A7}" srcOrd="2" destOrd="0" presId="urn:microsoft.com/office/officeart/2005/8/layout/orgChart1"/>
    <dgm:cxn modelId="{BA960EBB-E77B-4840-8404-397D88EB8CC8}" type="presParOf" srcId="{FB88F4F7-19B4-4257-ADAE-B5D01EA2386E}" destId="{2FC82AB0-00F7-4108-9D73-4441B65EF94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F148-5202-46BD-A0E8-817B7E9AE5EC}">
      <dsp:nvSpPr>
        <dsp:cNvPr id="0" name=""/>
        <dsp:cNvSpPr/>
      </dsp:nvSpPr>
      <dsp:spPr>
        <a:xfrm>
          <a:off x="3727852" y="2253236"/>
          <a:ext cx="2637482" cy="457744"/>
        </a:xfrm>
        <a:custGeom>
          <a:avLst/>
          <a:gdLst/>
          <a:ahLst/>
          <a:cxnLst/>
          <a:rect l="0" t="0" r="0" b="0"/>
          <a:pathLst>
            <a:path>
              <a:moveTo>
                <a:pt x="0" y="0"/>
              </a:moveTo>
              <a:lnTo>
                <a:pt x="0" y="228872"/>
              </a:lnTo>
              <a:lnTo>
                <a:pt x="2637482" y="228872"/>
              </a:lnTo>
              <a:lnTo>
                <a:pt x="2637482" y="45774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8D65BF-4DE2-46DA-B00E-5551D2E9901E}">
      <dsp:nvSpPr>
        <dsp:cNvPr id="0" name=""/>
        <dsp:cNvSpPr/>
      </dsp:nvSpPr>
      <dsp:spPr>
        <a:xfrm>
          <a:off x="3682132" y="2253236"/>
          <a:ext cx="91440" cy="457744"/>
        </a:xfrm>
        <a:custGeom>
          <a:avLst/>
          <a:gdLst/>
          <a:ahLst/>
          <a:cxnLst/>
          <a:rect l="0" t="0" r="0" b="0"/>
          <a:pathLst>
            <a:path>
              <a:moveTo>
                <a:pt x="45720" y="0"/>
              </a:moveTo>
              <a:lnTo>
                <a:pt x="45720" y="45774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4D9DD0-078B-4B96-BF89-626A8179ABD4}">
      <dsp:nvSpPr>
        <dsp:cNvPr id="0" name=""/>
        <dsp:cNvSpPr/>
      </dsp:nvSpPr>
      <dsp:spPr>
        <a:xfrm>
          <a:off x="1090369" y="2253236"/>
          <a:ext cx="2637482" cy="457744"/>
        </a:xfrm>
        <a:custGeom>
          <a:avLst/>
          <a:gdLst/>
          <a:ahLst/>
          <a:cxnLst/>
          <a:rect l="0" t="0" r="0" b="0"/>
          <a:pathLst>
            <a:path>
              <a:moveTo>
                <a:pt x="2637482" y="0"/>
              </a:moveTo>
              <a:lnTo>
                <a:pt x="2637482" y="228872"/>
              </a:lnTo>
              <a:lnTo>
                <a:pt x="0" y="228872"/>
              </a:lnTo>
              <a:lnTo>
                <a:pt x="0" y="45774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B2BE71-6580-4C37-A36E-A0517998EACB}">
      <dsp:nvSpPr>
        <dsp:cNvPr id="0" name=""/>
        <dsp:cNvSpPr/>
      </dsp:nvSpPr>
      <dsp:spPr>
        <a:xfrm>
          <a:off x="2637983" y="1831413"/>
          <a:ext cx="2179737" cy="4218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Risque</a:t>
          </a:r>
        </a:p>
      </dsp:txBody>
      <dsp:txXfrm>
        <a:off x="2637983" y="1831413"/>
        <a:ext cx="2179737" cy="421822"/>
      </dsp:txXfrm>
    </dsp:sp>
    <dsp:sp modelId="{322CAA73-791D-4E6E-9CBB-1973BBE2195D}">
      <dsp:nvSpPr>
        <dsp:cNvPr id="0" name=""/>
        <dsp:cNvSpPr/>
      </dsp:nvSpPr>
      <dsp:spPr>
        <a:xfrm>
          <a:off x="500" y="2710981"/>
          <a:ext cx="2179737" cy="5641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Aléa</a:t>
          </a:r>
        </a:p>
      </dsp:txBody>
      <dsp:txXfrm>
        <a:off x="500" y="2710981"/>
        <a:ext cx="2179737" cy="564192"/>
      </dsp:txXfrm>
    </dsp:sp>
    <dsp:sp modelId="{BEA26FCF-565D-4C26-8966-BB5A351A143F}">
      <dsp:nvSpPr>
        <dsp:cNvPr id="0" name=""/>
        <dsp:cNvSpPr/>
      </dsp:nvSpPr>
      <dsp:spPr>
        <a:xfrm>
          <a:off x="2637983" y="2710981"/>
          <a:ext cx="2179737" cy="5641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Exposition</a:t>
          </a:r>
        </a:p>
      </dsp:txBody>
      <dsp:txXfrm>
        <a:off x="2637983" y="2710981"/>
        <a:ext cx="2179737" cy="564192"/>
      </dsp:txXfrm>
    </dsp:sp>
    <dsp:sp modelId="{62DE2A23-E4B2-4B24-B5EB-D9E5134A460C}">
      <dsp:nvSpPr>
        <dsp:cNvPr id="0" name=""/>
        <dsp:cNvSpPr/>
      </dsp:nvSpPr>
      <dsp:spPr>
        <a:xfrm>
          <a:off x="5275465" y="2710981"/>
          <a:ext cx="2179737" cy="5641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Vulnérabilité</a:t>
          </a:r>
        </a:p>
      </dsp:txBody>
      <dsp:txXfrm>
        <a:off x="5275465" y="2710981"/>
        <a:ext cx="2179737" cy="5641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2D54B-3153-4816-9450-C2C79BA8AE45}" type="datetimeFigureOut">
              <a:rPr lang="fr-FR" smtClean="0"/>
              <a:t>17/04/2024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04685-4B4C-4E4F-8401-C2A828540D42}" type="slidenum">
              <a:rPr lang="fr-FR" smtClean="0"/>
              <a:t>‹N°›</a:t>
            </a:fld>
            <a:endParaRPr lang="fr-FR"/>
          </a:p>
        </p:txBody>
      </p:sp>
    </p:spTree>
    <p:extLst>
      <p:ext uri="{BB962C8B-B14F-4D97-AF65-F5344CB8AC3E}">
        <p14:creationId xmlns:p14="http://schemas.microsoft.com/office/powerpoint/2010/main" val="342777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t>Réchauffement observé en Corse de +1,6°C par rapport à 1961-1990</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t>Accentuation du réchauffement depuis les années 1980</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t>Réchauffement plus marqué en été</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t>Peu ou pas d’évolution des précipitations en moyenne annuelle sur la période 1961-2014</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t>Des sécheresses en progression</a:t>
            </a:r>
            <a:endParaRPr lang="en-US" dirty="0"/>
          </a:p>
        </p:txBody>
      </p:sp>
      <p:sp>
        <p:nvSpPr>
          <p:cNvPr id="4" name="Espace réservé du numéro de diapositive 3"/>
          <p:cNvSpPr>
            <a:spLocks noGrp="1"/>
          </p:cNvSpPr>
          <p:nvPr>
            <p:ph type="sldNum" sz="quarter" idx="5"/>
          </p:nvPr>
        </p:nvSpPr>
        <p:spPr/>
        <p:txBody>
          <a:bodyPr/>
          <a:lstStyle/>
          <a:p>
            <a:fld id="{A8304685-4B4C-4E4F-8401-C2A828540D42}" type="slidenum">
              <a:rPr lang="fr-FR" smtClean="0"/>
              <a:t>3</a:t>
            </a:fld>
            <a:endParaRPr lang="fr-FR"/>
          </a:p>
        </p:txBody>
      </p:sp>
    </p:spTree>
    <p:extLst>
      <p:ext uri="{BB962C8B-B14F-4D97-AF65-F5344CB8AC3E}">
        <p14:creationId xmlns:p14="http://schemas.microsoft.com/office/powerpoint/2010/main" val="33391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Roboto" panose="02000000000000000000" pitchFamily="2" charset="0"/>
              </a:rPr>
              <a:t>Poursuite du réchauffement au cours du XXIe siècle en Corse, quel que soit le scénario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Roboto" panose="02000000000000000000" pitchFamily="2" charset="0"/>
              </a:rPr>
              <a:t>Selon le scénario de fortes émissions, le réchauffement en température moyenne annuelle pourrait dépasser 4,8°C en fin de siècle par rapport à la période 1976-2005</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Roboto" panose="02000000000000000000" pitchFamily="2" charset="0"/>
              </a:rPr>
              <a:t>Peu d’évolution des précipitations annuelles au XXIe siècle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Roboto" panose="02000000000000000000" pitchFamily="2" charset="0"/>
              </a:rPr>
              <a:t>Poursuite de la diminution du nombre de jours de gel et de l’augmentation du nombre de journées chaudes, quel que soit le scénario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Roboto" panose="02000000000000000000" pitchFamily="2" charset="0"/>
              </a:rPr>
              <a:t>Assèchement des sols au cours du XXIe siècle sauf en été</a:t>
            </a:r>
            <a:endParaRPr lang="en-US" dirty="0"/>
          </a:p>
        </p:txBody>
      </p:sp>
      <p:sp>
        <p:nvSpPr>
          <p:cNvPr id="4" name="Espace réservé du numéro de diapositive 3"/>
          <p:cNvSpPr>
            <a:spLocks noGrp="1"/>
          </p:cNvSpPr>
          <p:nvPr>
            <p:ph type="sldNum" sz="quarter" idx="5"/>
          </p:nvPr>
        </p:nvSpPr>
        <p:spPr/>
        <p:txBody>
          <a:bodyPr/>
          <a:lstStyle/>
          <a:p>
            <a:fld id="{A8304685-4B4C-4E4F-8401-C2A828540D42}" type="slidenum">
              <a:rPr lang="fr-FR" smtClean="0"/>
              <a:t>4</a:t>
            </a:fld>
            <a:endParaRPr lang="fr-FR"/>
          </a:p>
        </p:txBody>
      </p:sp>
    </p:spTree>
    <p:extLst>
      <p:ext uri="{BB962C8B-B14F-4D97-AF65-F5344CB8AC3E}">
        <p14:creationId xmlns:p14="http://schemas.microsoft.com/office/powerpoint/2010/main" val="193942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Font typeface="+mj-lt"/>
              <a:buAutoNum type="arabicPeriod"/>
            </a:pPr>
            <a:r>
              <a:rPr lang="fr-FR" dirty="0"/>
              <a:t>Les changements climatiques entrainent une modification de l’intensité et de la fréquence des évènements extrêmes : ils deviennent plus fréquents et plus intenses.</a:t>
            </a:r>
          </a:p>
          <a:p>
            <a:pPr marL="228600" indent="-228600">
              <a:buFont typeface="+mj-lt"/>
              <a:buAutoNum type="arabicPeriod"/>
            </a:pPr>
            <a:r>
              <a:rPr lang="fr-FR" b="0" i="0" dirty="0">
                <a:solidFill>
                  <a:srgbClr val="000000"/>
                </a:solidFill>
                <a:effectLst/>
                <a:highlight>
                  <a:srgbClr val="FFFFFF"/>
                </a:highlight>
                <a:latin typeface="roboto_regular"/>
              </a:rPr>
              <a:t>L’aléa climatique est un évènement climatique ou d’origine climatique susceptible de se produire (avec une probabilité plus ou moins élevée) et pouvant entraîner des dommages sur les populations, les activités et les milieux. Les aléas peuvent être soit des évolutions tendancielles, soit des extrêmes climatiques.</a:t>
            </a:r>
            <a:endParaRPr lang="fr-FR" dirty="0"/>
          </a:p>
          <a:p>
            <a:pPr marL="685800" lvl="1" indent="-228600">
              <a:buFont typeface="+mj-lt"/>
              <a:buAutoNum type="arabicPeriod"/>
            </a:pPr>
            <a:r>
              <a:rPr lang="fr-FR" dirty="0"/>
              <a:t>Exemples d’aléas climatiques : hausse de la température moyenne globale, records et vagues de chaleur, sécheresses fortes répétées, pluies répétées ou épisodes de pluie extrême, incendies, tempêtes, ouragans, records ou vagues de froid, montée du niveau de la mer, agents pathogènes, retrait gonflement des argiles…</a:t>
            </a:r>
          </a:p>
          <a:p>
            <a:pPr marL="228600" indent="-228600">
              <a:buFont typeface="+mj-lt"/>
              <a:buAutoNum type="arabicPeriod"/>
            </a:pPr>
            <a:r>
              <a:rPr lang="fr-FR" dirty="0"/>
              <a:t>En devenant plus intenses et plus fréquents, les aléas climatiques vont impacter plus fortement les écosystèmes : les écosystèmes sont plus exposés, plus vulnérables : le niveau de risque est croissant.</a:t>
            </a:r>
          </a:p>
          <a:p>
            <a:pPr marL="228600" indent="-228600">
              <a:buFont typeface="+mj-lt"/>
              <a:buAutoNum type="arabicPeriod"/>
            </a:pPr>
            <a:r>
              <a:rPr lang="fr-FR" dirty="0"/>
              <a:t>Enfin, il s’agit de raisonner de manière transversale et travailler sur la combinaison des risques et l’interconnexion des territoires.</a:t>
            </a:r>
          </a:p>
        </p:txBody>
      </p:sp>
      <p:sp>
        <p:nvSpPr>
          <p:cNvPr id="4" name="Espace réservé du numéro de diapositive 3"/>
          <p:cNvSpPr>
            <a:spLocks noGrp="1"/>
          </p:cNvSpPr>
          <p:nvPr>
            <p:ph type="sldNum" sz="quarter" idx="5"/>
          </p:nvPr>
        </p:nvSpPr>
        <p:spPr/>
        <p:txBody>
          <a:bodyPr/>
          <a:lstStyle/>
          <a:p>
            <a:fld id="{A8304685-4B4C-4E4F-8401-C2A828540D42}" type="slidenum">
              <a:rPr lang="fr-FR" smtClean="0"/>
              <a:t>6</a:t>
            </a:fld>
            <a:endParaRPr lang="fr-FR"/>
          </a:p>
        </p:txBody>
      </p:sp>
    </p:spTree>
    <p:extLst>
      <p:ext uri="{BB962C8B-B14F-4D97-AF65-F5344CB8AC3E}">
        <p14:creationId xmlns:p14="http://schemas.microsoft.com/office/powerpoint/2010/main" val="216262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103B0-9CD5-FE89-EEB4-41DCC28F226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633234-08E2-0CC0-2DBD-7196DCD9B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0B5BB4C-C9BE-F49E-4576-FE1271A4C39E}"/>
              </a:ext>
            </a:extLst>
          </p:cNvPr>
          <p:cNvSpPr>
            <a:spLocks noGrp="1"/>
          </p:cNvSpPr>
          <p:nvPr>
            <p:ph type="dt" sz="half" idx="10"/>
          </p:nvPr>
        </p:nvSpPr>
        <p:spPr/>
        <p:txBody>
          <a:bodyPr/>
          <a:lstStyle/>
          <a:p>
            <a:fld id="{5C2E3EB6-9D71-406B-AEC5-CAEC9FCEC6D1}" type="datetime1">
              <a:rPr lang="fr-FR" smtClean="0"/>
              <a:t>17/04/2024</a:t>
            </a:fld>
            <a:endParaRPr lang="fr-FR"/>
          </a:p>
        </p:txBody>
      </p:sp>
      <p:sp>
        <p:nvSpPr>
          <p:cNvPr id="5" name="Espace réservé du pied de page 4">
            <a:extLst>
              <a:ext uri="{FF2B5EF4-FFF2-40B4-BE49-F238E27FC236}">
                <a16:creationId xmlns:a16="http://schemas.microsoft.com/office/drawing/2014/main" id="{51425ECB-5529-A597-0EC3-BD69949F98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C6DB1C-A96C-F031-0B82-724212092FF6}"/>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223016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3B4F5-A8F4-9DCC-2859-E50A6635B1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DBCD45-ABC2-7B1F-DC60-812EBDE991B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BC8D16-EAB3-1E1F-F07B-01B10BAB9639}"/>
              </a:ext>
            </a:extLst>
          </p:cNvPr>
          <p:cNvSpPr>
            <a:spLocks noGrp="1"/>
          </p:cNvSpPr>
          <p:nvPr>
            <p:ph type="dt" sz="half" idx="10"/>
          </p:nvPr>
        </p:nvSpPr>
        <p:spPr/>
        <p:txBody>
          <a:bodyPr/>
          <a:lstStyle/>
          <a:p>
            <a:fld id="{F32A0B01-F9DC-447E-BF6F-09BD86DDE039}" type="datetime1">
              <a:rPr lang="fr-FR" smtClean="0"/>
              <a:t>17/04/2024</a:t>
            </a:fld>
            <a:endParaRPr lang="fr-FR"/>
          </a:p>
        </p:txBody>
      </p:sp>
      <p:sp>
        <p:nvSpPr>
          <p:cNvPr id="5" name="Espace réservé du pied de page 4">
            <a:extLst>
              <a:ext uri="{FF2B5EF4-FFF2-40B4-BE49-F238E27FC236}">
                <a16:creationId xmlns:a16="http://schemas.microsoft.com/office/drawing/2014/main" id="{A05189CB-FBB8-223E-504A-2E6BC24A19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AEDC83-6112-DD1E-2083-2EDEAB41D913}"/>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49478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11EF71F-D890-2849-0102-1BE6AC1550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A100ED-69D3-BAB4-9DF0-A2C9490167C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E139E2-F588-2C72-F8C0-1C3B8F3C482E}"/>
              </a:ext>
            </a:extLst>
          </p:cNvPr>
          <p:cNvSpPr>
            <a:spLocks noGrp="1"/>
          </p:cNvSpPr>
          <p:nvPr>
            <p:ph type="dt" sz="half" idx="10"/>
          </p:nvPr>
        </p:nvSpPr>
        <p:spPr/>
        <p:txBody>
          <a:bodyPr/>
          <a:lstStyle/>
          <a:p>
            <a:fld id="{F87859B6-5184-420D-A78E-8F7381352801}" type="datetime1">
              <a:rPr lang="fr-FR" smtClean="0"/>
              <a:t>17/04/2024</a:t>
            </a:fld>
            <a:endParaRPr lang="fr-FR"/>
          </a:p>
        </p:txBody>
      </p:sp>
      <p:sp>
        <p:nvSpPr>
          <p:cNvPr id="5" name="Espace réservé du pied de page 4">
            <a:extLst>
              <a:ext uri="{FF2B5EF4-FFF2-40B4-BE49-F238E27FC236}">
                <a16:creationId xmlns:a16="http://schemas.microsoft.com/office/drawing/2014/main" id="{17D467DA-8EA3-668C-67AD-FD873684DA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38816E-1AE6-A6E8-86A0-C23F2D83FCEA}"/>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291006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90C5-5728-3442-8490-CCB1835045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77D0F3-5E69-E55C-591E-00BFFC0F0F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8618CF-77B5-AEA8-D614-50AB01A72798}"/>
              </a:ext>
            </a:extLst>
          </p:cNvPr>
          <p:cNvSpPr>
            <a:spLocks noGrp="1"/>
          </p:cNvSpPr>
          <p:nvPr>
            <p:ph type="dt" sz="half" idx="10"/>
          </p:nvPr>
        </p:nvSpPr>
        <p:spPr/>
        <p:txBody>
          <a:bodyPr/>
          <a:lstStyle/>
          <a:p>
            <a:fld id="{A605F5DB-5109-4D57-8016-1A229FE52A6A}" type="datetime1">
              <a:rPr lang="fr-FR" smtClean="0"/>
              <a:t>17/04/2024</a:t>
            </a:fld>
            <a:endParaRPr lang="fr-FR"/>
          </a:p>
        </p:txBody>
      </p:sp>
      <p:sp>
        <p:nvSpPr>
          <p:cNvPr id="5" name="Espace réservé du pied de page 4">
            <a:extLst>
              <a:ext uri="{FF2B5EF4-FFF2-40B4-BE49-F238E27FC236}">
                <a16:creationId xmlns:a16="http://schemas.microsoft.com/office/drawing/2014/main" id="{7786F3E0-E335-2D30-B831-71EC5D8F2E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40E1B5-4CC5-D9E9-1098-02E5CC72AEBD}"/>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274506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C56B0-C2F8-5EB8-5879-EAE7669E7EE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03EF14-08A4-B36B-399E-39142BE1EE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6A650A0-48A7-53CA-84F5-0E07EDCDB2FB}"/>
              </a:ext>
            </a:extLst>
          </p:cNvPr>
          <p:cNvSpPr>
            <a:spLocks noGrp="1"/>
          </p:cNvSpPr>
          <p:nvPr>
            <p:ph type="dt" sz="half" idx="10"/>
          </p:nvPr>
        </p:nvSpPr>
        <p:spPr/>
        <p:txBody>
          <a:bodyPr/>
          <a:lstStyle/>
          <a:p>
            <a:fld id="{8E682A9E-55FA-432B-8CE4-D53CC4675C3A}" type="datetime1">
              <a:rPr lang="fr-FR" smtClean="0"/>
              <a:t>17/04/2024</a:t>
            </a:fld>
            <a:endParaRPr lang="fr-FR"/>
          </a:p>
        </p:txBody>
      </p:sp>
      <p:sp>
        <p:nvSpPr>
          <p:cNvPr id="5" name="Espace réservé du pied de page 4">
            <a:extLst>
              <a:ext uri="{FF2B5EF4-FFF2-40B4-BE49-F238E27FC236}">
                <a16:creationId xmlns:a16="http://schemas.microsoft.com/office/drawing/2014/main" id="{5C44611D-C426-251F-C3F3-64EA140330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45899F-CF04-5806-E5D2-2BED162689DB}"/>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140954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12F3C-6C17-1142-0C56-01E2533B60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CD76510-B912-F542-EBF9-1A4491CF7F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9AB864-20AF-B970-D14A-0FE4C039FF6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9FBEEA-367E-DE84-48B3-FEFBCA0B1DAC}"/>
              </a:ext>
            </a:extLst>
          </p:cNvPr>
          <p:cNvSpPr>
            <a:spLocks noGrp="1"/>
          </p:cNvSpPr>
          <p:nvPr>
            <p:ph type="dt" sz="half" idx="10"/>
          </p:nvPr>
        </p:nvSpPr>
        <p:spPr/>
        <p:txBody>
          <a:bodyPr/>
          <a:lstStyle/>
          <a:p>
            <a:fld id="{619DD1E8-90DC-4C51-8222-C66C4A405504}" type="datetime1">
              <a:rPr lang="fr-FR" smtClean="0"/>
              <a:t>17/04/2024</a:t>
            </a:fld>
            <a:endParaRPr lang="fr-FR"/>
          </a:p>
        </p:txBody>
      </p:sp>
      <p:sp>
        <p:nvSpPr>
          <p:cNvPr id="6" name="Espace réservé du pied de page 5">
            <a:extLst>
              <a:ext uri="{FF2B5EF4-FFF2-40B4-BE49-F238E27FC236}">
                <a16:creationId xmlns:a16="http://schemas.microsoft.com/office/drawing/2014/main" id="{71969492-BE32-CC88-088A-A732889D27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A78122-33BF-1976-9F6A-FCC75099D407}"/>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368072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5DC61-3A40-8CFD-B855-FF5041F9206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8D9E9A-BAD5-FD75-953D-2AB95D407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5B9F276-8224-C754-94F3-2CB944B84B9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C58E61A-65F3-771D-96DE-B0F5249F9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7085E1-2E0C-7376-822D-C27B9C91AF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3D44C9-87C7-8ADB-83BB-63573D2F0DD1}"/>
              </a:ext>
            </a:extLst>
          </p:cNvPr>
          <p:cNvSpPr>
            <a:spLocks noGrp="1"/>
          </p:cNvSpPr>
          <p:nvPr>
            <p:ph type="dt" sz="half" idx="10"/>
          </p:nvPr>
        </p:nvSpPr>
        <p:spPr/>
        <p:txBody>
          <a:bodyPr/>
          <a:lstStyle/>
          <a:p>
            <a:fld id="{94B1D077-EEA8-4C1E-9FE5-0DC9C0394906}" type="datetime1">
              <a:rPr lang="fr-FR" smtClean="0"/>
              <a:t>17/04/2024</a:t>
            </a:fld>
            <a:endParaRPr lang="fr-FR"/>
          </a:p>
        </p:txBody>
      </p:sp>
      <p:sp>
        <p:nvSpPr>
          <p:cNvPr id="8" name="Espace réservé du pied de page 7">
            <a:extLst>
              <a:ext uri="{FF2B5EF4-FFF2-40B4-BE49-F238E27FC236}">
                <a16:creationId xmlns:a16="http://schemas.microsoft.com/office/drawing/2014/main" id="{1CB03424-409B-D023-A867-AB9E0BCACE7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D53AB1-86FD-4AE0-B009-8912851F9A29}"/>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152144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96A1F-1F5B-E88A-7BFF-31F1263C63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22D3243-4BA2-2AF5-4962-C4F63A32759C}"/>
              </a:ext>
            </a:extLst>
          </p:cNvPr>
          <p:cNvSpPr>
            <a:spLocks noGrp="1"/>
          </p:cNvSpPr>
          <p:nvPr>
            <p:ph type="dt" sz="half" idx="10"/>
          </p:nvPr>
        </p:nvSpPr>
        <p:spPr/>
        <p:txBody>
          <a:bodyPr/>
          <a:lstStyle/>
          <a:p>
            <a:fld id="{C8BB7E92-6AC9-46FF-8838-05DB4D6ED5FD}" type="datetime1">
              <a:rPr lang="fr-FR" smtClean="0"/>
              <a:t>17/04/2024</a:t>
            </a:fld>
            <a:endParaRPr lang="fr-FR"/>
          </a:p>
        </p:txBody>
      </p:sp>
      <p:sp>
        <p:nvSpPr>
          <p:cNvPr id="4" name="Espace réservé du pied de page 3">
            <a:extLst>
              <a:ext uri="{FF2B5EF4-FFF2-40B4-BE49-F238E27FC236}">
                <a16:creationId xmlns:a16="http://schemas.microsoft.com/office/drawing/2014/main" id="{1A3C1B35-5F8D-B9A6-A5C2-B2839D348F2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458D08-5027-9D16-5175-FD1A003E440A}"/>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321572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5DD80C-80F6-6C42-2A7A-8A19F60A6981}"/>
              </a:ext>
            </a:extLst>
          </p:cNvPr>
          <p:cNvSpPr>
            <a:spLocks noGrp="1"/>
          </p:cNvSpPr>
          <p:nvPr>
            <p:ph type="dt" sz="half" idx="10"/>
          </p:nvPr>
        </p:nvSpPr>
        <p:spPr/>
        <p:txBody>
          <a:bodyPr/>
          <a:lstStyle/>
          <a:p>
            <a:fld id="{1C3750D1-3FAE-4D21-9E78-94CB21EFA3F1}" type="datetime1">
              <a:rPr lang="fr-FR" smtClean="0"/>
              <a:t>17/04/2024</a:t>
            </a:fld>
            <a:endParaRPr lang="fr-FR"/>
          </a:p>
        </p:txBody>
      </p:sp>
      <p:sp>
        <p:nvSpPr>
          <p:cNvPr id="3" name="Espace réservé du pied de page 2">
            <a:extLst>
              <a:ext uri="{FF2B5EF4-FFF2-40B4-BE49-F238E27FC236}">
                <a16:creationId xmlns:a16="http://schemas.microsoft.com/office/drawing/2014/main" id="{3B1F79CB-F46E-BE32-8574-6ED9390F316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734E4D-CD78-7289-233F-10E1834F7073}"/>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166889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37BCA-2A80-FB57-8444-6D26E7BA70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01A00C-A13F-70DD-525F-4AF255FDE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D791C75-CDD7-E043-EA1C-ADA29B18F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8C3838-A9A4-35CE-F170-8BC102568443}"/>
              </a:ext>
            </a:extLst>
          </p:cNvPr>
          <p:cNvSpPr>
            <a:spLocks noGrp="1"/>
          </p:cNvSpPr>
          <p:nvPr>
            <p:ph type="dt" sz="half" idx="10"/>
          </p:nvPr>
        </p:nvSpPr>
        <p:spPr/>
        <p:txBody>
          <a:bodyPr/>
          <a:lstStyle/>
          <a:p>
            <a:fld id="{5BA7F628-73F4-45D8-9A21-786CC322EA5B}" type="datetime1">
              <a:rPr lang="fr-FR" smtClean="0"/>
              <a:t>17/04/2024</a:t>
            </a:fld>
            <a:endParaRPr lang="fr-FR"/>
          </a:p>
        </p:txBody>
      </p:sp>
      <p:sp>
        <p:nvSpPr>
          <p:cNvPr id="6" name="Espace réservé du pied de page 5">
            <a:extLst>
              <a:ext uri="{FF2B5EF4-FFF2-40B4-BE49-F238E27FC236}">
                <a16:creationId xmlns:a16="http://schemas.microsoft.com/office/drawing/2014/main" id="{4D693F88-FA7B-4086-2033-0ADF78F209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3F307F-FC44-B913-0981-DAAAEFA5E374}"/>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194442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79653-2551-8487-7382-F33CAFBFCD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C26251-9991-65EF-5B05-6763FB295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6ED1ECA-1A55-DAC9-6873-E20C02789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ACCE9E-4ADB-7651-0B27-5415876CDECC}"/>
              </a:ext>
            </a:extLst>
          </p:cNvPr>
          <p:cNvSpPr>
            <a:spLocks noGrp="1"/>
          </p:cNvSpPr>
          <p:nvPr>
            <p:ph type="dt" sz="half" idx="10"/>
          </p:nvPr>
        </p:nvSpPr>
        <p:spPr/>
        <p:txBody>
          <a:bodyPr/>
          <a:lstStyle/>
          <a:p>
            <a:fld id="{E1158C56-ABF4-4A78-BE2E-958DE1AC6E86}" type="datetime1">
              <a:rPr lang="fr-FR" smtClean="0"/>
              <a:t>17/04/2024</a:t>
            </a:fld>
            <a:endParaRPr lang="fr-FR"/>
          </a:p>
        </p:txBody>
      </p:sp>
      <p:sp>
        <p:nvSpPr>
          <p:cNvPr id="6" name="Espace réservé du pied de page 5">
            <a:extLst>
              <a:ext uri="{FF2B5EF4-FFF2-40B4-BE49-F238E27FC236}">
                <a16:creationId xmlns:a16="http://schemas.microsoft.com/office/drawing/2014/main" id="{0A7E8442-326C-CA46-3E89-57FA87FBF9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A5A1F6-D560-B30B-9F5C-8C2A4B862A6D}"/>
              </a:ext>
            </a:extLst>
          </p:cNvPr>
          <p:cNvSpPr>
            <a:spLocks noGrp="1"/>
          </p:cNvSpPr>
          <p:nvPr>
            <p:ph type="sldNum" sz="quarter" idx="12"/>
          </p:nvPr>
        </p:nvSpPr>
        <p:spPr/>
        <p:txBody>
          <a:bodyPr/>
          <a:lstStyle/>
          <a:p>
            <a:fld id="{B0365EAC-3E92-40E9-B2C7-9F69CF8FEF3A}" type="slidenum">
              <a:rPr lang="fr-FR" smtClean="0"/>
              <a:t>‹N°›</a:t>
            </a:fld>
            <a:endParaRPr lang="fr-FR"/>
          </a:p>
        </p:txBody>
      </p:sp>
    </p:spTree>
    <p:extLst>
      <p:ext uri="{BB962C8B-B14F-4D97-AF65-F5344CB8AC3E}">
        <p14:creationId xmlns:p14="http://schemas.microsoft.com/office/powerpoint/2010/main" val="55398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A8B819-2711-518F-F32A-23854C964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95A937-AA16-7E40-040E-1A17AF89E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9EC932-1D61-76DB-7CD6-946A200D94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93F235-EE94-4CEC-9E87-0394B125E3EF}" type="datetime1">
              <a:rPr lang="fr-FR" smtClean="0"/>
              <a:t>17/04/2024</a:t>
            </a:fld>
            <a:endParaRPr lang="fr-FR"/>
          </a:p>
        </p:txBody>
      </p:sp>
      <p:sp>
        <p:nvSpPr>
          <p:cNvPr id="5" name="Espace réservé du pied de page 4">
            <a:extLst>
              <a:ext uri="{FF2B5EF4-FFF2-40B4-BE49-F238E27FC236}">
                <a16:creationId xmlns:a16="http://schemas.microsoft.com/office/drawing/2014/main" id="{744DB633-3066-552D-F460-9F08FC8BF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D80B455-0C8C-363F-8123-940C9D1DD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65EAC-3E92-40E9-B2C7-9F69CF8FEF3A}" type="slidenum">
              <a:rPr lang="fr-FR" smtClean="0"/>
              <a:t>‹N°›</a:t>
            </a:fld>
            <a:endParaRPr lang="fr-FR"/>
          </a:p>
        </p:txBody>
      </p:sp>
    </p:spTree>
    <p:extLst>
      <p:ext uri="{BB962C8B-B14F-4D97-AF65-F5344CB8AC3E}">
        <p14:creationId xmlns:p14="http://schemas.microsoft.com/office/powerpoint/2010/main" val="263029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ite21.org/docs/publications-du-comite-21/2022/guide-sectoriel-de-l-acc.pdf" TargetMode="External"/><Relationship Id="rId2" Type="http://schemas.openxmlformats.org/officeDocument/2006/relationships/hyperlink" Target="https://www.bl-evolution.com/la-france-a-2c-recits-de-vies-dans-le-climat-du-futur/" TargetMode="External"/><Relationship Id="rId1" Type="http://schemas.openxmlformats.org/officeDocument/2006/relationships/slideLayout" Target="../slideLayouts/slideLayout2.xml"/><Relationship Id="rId6" Type="http://schemas.openxmlformats.org/officeDocument/2006/relationships/hyperlink" Target="https://ateliers-adaptationclimat.fr/" TargetMode="External"/><Relationship Id="rId5" Type="http://schemas.openxmlformats.org/officeDocument/2006/relationships/hyperlink" Target="https://www.adaptation-changement-climatique.gouv.fr/" TargetMode="External"/><Relationship Id="rId4" Type="http://schemas.openxmlformats.org/officeDocument/2006/relationships/hyperlink" Target="https://www.i4ce.org/publication/adaptation-ce-que-peuvent-et-doivent-faire-collectivites-climat/"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Virginie.hugues.pro@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limateknowledgeportal.worldbank.org/country/france/climate-data-historica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torage.gra.cloud.ovh.net/v1/AUTH_555bdc85997f4552914346d4550c421e/ClimatHD/fr/PASSE/CO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hyperlink" Target="https://climateknowledgeportal.worldbank.org/country/france/climate-data-historic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Espace réservé du contenu 6" descr="Une image contenant plein air, nuage, nature, ciel&#10;&#10;Description générée automatiquement">
            <a:extLst>
              <a:ext uri="{FF2B5EF4-FFF2-40B4-BE49-F238E27FC236}">
                <a16:creationId xmlns:a16="http://schemas.microsoft.com/office/drawing/2014/main" id="{D8140451-D91D-A90E-DB81-228C8EBC87FB}"/>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re 1">
            <a:extLst>
              <a:ext uri="{FF2B5EF4-FFF2-40B4-BE49-F238E27FC236}">
                <a16:creationId xmlns:a16="http://schemas.microsoft.com/office/drawing/2014/main" id="{5A539594-9EA9-AF14-6A5E-1843ED042525}"/>
              </a:ext>
            </a:extLst>
          </p:cNvPr>
          <p:cNvSpPr txBox="1">
            <a:spLocks/>
          </p:cNvSpPr>
          <p:nvPr/>
        </p:nvSpPr>
        <p:spPr>
          <a:xfrm>
            <a:off x="7148163" y="1154780"/>
            <a:ext cx="4310774" cy="4548439"/>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400" b="1" dirty="0">
                <a:latin typeface="+mn-lt"/>
                <a:ea typeface="+mn-ea"/>
                <a:cs typeface="+mn-cs"/>
              </a:rPr>
              <a:t>Adaptation aux changements climatiques : contexte, enjeux et perspectives</a:t>
            </a:r>
            <a:br>
              <a:rPr lang="fr-FR" sz="2000" dirty="0">
                <a:latin typeface="+mn-lt"/>
                <a:ea typeface="+mn-ea"/>
                <a:cs typeface="+mn-cs"/>
              </a:rPr>
            </a:br>
            <a:br>
              <a:rPr lang="fr-FR" sz="2000" dirty="0">
                <a:latin typeface="+mn-lt"/>
                <a:ea typeface="+mn-ea"/>
                <a:cs typeface="+mn-cs"/>
              </a:rPr>
            </a:br>
            <a:r>
              <a:rPr lang="fr-FR" sz="2000" dirty="0">
                <a:latin typeface="+mn-lt"/>
                <a:ea typeface="+mn-ea"/>
                <a:cs typeface="+mn-cs"/>
              </a:rPr>
              <a:t>Défis et dérèglements : Repenser nos territoires pour faire face au changement climatique</a:t>
            </a:r>
          </a:p>
          <a:p>
            <a:pPr algn="ctr">
              <a:spcAft>
                <a:spcPts val="600"/>
              </a:spcAft>
            </a:pPr>
            <a:endParaRPr lang="fr-FR" sz="2000" dirty="0">
              <a:latin typeface="+mn-lt"/>
              <a:ea typeface="+mn-ea"/>
              <a:cs typeface="+mn-cs"/>
            </a:endParaRPr>
          </a:p>
          <a:p>
            <a:pPr algn="ctr">
              <a:spcAft>
                <a:spcPts val="600"/>
              </a:spcAft>
            </a:pPr>
            <a:r>
              <a:rPr lang="fr-FR" sz="2000" dirty="0">
                <a:latin typeface="+mn-lt"/>
                <a:ea typeface="+mn-ea"/>
                <a:cs typeface="+mn-cs"/>
              </a:rPr>
              <a:t> Conférence-débat « Risques naturels et résilience territoriales »</a:t>
            </a:r>
          </a:p>
          <a:p>
            <a:pPr algn="ctr">
              <a:spcAft>
                <a:spcPts val="600"/>
              </a:spcAft>
            </a:pPr>
            <a:r>
              <a:rPr lang="fr-FR" sz="2000" dirty="0">
                <a:latin typeface="+mn-lt"/>
                <a:ea typeface="+mn-ea"/>
                <a:cs typeface="+mn-cs"/>
              </a:rPr>
              <a:t>17 avril 2024</a:t>
            </a:r>
          </a:p>
          <a:p>
            <a:pPr algn="ctr">
              <a:spcAft>
                <a:spcPts val="600"/>
              </a:spcAft>
            </a:pPr>
            <a:endParaRPr lang="fr-FR" sz="2000" dirty="0">
              <a:latin typeface="+mn-lt"/>
              <a:ea typeface="+mn-ea"/>
              <a:cs typeface="+mn-cs"/>
            </a:endParaRPr>
          </a:p>
          <a:p>
            <a:pPr algn="ctr">
              <a:spcAft>
                <a:spcPts val="600"/>
              </a:spcAft>
            </a:pPr>
            <a:r>
              <a:rPr lang="fr-FR" sz="2000" dirty="0"/>
              <a:t>Virginie Hugues</a:t>
            </a:r>
            <a:br>
              <a:rPr lang="fr-FR" sz="2000" dirty="0"/>
            </a:br>
            <a:r>
              <a:rPr lang="fr-FR" sz="2000" dirty="0"/>
              <a:t>Consultante</a:t>
            </a:r>
            <a:endParaRPr lang="fr-FR" sz="2000" dirty="0">
              <a:latin typeface="+mn-lt"/>
              <a:ea typeface="+mn-ea"/>
              <a:cs typeface="+mn-cs"/>
            </a:endParaRPr>
          </a:p>
        </p:txBody>
      </p:sp>
      <p:sp>
        <p:nvSpPr>
          <p:cNvPr id="17" name="Espace réservé du numéro de diapositive 16">
            <a:extLst>
              <a:ext uri="{FF2B5EF4-FFF2-40B4-BE49-F238E27FC236}">
                <a16:creationId xmlns:a16="http://schemas.microsoft.com/office/drawing/2014/main" id="{F78D9F00-7E03-D74A-B22E-FE80EAB0C763}"/>
              </a:ext>
            </a:extLst>
          </p:cNvPr>
          <p:cNvSpPr>
            <a:spLocks noGrp="1"/>
          </p:cNvSpPr>
          <p:nvPr>
            <p:ph type="sldNum" sz="quarter" idx="12"/>
          </p:nvPr>
        </p:nvSpPr>
        <p:spPr/>
        <p:txBody>
          <a:bodyPr/>
          <a:lstStyle/>
          <a:p>
            <a:fld id="{B0365EAC-3E92-40E9-B2C7-9F69CF8FEF3A}" type="slidenum">
              <a:rPr lang="fr-FR" smtClean="0"/>
              <a:t>1</a:t>
            </a:fld>
            <a:endParaRPr lang="fr-FR" dirty="0"/>
          </a:p>
        </p:txBody>
      </p:sp>
    </p:spTree>
    <p:extLst>
      <p:ext uri="{BB962C8B-B14F-4D97-AF65-F5344CB8AC3E}">
        <p14:creationId xmlns:p14="http://schemas.microsoft.com/office/powerpoint/2010/main" val="187160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F8910-4CCB-8BAD-549D-9920339370EC}"/>
              </a:ext>
            </a:extLst>
          </p:cNvPr>
          <p:cNvSpPr>
            <a:spLocks noGrp="1"/>
          </p:cNvSpPr>
          <p:nvPr>
            <p:ph type="title"/>
          </p:nvPr>
        </p:nvSpPr>
        <p:spPr/>
        <p:txBody>
          <a:bodyPr>
            <a:normAutofit/>
          </a:bodyPr>
          <a:lstStyle/>
          <a:p>
            <a:r>
              <a:rPr lang="fr-FR" sz="4000" dirty="0"/>
              <a:t>Pour aller plus loin, quelques ressources utiles</a:t>
            </a:r>
          </a:p>
        </p:txBody>
      </p:sp>
      <p:sp>
        <p:nvSpPr>
          <p:cNvPr id="3" name="Espace réservé du contenu 2">
            <a:extLst>
              <a:ext uri="{FF2B5EF4-FFF2-40B4-BE49-F238E27FC236}">
                <a16:creationId xmlns:a16="http://schemas.microsoft.com/office/drawing/2014/main" id="{D435137A-8D80-DF03-334B-D981C715F37D}"/>
              </a:ext>
            </a:extLst>
          </p:cNvPr>
          <p:cNvSpPr>
            <a:spLocks noGrp="1"/>
          </p:cNvSpPr>
          <p:nvPr>
            <p:ph idx="1"/>
          </p:nvPr>
        </p:nvSpPr>
        <p:spPr/>
        <p:txBody>
          <a:bodyPr>
            <a:normAutofit fontScale="55000" lnSpcReduction="20000"/>
          </a:bodyPr>
          <a:lstStyle/>
          <a:p>
            <a:pPr marL="0" indent="0">
              <a:buNone/>
            </a:pPr>
            <a:r>
              <a:rPr lang="fr-FR" dirty="0"/>
              <a:t>Comprendre le phénomène : </a:t>
            </a:r>
          </a:p>
          <a:p>
            <a:r>
              <a:rPr lang="fr-FR" dirty="0">
                <a:hlinkClick r:id="rId2"/>
              </a:rPr>
              <a:t>Réseau Action Climat &amp; ADEME : kit de formation (2024)</a:t>
            </a:r>
            <a:endParaRPr lang="fr-FR" dirty="0"/>
          </a:p>
          <a:p>
            <a:endParaRPr lang="fr-FR" dirty="0"/>
          </a:p>
          <a:p>
            <a:pPr marL="0" indent="0">
              <a:buNone/>
            </a:pPr>
            <a:r>
              <a:rPr lang="fr-FR" dirty="0"/>
              <a:t>Ressources et retours d’expériences :</a:t>
            </a:r>
          </a:p>
          <a:p>
            <a:r>
              <a:rPr lang="fr-FR" dirty="0">
                <a:hlinkClick r:id="rId3"/>
              </a:rPr>
              <a:t>Comité 21, Guide sectoriel de l’adaptation aux changements climatiques (2022)</a:t>
            </a:r>
            <a:endParaRPr lang="fr-FR" dirty="0"/>
          </a:p>
          <a:p>
            <a:r>
              <a:rPr lang="fr-FR" dirty="0">
                <a:hlinkClick r:id="rId4"/>
              </a:rPr>
              <a:t>I4CE, Adaptation : ce que peuvent (et doivent) faire les collectivités (2023)</a:t>
            </a:r>
            <a:endParaRPr lang="fr-FR" dirty="0"/>
          </a:p>
          <a:p>
            <a:r>
              <a:rPr lang="fr-FR" dirty="0">
                <a:hlinkClick r:id="rId5"/>
              </a:rPr>
              <a:t>CEREMA, Centre de Ressources sur l’Adaptation au Changement Climatique</a:t>
            </a:r>
            <a:endParaRPr lang="fr-FR" dirty="0"/>
          </a:p>
          <a:p>
            <a:r>
              <a:rPr lang="fr-FR" dirty="0"/>
              <a:t>ADEME, </a:t>
            </a:r>
            <a:r>
              <a:rPr lang="fr-FR" i="0" dirty="0">
                <a:solidFill>
                  <a:srgbClr val="000000"/>
                </a:solidFill>
                <a:effectLst/>
              </a:rPr>
              <a:t>Veille Mensuelle Internationale sur l’Adaptation au Changement Climatique</a:t>
            </a:r>
            <a:endParaRPr lang="fr-FR" dirty="0"/>
          </a:p>
          <a:p>
            <a:endParaRPr lang="fr-FR" dirty="0"/>
          </a:p>
          <a:p>
            <a:pPr marL="0" indent="0">
              <a:buNone/>
            </a:pPr>
            <a:r>
              <a:rPr lang="fr-FR" dirty="0"/>
              <a:t>Atelier interactif : </a:t>
            </a:r>
          </a:p>
          <a:p>
            <a:r>
              <a:rPr lang="fr-FR" dirty="0">
                <a:hlinkClick r:id="rId6"/>
              </a:rPr>
              <a:t>Les ateliers de l’adaptation au changement climatique ©</a:t>
            </a:r>
            <a:endParaRPr lang="fr-FR" dirty="0"/>
          </a:p>
          <a:p>
            <a:pPr marL="0" indent="0">
              <a:buNone/>
            </a:pPr>
            <a:endParaRPr lang="fr-FR" dirty="0"/>
          </a:p>
          <a:p>
            <a:pPr marL="0" indent="0">
              <a:buNone/>
            </a:pPr>
            <a:r>
              <a:rPr lang="fr-FR" dirty="0"/>
              <a:t>Se projeter dans le climat futur :</a:t>
            </a:r>
          </a:p>
          <a:p>
            <a:r>
              <a:rPr lang="fr-FR" dirty="0">
                <a:hlinkClick r:id="rId2"/>
              </a:rPr>
              <a:t>BL Evolution, La France à +2°C, Récits de vie dans le climat du futur (2023)</a:t>
            </a:r>
            <a:endParaRPr lang="fr-FR" dirty="0"/>
          </a:p>
        </p:txBody>
      </p:sp>
      <p:sp>
        <p:nvSpPr>
          <p:cNvPr id="4" name="Espace réservé du numéro de diapositive 3">
            <a:extLst>
              <a:ext uri="{FF2B5EF4-FFF2-40B4-BE49-F238E27FC236}">
                <a16:creationId xmlns:a16="http://schemas.microsoft.com/office/drawing/2014/main" id="{F030ED06-4B74-6030-781D-3366C48AFA6F}"/>
              </a:ext>
            </a:extLst>
          </p:cNvPr>
          <p:cNvSpPr>
            <a:spLocks noGrp="1"/>
          </p:cNvSpPr>
          <p:nvPr>
            <p:ph type="sldNum" sz="quarter" idx="12"/>
          </p:nvPr>
        </p:nvSpPr>
        <p:spPr/>
        <p:txBody>
          <a:bodyPr/>
          <a:lstStyle/>
          <a:p>
            <a:fld id="{B0365EAC-3E92-40E9-B2C7-9F69CF8FEF3A}" type="slidenum">
              <a:rPr lang="fr-FR" smtClean="0"/>
              <a:t>10</a:t>
            </a:fld>
            <a:endParaRPr lang="fr-FR"/>
          </a:p>
        </p:txBody>
      </p:sp>
      <p:cxnSp>
        <p:nvCxnSpPr>
          <p:cNvPr id="6" name="Connecteur droit 5">
            <a:extLst>
              <a:ext uri="{FF2B5EF4-FFF2-40B4-BE49-F238E27FC236}">
                <a16:creationId xmlns:a16="http://schemas.microsoft.com/office/drawing/2014/main" id="{C5E04BD3-47E5-E892-CB0D-C09D358152FC}"/>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34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39D8CED-1076-9714-F772-0BBC63F4B0E8}"/>
              </a:ext>
            </a:extLst>
          </p:cNvPr>
          <p:cNvSpPr>
            <a:spLocks noGrp="1"/>
          </p:cNvSpPr>
          <p:nvPr>
            <p:ph type="sldNum" sz="quarter" idx="12"/>
          </p:nvPr>
        </p:nvSpPr>
        <p:spPr/>
        <p:txBody>
          <a:bodyPr/>
          <a:lstStyle/>
          <a:p>
            <a:fld id="{B0365EAC-3E92-40E9-B2C7-9F69CF8FEF3A}" type="slidenum">
              <a:rPr lang="fr-FR" smtClean="0"/>
              <a:t>11</a:t>
            </a:fld>
            <a:endParaRPr lang="fr-FR"/>
          </a:p>
        </p:txBody>
      </p:sp>
      <p:sp>
        <p:nvSpPr>
          <p:cNvPr id="3" name="ZoneTexte 2">
            <a:extLst>
              <a:ext uri="{FF2B5EF4-FFF2-40B4-BE49-F238E27FC236}">
                <a16:creationId xmlns:a16="http://schemas.microsoft.com/office/drawing/2014/main" id="{C6A43D0A-BAFE-FB6C-F020-53D28C0FD075}"/>
              </a:ext>
            </a:extLst>
          </p:cNvPr>
          <p:cNvSpPr txBox="1"/>
          <p:nvPr/>
        </p:nvSpPr>
        <p:spPr>
          <a:xfrm>
            <a:off x="3192780" y="2274838"/>
            <a:ext cx="5806440" cy="2308324"/>
          </a:xfrm>
          <a:prstGeom prst="rect">
            <a:avLst/>
          </a:prstGeom>
          <a:noFill/>
        </p:spPr>
        <p:txBody>
          <a:bodyPr wrap="square" rtlCol="0">
            <a:spAutoFit/>
          </a:bodyPr>
          <a:lstStyle/>
          <a:p>
            <a:pPr algn="ctr"/>
            <a:r>
              <a:rPr lang="fr-FR" sz="2400" dirty="0"/>
              <a:t>Merci de votre attention !</a:t>
            </a:r>
          </a:p>
          <a:p>
            <a:pPr algn="ctr"/>
            <a:endParaRPr lang="fr-FR" sz="2400" dirty="0"/>
          </a:p>
          <a:p>
            <a:pPr algn="ctr"/>
            <a:r>
              <a:rPr lang="fr-FR" sz="2400" dirty="0"/>
              <a:t>Virginie Hugues</a:t>
            </a:r>
          </a:p>
          <a:p>
            <a:pPr algn="ctr"/>
            <a:r>
              <a:rPr lang="fr-FR" sz="2400" dirty="0"/>
              <a:t>Consultante indépendante</a:t>
            </a:r>
          </a:p>
          <a:p>
            <a:pPr algn="ctr"/>
            <a:r>
              <a:rPr lang="fr-FR" sz="2400" dirty="0">
                <a:hlinkClick r:id="rId2"/>
              </a:rPr>
              <a:t>virginie.hugues.pro@gmail.com</a:t>
            </a:r>
            <a:endParaRPr lang="fr-FR" sz="2400" dirty="0"/>
          </a:p>
          <a:p>
            <a:pPr algn="ctr"/>
            <a:r>
              <a:rPr lang="fr-FR" sz="2400" dirty="0"/>
              <a:t>06.10.47.52.10</a:t>
            </a:r>
          </a:p>
        </p:txBody>
      </p:sp>
    </p:spTree>
    <p:extLst>
      <p:ext uri="{BB962C8B-B14F-4D97-AF65-F5344CB8AC3E}">
        <p14:creationId xmlns:p14="http://schemas.microsoft.com/office/powerpoint/2010/main" val="341542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AD1D1-08B9-85A5-415A-E4F1FA1E6F19}"/>
              </a:ext>
            </a:extLst>
          </p:cNvPr>
          <p:cNvSpPr>
            <a:spLocks noGrp="1"/>
          </p:cNvSpPr>
          <p:nvPr>
            <p:ph type="title"/>
          </p:nvPr>
        </p:nvSpPr>
        <p:spPr/>
        <p:txBody>
          <a:bodyPr>
            <a:normAutofit/>
          </a:bodyPr>
          <a:lstStyle/>
          <a:p>
            <a:r>
              <a:rPr lang="fr-FR" sz="4000" dirty="0"/>
              <a:t>Observations du climat passé</a:t>
            </a:r>
          </a:p>
        </p:txBody>
      </p:sp>
      <p:pic>
        <p:nvPicPr>
          <p:cNvPr id="8" name="Image 7" descr="Une image contenant texte, ligne, Police, Tracé&#10;&#10;Description générée automatiquement">
            <a:extLst>
              <a:ext uri="{FF2B5EF4-FFF2-40B4-BE49-F238E27FC236}">
                <a16:creationId xmlns:a16="http://schemas.microsoft.com/office/drawing/2014/main" id="{93C5A008-9A84-FCC1-C4EE-800C8E1C9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13" y="2442258"/>
            <a:ext cx="10954373" cy="2921166"/>
          </a:xfrm>
          <a:prstGeom prst="rect">
            <a:avLst/>
          </a:prstGeom>
        </p:spPr>
      </p:pic>
      <p:sp>
        <p:nvSpPr>
          <p:cNvPr id="5" name="ZoneTexte 4">
            <a:extLst>
              <a:ext uri="{FF2B5EF4-FFF2-40B4-BE49-F238E27FC236}">
                <a16:creationId xmlns:a16="http://schemas.microsoft.com/office/drawing/2014/main" id="{B5B01CCC-4CB7-5072-76B5-361E5A2AFBC9}"/>
              </a:ext>
            </a:extLst>
          </p:cNvPr>
          <p:cNvSpPr txBox="1"/>
          <p:nvPr/>
        </p:nvSpPr>
        <p:spPr>
          <a:xfrm>
            <a:off x="7384647" y="6408107"/>
            <a:ext cx="3611302" cy="261610"/>
          </a:xfrm>
          <a:prstGeom prst="rect">
            <a:avLst/>
          </a:prstGeom>
          <a:noFill/>
        </p:spPr>
        <p:txBody>
          <a:bodyPr wrap="square" rtlCol="0">
            <a:spAutoFit/>
          </a:bodyPr>
          <a:lstStyle/>
          <a:p>
            <a:r>
              <a:rPr lang="fr-FR" sz="1100" dirty="0"/>
              <a:t>World </a:t>
            </a:r>
            <a:r>
              <a:rPr lang="fr-FR" sz="1100" dirty="0" err="1"/>
              <a:t>Climate</a:t>
            </a:r>
            <a:r>
              <a:rPr lang="fr-FR" sz="1100" dirty="0"/>
              <a:t> </a:t>
            </a:r>
            <a:r>
              <a:rPr lang="fr-FR" sz="1100" dirty="0" err="1"/>
              <a:t>Knowledge</a:t>
            </a:r>
            <a:r>
              <a:rPr lang="fr-FR" sz="1100" dirty="0"/>
              <a:t> Portal, World Bank : Lien </a:t>
            </a:r>
            <a:r>
              <a:rPr lang="fr-FR" sz="1100" dirty="0">
                <a:hlinkClick r:id="rId3"/>
              </a:rPr>
              <a:t>URL</a:t>
            </a:r>
            <a:endParaRPr lang="fr-FR" sz="1100" dirty="0"/>
          </a:p>
        </p:txBody>
      </p:sp>
      <p:cxnSp>
        <p:nvCxnSpPr>
          <p:cNvPr id="7" name="Connecteur droit 6">
            <a:extLst>
              <a:ext uri="{FF2B5EF4-FFF2-40B4-BE49-F238E27FC236}">
                <a16:creationId xmlns:a16="http://schemas.microsoft.com/office/drawing/2014/main" id="{99925C4A-75C9-6548-EFE5-3B41793B380E}"/>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Espace réservé du numéro de diapositive 8">
            <a:extLst>
              <a:ext uri="{FF2B5EF4-FFF2-40B4-BE49-F238E27FC236}">
                <a16:creationId xmlns:a16="http://schemas.microsoft.com/office/drawing/2014/main" id="{32BE854B-DBB8-434D-18E0-CF9065815014}"/>
              </a:ext>
            </a:extLst>
          </p:cNvPr>
          <p:cNvSpPr>
            <a:spLocks noGrp="1"/>
          </p:cNvSpPr>
          <p:nvPr>
            <p:ph type="sldNum" sz="quarter" idx="12"/>
          </p:nvPr>
        </p:nvSpPr>
        <p:spPr/>
        <p:txBody>
          <a:bodyPr/>
          <a:lstStyle/>
          <a:p>
            <a:fld id="{B0365EAC-3E92-40E9-B2C7-9F69CF8FEF3A}" type="slidenum">
              <a:rPr lang="fr-FR" smtClean="0"/>
              <a:t>2</a:t>
            </a:fld>
            <a:endParaRPr lang="fr-FR"/>
          </a:p>
        </p:txBody>
      </p:sp>
    </p:spTree>
    <p:extLst>
      <p:ext uri="{BB962C8B-B14F-4D97-AF65-F5344CB8AC3E}">
        <p14:creationId xmlns:p14="http://schemas.microsoft.com/office/powerpoint/2010/main" val="270083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AD1D1-08B9-85A5-415A-E4F1FA1E6F19}"/>
              </a:ext>
            </a:extLst>
          </p:cNvPr>
          <p:cNvSpPr>
            <a:spLocks noGrp="1"/>
          </p:cNvSpPr>
          <p:nvPr>
            <p:ph type="title"/>
          </p:nvPr>
        </p:nvSpPr>
        <p:spPr/>
        <p:txBody>
          <a:bodyPr>
            <a:normAutofit/>
          </a:bodyPr>
          <a:lstStyle/>
          <a:p>
            <a:r>
              <a:rPr lang="fr-FR" sz="4000" dirty="0"/>
              <a:t>Observations du climat passé</a:t>
            </a:r>
          </a:p>
        </p:txBody>
      </p:sp>
      <p:pic>
        <p:nvPicPr>
          <p:cNvPr id="8" name="Image 7" descr="Une image contenant texte, ligne, Police, Tracé&#10;&#10;Description générée automatiquement">
            <a:extLst>
              <a:ext uri="{FF2B5EF4-FFF2-40B4-BE49-F238E27FC236}">
                <a16:creationId xmlns:a16="http://schemas.microsoft.com/office/drawing/2014/main" id="{93C5A008-9A84-FCC1-C4EE-800C8E1C9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712" y="1481558"/>
            <a:ext cx="5683921" cy="1515713"/>
          </a:xfrm>
          <a:prstGeom prst="rect">
            <a:avLst/>
          </a:prstGeom>
        </p:spPr>
      </p:pic>
      <p:pic>
        <p:nvPicPr>
          <p:cNvPr id="6" name="Espace réservé du contenu 5" descr="Une image contenant texte, capture d’écran, Police, Tracé&#10;&#10;Description générée automatiquement">
            <a:extLst>
              <a:ext uri="{FF2B5EF4-FFF2-40B4-BE49-F238E27FC236}">
                <a16:creationId xmlns:a16="http://schemas.microsoft.com/office/drawing/2014/main" id="{39471B1E-A945-5B2E-EA8B-0DEE93F6684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51462" y="2863854"/>
            <a:ext cx="5738066" cy="3688757"/>
          </a:xfrm>
        </p:spPr>
      </p:pic>
      <p:cxnSp>
        <p:nvCxnSpPr>
          <p:cNvPr id="11" name="Connecteur droit 10">
            <a:extLst>
              <a:ext uri="{FF2B5EF4-FFF2-40B4-BE49-F238E27FC236}">
                <a16:creationId xmlns:a16="http://schemas.microsoft.com/office/drawing/2014/main" id="{80EA1BDA-39CE-4042-A4C5-19E7F3EFA719}"/>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F3B89251-49D9-ACFF-11CB-BB9267A26BC7}"/>
              </a:ext>
            </a:extLst>
          </p:cNvPr>
          <p:cNvSpPr>
            <a:spLocks noGrp="1"/>
          </p:cNvSpPr>
          <p:nvPr>
            <p:ph type="sldNum" sz="quarter" idx="12"/>
          </p:nvPr>
        </p:nvSpPr>
        <p:spPr/>
        <p:txBody>
          <a:bodyPr/>
          <a:lstStyle/>
          <a:p>
            <a:fld id="{B0365EAC-3E92-40E9-B2C7-9F69CF8FEF3A}" type="slidenum">
              <a:rPr lang="fr-FR" smtClean="0"/>
              <a:t>3</a:t>
            </a:fld>
            <a:endParaRPr lang="fr-FR"/>
          </a:p>
        </p:txBody>
      </p:sp>
      <p:sp>
        <p:nvSpPr>
          <p:cNvPr id="16" name="ZoneTexte 15">
            <a:extLst>
              <a:ext uri="{FF2B5EF4-FFF2-40B4-BE49-F238E27FC236}">
                <a16:creationId xmlns:a16="http://schemas.microsoft.com/office/drawing/2014/main" id="{CB738428-62EF-71A2-16E8-8CF0F3608505}"/>
              </a:ext>
            </a:extLst>
          </p:cNvPr>
          <p:cNvSpPr txBox="1"/>
          <p:nvPr/>
        </p:nvSpPr>
        <p:spPr>
          <a:xfrm>
            <a:off x="8472668" y="6401469"/>
            <a:ext cx="2453834" cy="261610"/>
          </a:xfrm>
          <a:prstGeom prst="rect">
            <a:avLst/>
          </a:prstGeom>
          <a:noFill/>
        </p:spPr>
        <p:txBody>
          <a:bodyPr wrap="square" rtlCol="0">
            <a:spAutoFit/>
          </a:bodyPr>
          <a:lstStyle/>
          <a:p>
            <a:r>
              <a:rPr lang="fr-FR" sz="1100" dirty="0"/>
              <a:t>Climat HD, Météo France : Lien </a:t>
            </a:r>
            <a:r>
              <a:rPr lang="fr-FR" sz="1100" dirty="0">
                <a:hlinkClick r:id="rId5"/>
              </a:rPr>
              <a:t>URL</a:t>
            </a:r>
            <a:endParaRPr lang="fr-FR" sz="1100" dirty="0"/>
          </a:p>
        </p:txBody>
      </p:sp>
      <p:pic>
        <p:nvPicPr>
          <p:cNvPr id="10" name="Image 9" descr="Une image contenant texte, capture d’écran, Police, Tracé&#10;&#10;Description générée automatiquement">
            <a:extLst>
              <a:ext uri="{FF2B5EF4-FFF2-40B4-BE49-F238E27FC236}">
                <a16:creationId xmlns:a16="http://schemas.microsoft.com/office/drawing/2014/main" id="{128E40E6-700D-22DA-B86F-A6E7D1127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20" y="2863854"/>
            <a:ext cx="5598942" cy="3599320"/>
          </a:xfrm>
          <a:prstGeom prst="rect">
            <a:avLst/>
          </a:prstGeom>
        </p:spPr>
      </p:pic>
    </p:spTree>
    <p:extLst>
      <p:ext uri="{BB962C8B-B14F-4D97-AF65-F5344CB8AC3E}">
        <p14:creationId xmlns:p14="http://schemas.microsoft.com/office/powerpoint/2010/main" val="413602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D4A91-D0A6-1B4B-E014-765D0AB89FEA}"/>
              </a:ext>
            </a:extLst>
          </p:cNvPr>
          <p:cNvSpPr>
            <a:spLocks noGrp="1"/>
          </p:cNvSpPr>
          <p:nvPr>
            <p:ph type="title"/>
          </p:nvPr>
        </p:nvSpPr>
        <p:spPr/>
        <p:txBody>
          <a:bodyPr>
            <a:normAutofit/>
          </a:bodyPr>
          <a:lstStyle/>
          <a:p>
            <a:r>
              <a:rPr lang="fr-FR" sz="4000" dirty="0"/>
              <a:t>Prévisions du climat futur</a:t>
            </a:r>
          </a:p>
        </p:txBody>
      </p:sp>
      <p:sp>
        <p:nvSpPr>
          <p:cNvPr id="4" name="Espace réservé du numéro de diapositive 3">
            <a:extLst>
              <a:ext uri="{FF2B5EF4-FFF2-40B4-BE49-F238E27FC236}">
                <a16:creationId xmlns:a16="http://schemas.microsoft.com/office/drawing/2014/main" id="{F3967976-C5FC-6D77-2260-B6BB7350B5C6}"/>
              </a:ext>
            </a:extLst>
          </p:cNvPr>
          <p:cNvSpPr>
            <a:spLocks noGrp="1"/>
          </p:cNvSpPr>
          <p:nvPr>
            <p:ph type="sldNum" sz="quarter" idx="12"/>
          </p:nvPr>
        </p:nvSpPr>
        <p:spPr/>
        <p:txBody>
          <a:bodyPr/>
          <a:lstStyle/>
          <a:p>
            <a:fld id="{B0365EAC-3E92-40E9-B2C7-9F69CF8FEF3A}" type="slidenum">
              <a:rPr lang="fr-FR" smtClean="0"/>
              <a:t>4</a:t>
            </a:fld>
            <a:endParaRPr lang="fr-FR"/>
          </a:p>
        </p:txBody>
      </p:sp>
      <p:cxnSp>
        <p:nvCxnSpPr>
          <p:cNvPr id="6" name="Connecteur droit 5">
            <a:extLst>
              <a:ext uri="{FF2B5EF4-FFF2-40B4-BE49-F238E27FC236}">
                <a16:creationId xmlns:a16="http://schemas.microsoft.com/office/drawing/2014/main" id="{2A78E397-C791-5095-95E0-8EE75C426ECF}"/>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Image 6" descr="Une image contenant texte, capture d’écran, Tracé&#10;&#10;Description générée automatiquement">
            <a:extLst>
              <a:ext uri="{FF2B5EF4-FFF2-40B4-BE49-F238E27FC236}">
                <a16:creationId xmlns:a16="http://schemas.microsoft.com/office/drawing/2014/main" id="{20F7FCBE-7317-3BA6-3F22-029FA5F21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87533"/>
            <a:ext cx="5611976" cy="4671972"/>
          </a:xfrm>
          <a:prstGeom prst="rect">
            <a:avLst/>
          </a:prstGeom>
        </p:spPr>
      </p:pic>
      <p:pic>
        <p:nvPicPr>
          <p:cNvPr id="13" name="Graphique 12" descr="Ligne fléchée : droite avec un remplissage uni">
            <a:extLst>
              <a:ext uri="{FF2B5EF4-FFF2-40B4-BE49-F238E27FC236}">
                <a16:creationId xmlns:a16="http://schemas.microsoft.com/office/drawing/2014/main" id="{F562507F-EC1E-90CE-F97D-7025CB877D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75534">
            <a:off x="6180619" y="3906011"/>
            <a:ext cx="933915" cy="680013"/>
          </a:xfrm>
          <a:prstGeom prst="rect">
            <a:avLst/>
          </a:prstGeom>
        </p:spPr>
      </p:pic>
      <p:pic>
        <p:nvPicPr>
          <p:cNvPr id="14" name="Graphique 13" descr="Ligne fléchée : droite avec un remplissage uni">
            <a:extLst>
              <a:ext uri="{FF2B5EF4-FFF2-40B4-BE49-F238E27FC236}">
                <a16:creationId xmlns:a16="http://schemas.microsoft.com/office/drawing/2014/main" id="{B1DE4FDD-E975-81B7-6551-D9C2E5F57D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375933">
            <a:off x="6346132" y="3294879"/>
            <a:ext cx="933915" cy="680013"/>
          </a:xfrm>
          <a:prstGeom prst="rect">
            <a:avLst/>
          </a:prstGeom>
        </p:spPr>
      </p:pic>
      <p:pic>
        <p:nvPicPr>
          <p:cNvPr id="15" name="Graphique 14" descr="Ligne fléchée : droite avec un remplissage uni">
            <a:extLst>
              <a:ext uri="{FF2B5EF4-FFF2-40B4-BE49-F238E27FC236}">
                <a16:creationId xmlns:a16="http://schemas.microsoft.com/office/drawing/2014/main" id="{AC172012-A4AF-6B08-6893-E34CC4A3B7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254712">
            <a:off x="6307376" y="2753951"/>
            <a:ext cx="933915" cy="680013"/>
          </a:xfrm>
          <a:prstGeom prst="rect">
            <a:avLst/>
          </a:prstGeom>
        </p:spPr>
      </p:pic>
      <p:pic>
        <p:nvPicPr>
          <p:cNvPr id="16" name="Graphique 15" descr="Ligne fléchée : droite avec un remplissage uni">
            <a:extLst>
              <a:ext uri="{FF2B5EF4-FFF2-40B4-BE49-F238E27FC236}">
                <a16:creationId xmlns:a16="http://schemas.microsoft.com/office/drawing/2014/main" id="{08AAD380-AE69-C5F0-D7F7-597E00E155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931172">
            <a:off x="6226353" y="2218855"/>
            <a:ext cx="933915" cy="680013"/>
          </a:xfrm>
          <a:prstGeom prst="rect">
            <a:avLst/>
          </a:prstGeom>
        </p:spPr>
      </p:pic>
      <p:sp>
        <p:nvSpPr>
          <p:cNvPr id="17" name="ZoneTexte 16">
            <a:extLst>
              <a:ext uri="{FF2B5EF4-FFF2-40B4-BE49-F238E27FC236}">
                <a16:creationId xmlns:a16="http://schemas.microsoft.com/office/drawing/2014/main" id="{AF8B43DD-24E7-4FA0-6952-D48F56450BC1}"/>
              </a:ext>
            </a:extLst>
          </p:cNvPr>
          <p:cNvSpPr txBox="1"/>
          <p:nvPr/>
        </p:nvSpPr>
        <p:spPr>
          <a:xfrm>
            <a:off x="6813089" y="4591742"/>
            <a:ext cx="4916058" cy="830997"/>
          </a:xfrm>
          <a:prstGeom prst="rect">
            <a:avLst/>
          </a:prstGeom>
          <a:noFill/>
        </p:spPr>
        <p:txBody>
          <a:bodyPr wrap="square" rtlCol="0">
            <a:spAutoFit/>
          </a:bodyPr>
          <a:lstStyle/>
          <a:p>
            <a:r>
              <a:rPr lang="fr-FR" sz="1600" dirty="0"/>
              <a:t>SSP1 – 2.6 : Développement réellement durable : un virage est opéré en termes de consommation et de croissance économique.</a:t>
            </a:r>
          </a:p>
        </p:txBody>
      </p:sp>
      <p:sp>
        <p:nvSpPr>
          <p:cNvPr id="18" name="ZoneTexte 17">
            <a:extLst>
              <a:ext uri="{FF2B5EF4-FFF2-40B4-BE49-F238E27FC236}">
                <a16:creationId xmlns:a16="http://schemas.microsoft.com/office/drawing/2014/main" id="{8411FD3C-3F7C-6D20-6F7A-F9D548898544}"/>
              </a:ext>
            </a:extLst>
          </p:cNvPr>
          <p:cNvSpPr txBox="1"/>
          <p:nvPr/>
        </p:nvSpPr>
        <p:spPr>
          <a:xfrm>
            <a:off x="7238726" y="3469678"/>
            <a:ext cx="4916058" cy="830997"/>
          </a:xfrm>
          <a:prstGeom prst="rect">
            <a:avLst/>
          </a:prstGeom>
          <a:noFill/>
        </p:spPr>
        <p:txBody>
          <a:bodyPr wrap="square" rtlCol="0">
            <a:spAutoFit/>
          </a:bodyPr>
          <a:lstStyle/>
          <a:p>
            <a:r>
              <a:rPr lang="fr-FR" sz="1600" dirty="0"/>
              <a:t>SSP2 – 4.5 : Poursuite des tendances :  quelques engagements positifs mais des dégradations de l’environnement.</a:t>
            </a:r>
          </a:p>
        </p:txBody>
      </p:sp>
      <p:sp>
        <p:nvSpPr>
          <p:cNvPr id="19" name="ZoneTexte 18">
            <a:extLst>
              <a:ext uri="{FF2B5EF4-FFF2-40B4-BE49-F238E27FC236}">
                <a16:creationId xmlns:a16="http://schemas.microsoft.com/office/drawing/2014/main" id="{5E1ECABD-53AD-EBFB-F06A-4F6EC22AA314}"/>
              </a:ext>
            </a:extLst>
          </p:cNvPr>
          <p:cNvSpPr txBox="1"/>
          <p:nvPr/>
        </p:nvSpPr>
        <p:spPr>
          <a:xfrm>
            <a:off x="7125782" y="2628274"/>
            <a:ext cx="4916058" cy="584775"/>
          </a:xfrm>
          <a:prstGeom prst="rect">
            <a:avLst/>
          </a:prstGeom>
          <a:noFill/>
        </p:spPr>
        <p:txBody>
          <a:bodyPr wrap="square" rtlCol="0">
            <a:spAutoFit/>
          </a:bodyPr>
          <a:lstStyle/>
          <a:p>
            <a:r>
              <a:rPr lang="fr-FR" sz="1600" dirty="0"/>
              <a:t>SSP3 – 7.0 : Rivalités régionales &amp; enjeux sécuritaires : la protection de l’environnement n’est pas la priorité.</a:t>
            </a:r>
          </a:p>
        </p:txBody>
      </p:sp>
      <p:sp>
        <p:nvSpPr>
          <p:cNvPr id="20" name="ZoneTexte 19">
            <a:extLst>
              <a:ext uri="{FF2B5EF4-FFF2-40B4-BE49-F238E27FC236}">
                <a16:creationId xmlns:a16="http://schemas.microsoft.com/office/drawing/2014/main" id="{11880988-65E4-15DE-B349-06B9A72E0BA9}"/>
              </a:ext>
            </a:extLst>
          </p:cNvPr>
          <p:cNvSpPr txBox="1"/>
          <p:nvPr/>
        </p:nvSpPr>
        <p:spPr>
          <a:xfrm>
            <a:off x="6992738" y="1828591"/>
            <a:ext cx="4916058" cy="584775"/>
          </a:xfrm>
          <a:prstGeom prst="rect">
            <a:avLst/>
          </a:prstGeom>
          <a:noFill/>
        </p:spPr>
        <p:txBody>
          <a:bodyPr wrap="square" rtlCol="0">
            <a:spAutoFit/>
          </a:bodyPr>
          <a:lstStyle/>
          <a:p>
            <a:r>
              <a:rPr lang="fr-FR" sz="1600" dirty="0"/>
              <a:t>SSP5 – 8.5 : Développement basé sur les énergies fossiles et modes de vie intensifs en ressources.</a:t>
            </a:r>
          </a:p>
        </p:txBody>
      </p:sp>
      <p:sp>
        <p:nvSpPr>
          <p:cNvPr id="21" name="ZoneTexte 20">
            <a:extLst>
              <a:ext uri="{FF2B5EF4-FFF2-40B4-BE49-F238E27FC236}">
                <a16:creationId xmlns:a16="http://schemas.microsoft.com/office/drawing/2014/main" id="{D337B53F-4F92-9EC5-6712-61F71BE694CB}"/>
              </a:ext>
            </a:extLst>
          </p:cNvPr>
          <p:cNvSpPr txBox="1"/>
          <p:nvPr/>
        </p:nvSpPr>
        <p:spPr>
          <a:xfrm>
            <a:off x="7384647" y="6408107"/>
            <a:ext cx="3611302" cy="261610"/>
          </a:xfrm>
          <a:prstGeom prst="rect">
            <a:avLst/>
          </a:prstGeom>
          <a:noFill/>
        </p:spPr>
        <p:txBody>
          <a:bodyPr wrap="square" rtlCol="0">
            <a:spAutoFit/>
          </a:bodyPr>
          <a:lstStyle/>
          <a:p>
            <a:r>
              <a:rPr lang="fr-FR" sz="1100" dirty="0"/>
              <a:t>World </a:t>
            </a:r>
            <a:r>
              <a:rPr lang="fr-FR" sz="1100" dirty="0" err="1"/>
              <a:t>Climate</a:t>
            </a:r>
            <a:r>
              <a:rPr lang="fr-FR" sz="1100" dirty="0"/>
              <a:t> </a:t>
            </a:r>
            <a:r>
              <a:rPr lang="fr-FR" sz="1100" dirty="0" err="1"/>
              <a:t>Knowledge</a:t>
            </a:r>
            <a:r>
              <a:rPr lang="fr-FR" sz="1100" dirty="0"/>
              <a:t> Portal, World Bank : Lien </a:t>
            </a:r>
            <a:r>
              <a:rPr lang="fr-FR" sz="1100" dirty="0">
                <a:hlinkClick r:id="rId12"/>
              </a:rPr>
              <a:t>URL</a:t>
            </a:r>
            <a:endParaRPr lang="fr-FR" sz="1100" dirty="0"/>
          </a:p>
        </p:txBody>
      </p:sp>
    </p:spTree>
    <p:extLst>
      <p:ext uri="{BB962C8B-B14F-4D97-AF65-F5344CB8AC3E}">
        <p14:creationId xmlns:p14="http://schemas.microsoft.com/office/powerpoint/2010/main" val="269265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plein air, ciel, paysage, nature&#10;&#10;Description générée automatiquement">
            <a:extLst>
              <a:ext uri="{FF2B5EF4-FFF2-40B4-BE49-F238E27FC236}">
                <a16:creationId xmlns:a16="http://schemas.microsoft.com/office/drawing/2014/main" id="{09A03C53-005B-71CB-1281-C15952F6F6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6456" y="-1006998"/>
            <a:ext cx="12384911" cy="9288683"/>
          </a:xfrm>
          <a:prstGeom prst="rect">
            <a:avLst/>
          </a:prstGeom>
        </p:spPr>
      </p:pic>
      <p:sp>
        <p:nvSpPr>
          <p:cNvPr id="2" name="ZoneTexte 1">
            <a:extLst>
              <a:ext uri="{FF2B5EF4-FFF2-40B4-BE49-F238E27FC236}">
                <a16:creationId xmlns:a16="http://schemas.microsoft.com/office/drawing/2014/main" id="{1BF08C18-3500-661A-CA59-1428A6612515}"/>
              </a:ext>
            </a:extLst>
          </p:cNvPr>
          <p:cNvSpPr txBox="1"/>
          <p:nvPr/>
        </p:nvSpPr>
        <p:spPr>
          <a:xfrm>
            <a:off x="558259" y="1349142"/>
            <a:ext cx="11075480" cy="1200329"/>
          </a:xfrm>
          <a:prstGeom prst="rect">
            <a:avLst/>
          </a:prstGeom>
          <a:noFill/>
        </p:spPr>
        <p:txBody>
          <a:bodyPr wrap="square" rtlCol="0">
            <a:spAutoFit/>
          </a:bodyPr>
          <a:lstStyle/>
          <a:p>
            <a:pPr algn="ctr"/>
            <a:r>
              <a:rPr lang="fr-FR" sz="2400" b="1" dirty="0"/>
              <a:t>Les changements climatiques sont à 100% d’origine humaine (GIEC, 2021)</a:t>
            </a:r>
          </a:p>
          <a:p>
            <a:pPr algn="ctr"/>
            <a:endParaRPr lang="fr-FR" sz="2400" b="1" dirty="0"/>
          </a:p>
          <a:p>
            <a:pPr algn="ctr"/>
            <a:r>
              <a:rPr lang="fr-FR" sz="2400" b="1" dirty="0"/>
              <a:t>L’ampleur et la rapidité des changements climatiques actuels est inédite. </a:t>
            </a:r>
          </a:p>
        </p:txBody>
      </p:sp>
      <p:sp>
        <p:nvSpPr>
          <p:cNvPr id="3" name="Espace réservé du numéro de diapositive 2">
            <a:extLst>
              <a:ext uri="{FF2B5EF4-FFF2-40B4-BE49-F238E27FC236}">
                <a16:creationId xmlns:a16="http://schemas.microsoft.com/office/drawing/2014/main" id="{A83BD8A1-ECD0-3C37-0289-5B4B59EE6C35}"/>
              </a:ext>
            </a:extLst>
          </p:cNvPr>
          <p:cNvSpPr>
            <a:spLocks noGrp="1"/>
          </p:cNvSpPr>
          <p:nvPr>
            <p:ph type="sldNum" sz="quarter" idx="12"/>
          </p:nvPr>
        </p:nvSpPr>
        <p:spPr/>
        <p:txBody>
          <a:bodyPr/>
          <a:lstStyle/>
          <a:p>
            <a:fld id="{B0365EAC-3E92-40E9-B2C7-9F69CF8FEF3A}" type="slidenum">
              <a:rPr lang="fr-FR" smtClean="0"/>
              <a:t>5</a:t>
            </a:fld>
            <a:endParaRPr lang="fr-FR"/>
          </a:p>
        </p:txBody>
      </p:sp>
    </p:spTree>
    <p:extLst>
      <p:ext uri="{BB962C8B-B14F-4D97-AF65-F5344CB8AC3E}">
        <p14:creationId xmlns:p14="http://schemas.microsoft.com/office/powerpoint/2010/main" val="43327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7D552-5199-E497-D05C-20409E5EF2AF}"/>
              </a:ext>
            </a:extLst>
          </p:cNvPr>
          <p:cNvSpPr>
            <a:spLocks noGrp="1"/>
          </p:cNvSpPr>
          <p:nvPr>
            <p:ph type="title"/>
          </p:nvPr>
        </p:nvSpPr>
        <p:spPr>
          <a:xfrm>
            <a:off x="838200" y="365125"/>
            <a:ext cx="11187896" cy="1325563"/>
          </a:xfrm>
        </p:spPr>
        <p:txBody>
          <a:bodyPr>
            <a:normAutofit/>
          </a:bodyPr>
          <a:lstStyle/>
          <a:p>
            <a:r>
              <a:rPr lang="fr-FR" sz="4000" dirty="0"/>
              <a:t>Changements climatiques et évènements extrêmes ?</a:t>
            </a:r>
          </a:p>
        </p:txBody>
      </p:sp>
      <p:sp>
        <p:nvSpPr>
          <p:cNvPr id="6" name="Espace réservé du numéro de diapositive 5">
            <a:extLst>
              <a:ext uri="{FF2B5EF4-FFF2-40B4-BE49-F238E27FC236}">
                <a16:creationId xmlns:a16="http://schemas.microsoft.com/office/drawing/2014/main" id="{4517C56D-3F8C-51B5-BA10-FFDA1B991EC8}"/>
              </a:ext>
            </a:extLst>
          </p:cNvPr>
          <p:cNvSpPr>
            <a:spLocks noGrp="1"/>
          </p:cNvSpPr>
          <p:nvPr>
            <p:ph type="sldNum" sz="quarter" idx="12"/>
          </p:nvPr>
        </p:nvSpPr>
        <p:spPr/>
        <p:txBody>
          <a:bodyPr/>
          <a:lstStyle/>
          <a:p>
            <a:fld id="{B0365EAC-3E92-40E9-B2C7-9F69CF8FEF3A}" type="slidenum">
              <a:rPr lang="fr-FR" smtClean="0"/>
              <a:t>6</a:t>
            </a:fld>
            <a:endParaRPr lang="fr-FR"/>
          </a:p>
        </p:txBody>
      </p:sp>
      <p:cxnSp>
        <p:nvCxnSpPr>
          <p:cNvPr id="8" name="Connecteur droit 7">
            <a:extLst>
              <a:ext uri="{FF2B5EF4-FFF2-40B4-BE49-F238E27FC236}">
                <a16:creationId xmlns:a16="http://schemas.microsoft.com/office/drawing/2014/main" id="{2B2F1B7E-9AEE-063E-021A-99D20A005BCA}"/>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Image 9" descr="Une image contenant texte, capture d’écran, diagramme, carte&#10;&#10;Description générée automatiquement">
            <a:extLst>
              <a:ext uri="{FF2B5EF4-FFF2-40B4-BE49-F238E27FC236}">
                <a16:creationId xmlns:a16="http://schemas.microsoft.com/office/drawing/2014/main" id="{638FFBB9-B661-FCD1-134E-22FA13A0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780" y="1761359"/>
            <a:ext cx="3256838" cy="4096653"/>
          </a:xfrm>
          <a:prstGeom prst="rect">
            <a:avLst/>
          </a:prstGeom>
        </p:spPr>
      </p:pic>
      <p:sp>
        <p:nvSpPr>
          <p:cNvPr id="11" name="ZoneTexte 10">
            <a:extLst>
              <a:ext uri="{FF2B5EF4-FFF2-40B4-BE49-F238E27FC236}">
                <a16:creationId xmlns:a16="http://schemas.microsoft.com/office/drawing/2014/main" id="{E6124102-5D8C-60B0-2CB2-4CAE2F8EBD30}"/>
              </a:ext>
            </a:extLst>
          </p:cNvPr>
          <p:cNvSpPr txBox="1"/>
          <p:nvPr/>
        </p:nvSpPr>
        <p:spPr>
          <a:xfrm>
            <a:off x="7927693" y="5955006"/>
            <a:ext cx="4109013" cy="577081"/>
          </a:xfrm>
          <a:prstGeom prst="rect">
            <a:avLst/>
          </a:prstGeom>
          <a:noFill/>
        </p:spPr>
        <p:txBody>
          <a:bodyPr wrap="square" rtlCol="0">
            <a:spAutoFit/>
          </a:bodyPr>
          <a:lstStyle/>
          <a:p>
            <a:pPr algn="ctr"/>
            <a:r>
              <a:rPr lang="fr-FR" sz="1050" dirty="0"/>
              <a:t>Impacts en cascade des aléas climatiques sur la nourriture et l’alimentation. Source : RE6 du GIEC (GTII) – FIGURE TS.10 (traduction du Réseau Action Climat)</a:t>
            </a:r>
          </a:p>
        </p:txBody>
      </p:sp>
      <p:grpSp>
        <p:nvGrpSpPr>
          <p:cNvPr id="20" name="Groupe 19">
            <a:extLst>
              <a:ext uri="{FF2B5EF4-FFF2-40B4-BE49-F238E27FC236}">
                <a16:creationId xmlns:a16="http://schemas.microsoft.com/office/drawing/2014/main" id="{449308AA-9680-F1DD-2935-A86C90D782EE}"/>
              </a:ext>
            </a:extLst>
          </p:cNvPr>
          <p:cNvGrpSpPr/>
          <p:nvPr/>
        </p:nvGrpSpPr>
        <p:grpSpPr>
          <a:xfrm>
            <a:off x="258945" y="0"/>
            <a:ext cx="7455704" cy="6409215"/>
            <a:chOff x="2032000" y="-995422"/>
            <a:chExt cx="8128000" cy="6800903"/>
          </a:xfrm>
        </p:grpSpPr>
        <p:graphicFrame>
          <p:nvGraphicFramePr>
            <p:cNvPr id="21" name="Diagramme 20">
              <a:extLst>
                <a:ext uri="{FF2B5EF4-FFF2-40B4-BE49-F238E27FC236}">
                  <a16:creationId xmlns:a16="http://schemas.microsoft.com/office/drawing/2014/main" id="{BCE9A91A-B8AF-C702-EB01-ED8701AF3BC2}"/>
                </a:ext>
              </a:extLst>
            </p:cNvPr>
            <p:cNvGraphicFramePr/>
            <p:nvPr>
              <p:extLst>
                <p:ext uri="{D42A27DB-BD31-4B8C-83A1-F6EECF244321}">
                  <p14:modId xmlns:p14="http://schemas.microsoft.com/office/powerpoint/2010/main" val="3833264126"/>
                </p:ext>
              </p:extLst>
            </p:nvPr>
          </p:nvGraphicFramePr>
          <p:xfrm>
            <a:off x="2032000" y="-99542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9D01282F-9B2C-A5EE-B4F6-79BBF941E5B3}"/>
                </a:ext>
              </a:extLst>
            </p:cNvPr>
            <p:cNvSpPr/>
            <p:nvPr/>
          </p:nvSpPr>
          <p:spPr>
            <a:xfrm>
              <a:off x="2032000" y="2720816"/>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Records de température</a:t>
              </a:r>
            </a:p>
          </p:txBody>
        </p:sp>
        <p:sp>
          <p:nvSpPr>
            <p:cNvPr id="23" name="Rectangle 22">
              <a:extLst>
                <a:ext uri="{FF2B5EF4-FFF2-40B4-BE49-F238E27FC236}">
                  <a16:creationId xmlns:a16="http://schemas.microsoft.com/office/drawing/2014/main" id="{D13DF4C9-DF9E-EAD3-A435-12238FC9BD71}"/>
                </a:ext>
              </a:extLst>
            </p:cNvPr>
            <p:cNvSpPr/>
            <p:nvPr/>
          </p:nvSpPr>
          <p:spPr>
            <a:xfrm>
              <a:off x="4912810" y="2720816"/>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Travail en extérieur</a:t>
              </a:r>
            </a:p>
          </p:txBody>
        </p:sp>
        <p:sp>
          <p:nvSpPr>
            <p:cNvPr id="24" name="Rectangle 23">
              <a:extLst>
                <a:ext uri="{FF2B5EF4-FFF2-40B4-BE49-F238E27FC236}">
                  <a16:creationId xmlns:a16="http://schemas.microsoft.com/office/drawing/2014/main" id="{A6122B60-916B-9061-B5C4-8014E5E5F178}"/>
                </a:ext>
              </a:extLst>
            </p:cNvPr>
            <p:cNvSpPr/>
            <p:nvPr/>
          </p:nvSpPr>
          <p:spPr>
            <a:xfrm>
              <a:off x="7793620" y="2720816"/>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Incapacité à réguler sa température corporelle</a:t>
              </a:r>
            </a:p>
          </p:txBody>
        </p:sp>
        <p:sp>
          <p:nvSpPr>
            <p:cNvPr id="25" name="Rectangle 24">
              <a:extLst>
                <a:ext uri="{FF2B5EF4-FFF2-40B4-BE49-F238E27FC236}">
                  <a16:creationId xmlns:a16="http://schemas.microsoft.com/office/drawing/2014/main" id="{0D4C2476-FE7F-ACEF-C1F7-5CB028DC36E0}"/>
                </a:ext>
              </a:extLst>
            </p:cNvPr>
            <p:cNvSpPr/>
            <p:nvPr/>
          </p:nvSpPr>
          <p:spPr>
            <a:xfrm>
              <a:off x="2032000" y="3795031"/>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Pluies intenses</a:t>
              </a:r>
            </a:p>
          </p:txBody>
        </p:sp>
        <p:sp>
          <p:nvSpPr>
            <p:cNvPr id="26" name="Rectangle 25">
              <a:extLst>
                <a:ext uri="{FF2B5EF4-FFF2-40B4-BE49-F238E27FC236}">
                  <a16:creationId xmlns:a16="http://schemas.microsoft.com/office/drawing/2014/main" id="{F0652ED0-BB0C-E01A-48C0-CBF61DDE01BB}"/>
                </a:ext>
              </a:extLst>
            </p:cNvPr>
            <p:cNvSpPr/>
            <p:nvPr/>
          </p:nvSpPr>
          <p:spPr>
            <a:xfrm>
              <a:off x="4912810" y="3795031"/>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Ville située à proximité d’un cours d’eau</a:t>
              </a:r>
            </a:p>
          </p:txBody>
        </p:sp>
        <p:sp>
          <p:nvSpPr>
            <p:cNvPr id="27" name="Rectangle 26">
              <a:extLst>
                <a:ext uri="{FF2B5EF4-FFF2-40B4-BE49-F238E27FC236}">
                  <a16:creationId xmlns:a16="http://schemas.microsoft.com/office/drawing/2014/main" id="{5C8BD403-538A-CE12-4196-5C4AF68DA5C0}"/>
                </a:ext>
              </a:extLst>
            </p:cNvPr>
            <p:cNvSpPr/>
            <p:nvPr/>
          </p:nvSpPr>
          <p:spPr>
            <a:xfrm>
              <a:off x="7793620" y="3795031"/>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Voies de pénétration de l’eau non sécurisée</a:t>
              </a:r>
            </a:p>
          </p:txBody>
        </p:sp>
        <p:sp>
          <p:nvSpPr>
            <p:cNvPr id="28" name="Rectangle 27">
              <a:extLst>
                <a:ext uri="{FF2B5EF4-FFF2-40B4-BE49-F238E27FC236}">
                  <a16:creationId xmlns:a16="http://schemas.microsoft.com/office/drawing/2014/main" id="{0B33CD29-A450-55F2-22DB-49B71D61EA18}"/>
                </a:ext>
              </a:extLst>
            </p:cNvPr>
            <p:cNvSpPr/>
            <p:nvPr/>
          </p:nvSpPr>
          <p:spPr>
            <a:xfrm>
              <a:off x="2032000" y="4866214"/>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Incendies</a:t>
              </a:r>
            </a:p>
          </p:txBody>
        </p:sp>
        <p:sp>
          <p:nvSpPr>
            <p:cNvPr id="29" name="Rectangle 28">
              <a:extLst>
                <a:ext uri="{FF2B5EF4-FFF2-40B4-BE49-F238E27FC236}">
                  <a16:creationId xmlns:a16="http://schemas.microsoft.com/office/drawing/2014/main" id="{5264A426-57E5-98F1-AB06-947DCCD27531}"/>
                </a:ext>
              </a:extLst>
            </p:cNvPr>
            <p:cNvSpPr/>
            <p:nvPr/>
          </p:nvSpPr>
          <p:spPr>
            <a:xfrm>
              <a:off x="4912810" y="4866214"/>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Habitations en milieux fortement boisés</a:t>
              </a:r>
            </a:p>
          </p:txBody>
        </p:sp>
        <p:sp>
          <p:nvSpPr>
            <p:cNvPr id="30" name="Rectangle 29">
              <a:extLst>
                <a:ext uri="{FF2B5EF4-FFF2-40B4-BE49-F238E27FC236}">
                  <a16:creationId xmlns:a16="http://schemas.microsoft.com/office/drawing/2014/main" id="{C7F36D27-6486-74FB-0FEE-F5D8B862F17C}"/>
                </a:ext>
              </a:extLst>
            </p:cNvPr>
            <p:cNvSpPr/>
            <p:nvPr/>
          </p:nvSpPr>
          <p:spPr>
            <a:xfrm>
              <a:off x="7793620" y="4866214"/>
              <a:ext cx="2366380" cy="93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Difficultés d’accès et délais d’intervention rallongés</a:t>
              </a:r>
            </a:p>
          </p:txBody>
        </p:sp>
      </p:grpSp>
      <p:sp>
        <p:nvSpPr>
          <p:cNvPr id="3" name="Explosion : 8 points 2">
            <a:extLst>
              <a:ext uri="{FF2B5EF4-FFF2-40B4-BE49-F238E27FC236}">
                <a16:creationId xmlns:a16="http://schemas.microsoft.com/office/drawing/2014/main" id="{8E0E0D93-59EE-D0DF-93E9-180F0D83E8E1}"/>
              </a:ext>
            </a:extLst>
          </p:cNvPr>
          <p:cNvSpPr/>
          <p:nvPr/>
        </p:nvSpPr>
        <p:spPr>
          <a:xfrm>
            <a:off x="1840523" y="2750929"/>
            <a:ext cx="410308" cy="386861"/>
          </a:xfrm>
          <a:prstGeom prst="irregularSeal1">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622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85A66-49C0-0EEC-04A3-B4244A8576AA}"/>
              </a:ext>
            </a:extLst>
          </p:cNvPr>
          <p:cNvSpPr>
            <a:spLocks noGrp="1"/>
          </p:cNvSpPr>
          <p:nvPr>
            <p:ph type="title"/>
          </p:nvPr>
        </p:nvSpPr>
        <p:spPr/>
        <p:txBody>
          <a:bodyPr>
            <a:normAutofit/>
          </a:bodyPr>
          <a:lstStyle/>
          <a:p>
            <a:r>
              <a:rPr lang="fr-FR" sz="4000" dirty="0"/>
              <a:t>Atténuation VS Adaptation ?</a:t>
            </a:r>
          </a:p>
        </p:txBody>
      </p:sp>
      <p:sp>
        <p:nvSpPr>
          <p:cNvPr id="3" name="Espace réservé du contenu 2">
            <a:extLst>
              <a:ext uri="{FF2B5EF4-FFF2-40B4-BE49-F238E27FC236}">
                <a16:creationId xmlns:a16="http://schemas.microsoft.com/office/drawing/2014/main" id="{D529ECAF-48FA-C096-5DAA-884023F1640A}"/>
              </a:ext>
            </a:extLst>
          </p:cNvPr>
          <p:cNvSpPr>
            <a:spLocks noGrp="1"/>
          </p:cNvSpPr>
          <p:nvPr>
            <p:ph idx="1"/>
          </p:nvPr>
        </p:nvSpPr>
        <p:spPr>
          <a:xfrm>
            <a:off x="6241194" y="1780988"/>
            <a:ext cx="5257800" cy="1074891"/>
          </a:xfrm>
        </p:spPr>
        <p:txBody>
          <a:bodyPr>
            <a:normAutofit/>
          </a:bodyPr>
          <a:lstStyle/>
          <a:p>
            <a:pPr marL="0" indent="0" algn="ctr">
              <a:buNone/>
            </a:pPr>
            <a:r>
              <a:rPr lang="fr-FR" b="1" dirty="0"/>
              <a:t>Adaptation</a:t>
            </a:r>
          </a:p>
          <a:p>
            <a:pPr marL="0" indent="0" algn="ctr">
              <a:buNone/>
            </a:pPr>
            <a:r>
              <a:rPr lang="fr-FR" dirty="0"/>
              <a:t>« Gérer l’inévitable »</a:t>
            </a:r>
          </a:p>
        </p:txBody>
      </p:sp>
      <p:sp>
        <p:nvSpPr>
          <p:cNvPr id="4" name="Espace réservé du contenu 2">
            <a:extLst>
              <a:ext uri="{FF2B5EF4-FFF2-40B4-BE49-F238E27FC236}">
                <a16:creationId xmlns:a16="http://schemas.microsoft.com/office/drawing/2014/main" id="{6CD3E619-9B6D-6546-B15B-46FC1428B71B}"/>
              </a:ext>
            </a:extLst>
          </p:cNvPr>
          <p:cNvSpPr txBox="1">
            <a:spLocks/>
          </p:cNvSpPr>
          <p:nvPr/>
        </p:nvSpPr>
        <p:spPr>
          <a:xfrm>
            <a:off x="483661" y="1797856"/>
            <a:ext cx="5257800" cy="1544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t>Atténuation</a:t>
            </a:r>
          </a:p>
          <a:p>
            <a:pPr marL="0" indent="0" algn="ctr">
              <a:buNone/>
            </a:pPr>
            <a:r>
              <a:rPr lang="fr-FR" dirty="0"/>
              <a:t>« Eviter l’ingérable »</a:t>
            </a:r>
          </a:p>
          <a:p>
            <a:pPr marL="0" indent="0" algn="ctr">
              <a:buNone/>
            </a:pPr>
            <a:endParaRPr lang="fr-FR" dirty="0"/>
          </a:p>
        </p:txBody>
      </p:sp>
      <p:sp>
        <p:nvSpPr>
          <p:cNvPr id="5" name="Flèche : bas 4">
            <a:extLst>
              <a:ext uri="{FF2B5EF4-FFF2-40B4-BE49-F238E27FC236}">
                <a16:creationId xmlns:a16="http://schemas.microsoft.com/office/drawing/2014/main" id="{384B6D69-F4D0-BDEE-54BA-EE0A3200BECD}"/>
              </a:ext>
            </a:extLst>
          </p:cNvPr>
          <p:cNvSpPr/>
          <p:nvPr/>
        </p:nvSpPr>
        <p:spPr>
          <a:xfrm>
            <a:off x="3040995" y="2872745"/>
            <a:ext cx="68826" cy="373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ADE04CB-C4BC-632D-9BF2-7539F42C8333}"/>
              </a:ext>
            </a:extLst>
          </p:cNvPr>
          <p:cNvSpPr txBox="1"/>
          <p:nvPr/>
        </p:nvSpPr>
        <p:spPr>
          <a:xfrm>
            <a:off x="457104" y="3419982"/>
            <a:ext cx="5257800" cy="371127"/>
          </a:xfrm>
          <a:prstGeom prst="rect">
            <a:avLst/>
          </a:prstGeom>
          <a:noFill/>
        </p:spPr>
        <p:txBody>
          <a:bodyPr wrap="square" rtlCol="0">
            <a:spAutoFit/>
          </a:bodyPr>
          <a:lstStyle/>
          <a:p>
            <a:pPr algn="ctr">
              <a:lnSpc>
                <a:spcPct val="90000"/>
              </a:lnSpc>
              <a:spcBef>
                <a:spcPts val="1000"/>
              </a:spcBef>
            </a:pPr>
            <a:r>
              <a:rPr lang="fr-FR" sz="2000" dirty="0"/>
              <a:t>Réduire les émissions de gaz à effet de serre</a:t>
            </a:r>
          </a:p>
        </p:txBody>
      </p:sp>
      <p:sp>
        <p:nvSpPr>
          <p:cNvPr id="7" name="Flèche : bas 6">
            <a:extLst>
              <a:ext uri="{FF2B5EF4-FFF2-40B4-BE49-F238E27FC236}">
                <a16:creationId xmlns:a16="http://schemas.microsoft.com/office/drawing/2014/main" id="{0C5DF99C-F9F8-8BD8-665F-0072402D348D}"/>
              </a:ext>
            </a:extLst>
          </p:cNvPr>
          <p:cNvSpPr/>
          <p:nvPr/>
        </p:nvSpPr>
        <p:spPr>
          <a:xfrm>
            <a:off x="3037944" y="4113060"/>
            <a:ext cx="68826" cy="373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72ADC8C-6083-A231-5CD8-B4552FDC3852}"/>
              </a:ext>
            </a:extLst>
          </p:cNvPr>
          <p:cNvSpPr txBox="1"/>
          <p:nvPr/>
        </p:nvSpPr>
        <p:spPr>
          <a:xfrm>
            <a:off x="105544" y="4740826"/>
            <a:ext cx="5864799" cy="1641475"/>
          </a:xfrm>
          <a:prstGeom prst="rect">
            <a:avLst/>
          </a:prstGeom>
          <a:noFill/>
        </p:spPr>
        <p:txBody>
          <a:bodyPr wrap="square" rtlCol="0">
            <a:spAutoFit/>
          </a:bodyPr>
          <a:lstStyle/>
          <a:p>
            <a:pPr algn="ctr">
              <a:lnSpc>
                <a:spcPct val="90000"/>
              </a:lnSpc>
              <a:spcBef>
                <a:spcPts val="1000"/>
              </a:spcBef>
            </a:pPr>
            <a:r>
              <a:rPr lang="fr-FR" b="1" dirty="0"/>
              <a:t>Sobriété</a:t>
            </a:r>
            <a:r>
              <a:rPr lang="fr-FR" dirty="0"/>
              <a:t> </a:t>
            </a:r>
            <a:r>
              <a:rPr lang="fr-FR" dirty="0">
                <a:sym typeface="Wingdings" panose="05000000000000000000" pitchFamily="2" charset="2"/>
              </a:rPr>
              <a:t> prioriser les besoins énergétiques essentiels</a:t>
            </a:r>
          </a:p>
          <a:p>
            <a:pPr algn="ctr">
              <a:lnSpc>
                <a:spcPct val="90000"/>
              </a:lnSpc>
              <a:spcBef>
                <a:spcPts val="1000"/>
              </a:spcBef>
            </a:pPr>
            <a:r>
              <a:rPr lang="fr-FR" b="1" dirty="0">
                <a:sym typeface="Wingdings" panose="05000000000000000000" pitchFamily="2" charset="2"/>
              </a:rPr>
              <a:t>Efficacité</a:t>
            </a:r>
            <a:r>
              <a:rPr lang="fr-FR" dirty="0">
                <a:sym typeface="Wingdings" panose="05000000000000000000" pitchFamily="2" charset="2"/>
              </a:rPr>
              <a:t>  Réduire la quantité d’énergie nécessaire pour satisfaire un besoin</a:t>
            </a:r>
          </a:p>
          <a:p>
            <a:pPr algn="ctr">
              <a:lnSpc>
                <a:spcPct val="90000"/>
              </a:lnSpc>
              <a:spcBef>
                <a:spcPts val="1000"/>
              </a:spcBef>
            </a:pPr>
            <a:r>
              <a:rPr lang="fr-FR" b="1" dirty="0">
                <a:sym typeface="Wingdings" panose="05000000000000000000" pitchFamily="2" charset="2"/>
              </a:rPr>
              <a:t>Renouvelables</a:t>
            </a:r>
            <a:r>
              <a:rPr lang="fr-FR" dirty="0">
                <a:sym typeface="Wingdings" panose="05000000000000000000" pitchFamily="2" charset="2"/>
              </a:rPr>
              <a:t>  Privilégier les énergies renouvelables</a:t>
            </a:r>
          </a:p>
          <a:p>
            <a:pPr algn="ctr">
              <a:lnSpc>
                <a:spcPct val="90000"/>
              </a:lnSpc>
              <a:spcBef>
                <a:spcPts val="1000"/>
              </a:spcBef>
            </a:pPr>
            <a:r>
              <a:rPr lang="fr-FR" sz="1100" i="1" dirty="0">
                <a:sym typeface="Wingdings" panose="05000000000000000000" pitchFamily="2" charset="2"/>
              </a:rPr>
              <a:t>(Scénario </a:t>
            </a:r>
            <a:r>
              <a:rPr lang="fr-FR" sz="1100" i="1" dirty="0" err="1">
                <a:sym typeface="Wingdings" panose="05000000000000000000" pitchFamily="2" charset="2"/>
              </a:rPr>
              <a:t>Negawatt</a:t>
            </a:r>
            <a:r>
              <a:rPr lang="fr-FR" sz="1100" i="1" dirty="0">
                <a:sym typeface="Wingdings" panose="05000000000000000000" pitchFamily="2" charset="2"/>
              </a:rPr>
              <a:t>)</a:t>
            </a:r>
            <a:endParaRPr lang="fr-FR" sz="1100" i="1" dirty="0"/>
          </a:p>
        </p:txBody>
      </p:sp>
      <p:cxnSp>
        <p:nvCxnSpPr>
          <p:cNvPr id="10" name="Connecteur droit 9">
            <a:extLst>
              <a:ext uri="{FF2B5EF4-FFF2-40B4-BE49-F238E27FC236}">
                <a16:creationId xmlns:a16="http://schemas.microsoft.com/office/drawing/2014/main" id="{5285EEBA-B80A-7725-539D-FEF48CBE5869}"/>
              </a:ext>
            </a:extLst>
          </p:cNvPr>
          <p:cNvCxnSpPr/>
          <p:nvPr/>
        </p:nvCxnSpPr>
        <p:spPr>
          <a:xfrm>
            <a:off x="6096000" y="2924585"/>
            <a:ext cx="0" cy="367200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Graphique 10" descr="Carrefour contour">
            <a:extLst>
              <a:ext uri="{FF2B5EF4-FFF2-40B4-BE49-F238E27FC236}">
                <a16:creationId xmlns:a16="http://schemas.microsoft.com/office/drawing/2014/main" id="{AE07F3B6-101A-E2CA-780E-F120631A75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1780988"/>
            <a:ext cx="914400" cy="914400"/>
          </a:xfrm>
          <a:prstGeom prst="rect">
            <a:avLst/>
          </a:prstGeom>
        </p:spPr>
      </p:pic>
      <p:sp>
        <p:nvSpPr>
          <p:cNvPr id="12" name="ZoneTexte 11">
            <a:extLst>
              <a:ext uri="{FF2B5EF4-FFF2-40B4-BE49-F238E27FC236}">
                <a16:creationId xmlns:a16="http://schemas.microsoft.com/office/drawing/2014/main" id="{06D75776-54D7-579F-3840-34B8E7B9438D}"/>
              </a:ext>
            </a:extLst>
          </p:cNvPr>
          <p:cNvSpPr txBox="1"/>
          <p:nvPr/>
        </p:nvSpPr>
        <p:spPr>
          <a:xfrm>
            <a:off x="6591031" y="3391840"/>
            <a:ext cx="4618299" cy="707886"/>
          </a:xfrm>
          <a:prstGeom prst="rect">
            <a:avLst/>
          </a:prstGeom>
          <a:noFill/>
        </p:spPr>
        <p:txBody>
          <a:bodyPr wrap="square" rtlCol="0">
            <a:spAutoFit/>
          </a:bodyPr>
          <a:lstStyle/>
          <a:p>
            <a:pPr algn="ctr"/>
            <a:r>
              <a:rPr lang="fr-FR" sz="2000" dirty="0"/>
              <a:t>S’ajuster au climat actuel ou attendu ainsi qu’à ses conséquences.</a:t>
            </a:r>
          </a:p>
        </p:txBody>
      </p:sp>
      <p:sp>
        <p:nvSpPr>
          <p:cNvPr id="14" name="Flèche : bas 13">
            <a:extLst>
              <a:ext uri="{FF2B5EF4-FFF2-40B4-BE49-F238E27FC236}">
                <a16:creationId xmlns:a16="http://schemas.microsoft.com/office/drawing/2014/main" id="{B850B624-AF52-1F3E-ABA9-B2A973C4E1BE}"/>
              </a:ext>
            </a:extLst>
          </p:cNvPr>
          <p:cNvSpPr/>
          <p:nvPr/>
        </p:nvSpPr>
        <p:spPr>
          <a:xfrm>
            <a:off x="8870094" y="4174578"/>
            <a:ext cx="68826" cy="373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B7FB84BE-3BA3-ABD5-04E7-5A709A632C49}"/>
              </a:ext>
            </a:extLst>
          </p:cNvPr>
          <p:cNvSpPr/>
          <p:nvPr/>
        </p:nvSpPr>
        <p:spPr>
          <a:xfrm>
            <a:off x="8870094" y="2872746"/>
            <a:ext cx="68826" cy="373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CA5078E-7F0B-5960-0B7D-54FB34D76EA1}"/>
              </a:ext>
            </a:extLst>
          </p:cNvPr>
          <p:cNvSpPr txBox="1"/>
          <p:nvPr/>
        </p:nvSpPr>
        <p:spPr>
          <a:xfrm>
            <a:off x="6036606" y="4684400"/>
            <a:ext cx="5727147" cy="1754326"/>
          </a:xfrm>
          <a:prstGeom prst="rect">
            <a:avLst/>
          </a:prstGeom>
          <a:noFill/>
        </p:spPr>
        <p:txBody>
          <a:bodyPr wrap="square" rtlCol="0">
            <a:spAutoFit/>
          </a:bodyPr>
          <a:lstStyle/>
          <a:p>
            <a:pPr algn="ctr"/>
            <a:r>
              <a:rPr lang="fr-FR" dirty="0"/>
              <a:t>Végétaliser les villes ;</a:t>
            </a:r>
          </a:p>
          <a:p>
            <a:pPr algn="ctr"/>
            <a:r>
              <a:rPr lang="fr-FR" dirty="0"/>
              <a:t>Utiliser de nouvelles espèces en agriculture ;</a:t>
            </a:r>
          </a:p>
          <a:p>
            <a:pPr algn="ctr"/>
            <a:r>
              <a:rPr lang="fr-FR" dirty="0"/>
              <a:t>Modifier les horaires de travail dans certains métiers ;</a:t>
            </a:r>
          </a:p>
          <a:p>
            <a:pPr algn="ctr"/>
            <a:r>
              <a:rPr lang="fr-FR" dirty="0"/>
              <a:t>S’inspirer de l’habitat bioclimatique dans la construction ou la rénovation ;</a:t>
            </a:r>
          </a:p>
          <a:p>
            <a:pPr algn="ctr"/>
            <a:r>
              <a:rPr lang="fr-FR" dirty="0"/>
              <a:t>Etc…</a:t>
            </a:r>
          </a:p>
        </p:txBody>
      </p:sp>
      <p:cxnSp>
        <p:nvCxnSpPr>
          <p:cNvPr id="18" name="Connecteur droit 17">
            <a:extLst>
              <a:ext uri="{FF2B5EF4-FFF2-40B4-BE49-F238E27FC236}">
                <a16:creationId xmlns:a16="http://schemas.microsoft.com/office/drawing/2014/main" id="{A2BFAEA5-248C-8993-437C-E7FF05A0690D}"/>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Espace réservé du numéro de diapositive 20">
            <a:extLst>
              <a:ext uri="{FF2B5EF4-FFF2-40B4-BE49-F238E27FC236}">
                <a16:creationId xmlns:a16="http://schemas.microsoft.com/office/drawing/2014/main" id="{FBBE60CB-03BC-42DB-634A-6ABF7D7B966F}"/>
              </a:ext>
            </a:extLst>
          </p:cNvPr>
          <p:cNvSpPr>
            <a:spLocks noGrp="1"/>
          </p:cNvSpPr>
          <p:nvPr>
            <p:ph type="sldNum" sz="quarter" idx="12"/>
          </p:nvPr>
        </p:nvSpPr>
        <p:spPr/>
        <p:txBody>
          <a:bodyPr/>
          <a:lstStyle/>
          <a:p>
            <a:fld id="{B0365EAC-3E92-40E9-B2C7-9F69CF8FEF3A}" type="slidenum">
              <a:rPr lang="fr-FR" smtClean="0"/>
              <a:t>7</a:t>
            </a:fld>
            <a:endParaRPr lang="fr-FR"/>
          </a:p>
        </p:txBody>
      </p:sp>
    </p:spTree>
    <p:extLst>
      <p:ext uri="{BB962C8B-B14F-4D97-AF65-F5344CB8AC3E}">
        <p14:creationId xmlns:p14="http://schemas.microsoft.com/office/powerpoint/2010/main" val="22047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F05AD-BFAC-F4FA-0744-8EFA017B4E58}"/>
              </a:ext>
            </a:extLst>
          </p:cNvPr>
          <p:cNvSpPr>
            <a:spLocks noGrp="1"/>
          </p:cNvSpPr>
          <p:nvPr>
            <p:ph type="title"/>
          </p:nvPr>
        </p:nvSpPr>
        <p:spPr/>
        <p:txBody>
          <a:bodyPr>
            <a:normAutofit/>
          </a:bodyPr>
          <a:lstStyle/>
          <a:p>
            <a:r>
              <a:rPr lang="fr-FR" sz="4000" dirty="0"/>
              <a:t>S’adapter, concrètement : quand, comment ?</a:t>
            </a:r>
          </a:p>
        </p:txBody>
      </p:sp>
      <p:graphicFrame>
        <p:nvGraphicFramePr>
          <p:cNvPr id="7" name="Tableau 6">
            <a:extLst>
              <a:ext uri="{FF2B5EF4-FFF2-40B4-BE49-F238E27FC236}">
                <a16:creationId xmlns:a16="http://schemas.microsoft.com/office/drawing/2014/main" id="{CDE1EDAE-99C6-CAE6-14AC-DFE4C93354C7}"/>
              </a:ext>
            </a:extLst>
          </p:cNvPr>
          <p:cNvGraphicFramePr>
            <a:graphicFrameLocks noGrp="1"/>
          </p:cNvGraphicFramePr>
          <p:nvPr>
            <p:extLst>
              <p:ext uri="{D42A27DB-BD31-4B8C-83A1-F6EECF244321}">
                <p14:modId xmlns:p14="http://schemas.microsoft.com/office/powerpoint/2010/main" val="2386373822"/>
              </p:ext>
            </p:extLst>
          </p:nvPr>
        </p:nvGraphicFramePr>
        <p:xfrm>
          <a:off x="1424360" y="2551100"/>
          <a:ext cx="9000000" cy="3960000"/>
        </p:xfrm>
        <a:graphic>
          <a:graphicData uri="http://schemas.openxmlformats.org/drawingml/2006/table">
            <a:tbl>
              <a:tblPr firstRow="1" bandRow="1">
                <a:tableStyleId>{5C22544A-7EE6-4342-B048-85BDC9FD1C3A}</a:tableStyleId>
              </a:tblPr>
              <a:tblGrid>
                <a:gridCol w="2250000">
                  <a:extLst>
                    <a:ext uri="{9D8B030D-6E8A-4147-A177-3AD203B41FA5}">
                      <a16:colId xmlns:a16="http://schemas.microsoft.com/office/drawing/2014/main" val="1656011530"/>
                    </a:ext>
                  </a:extLst>
                </a:gridCol>
                <a:gridCol w="2250000">
                  <a:extLst>
                    <a:ext uri="{9D8B030D-6E8A-4147-A177-3AD203B41FA5}">
                      <a16:colId xmlns:a16="http://schemas.microsoft.com/office/drawing/2014/main" val="600275489"/>
                    </a:ext>
                  </a:extLst>
                </a:gridCol>
                <a:gridCol w="2250000">
                  <a:extLst>
                    <a:ext uri="{9D8B030D-6E8A-4147-A177-3AD203B41FA5}">
                      <a16:colId xmlns:a16="http://schemas.microsoft.com/office/drawing/2014/main" val="3990033009"/>
                    </a:ext>
                  </a:extLst>
                </a:gridCol>
                <a:gridCol w="2250000">
                  <a:extLst>
                    <a:ext uri="{9D8B030D-6E8A-4147-A177-3AD203B41FA5}">
                      <a16:colId xmlns:a16="http://schemas.microsoft.com/office/drawing/2014/main" val="2529853268"/>
                    </a:ext>
                  </a:extLst>
                </a:gridCol>
              </a:tblGrid>
              <a:tr h="633600">
                <a:tc>
                  <a:txBody>
                    <a:bodyPr/>
                    <a:lstStyle/>
                    <a:p>
                      <a:endParaRPr lang="fr-FR" dirty="0"/>
                    </a:p>
                  </a:txBody>
                  <a:tcPr/>
                </a:tc>
                <a:tc>
                  <a:txBody>
                    <a:bodyPr/>
                    <a:lstStyle/>
                    <a:p>
                      <a:pPr algn="ctr"/>
                      <a:r>
                        <a:rPr lang="fr-FR" dirty="0"/>
                        <a:t>Court terme</a:t>
                      </a:r>
                    </a:p>
                  </a:txBody>
                  <a:tcPr anchor="ctr"/>
                </a:tc>
                <a:tc>
                  <a:txBody>
                    <a:bodyPr/>
                    <a:lstStyle/>
                    <a:p>
                      <a:pPr algn="ctr"/>
                      <a:r>
                        <a:rPr lang="fr-FR" dirty="0"/>
                        <a:t>Moyen terme</a:t>
                      </a:r>
                    </a:p>
                  </a:txBody>
                  <a:tcPr anchor="ctr"/>
                </a:tc>
                <a:tc>
                  <a:txBody>
                    <a:bodyPr/>
                    <a:lstStyle/>
                    <a:p>
                      <a:pPr algn="ctr"/>
                      <a:r>
                        <a:rPr lang="fr-FR" dirty="0"/>
                        <a:t>Long terme</a:t>
                      </a:r>
                    </a:p>
                  </a:txBody>
                  <a:tcPr anchor="ctr"/>
                </a:tc>
                <a:extLst>
                  <a:ext uri="{0D108BD9-81ED-4DB2-BD59-A6C34878D82A}">
                    <a16:rowId xmlns:a16="http://schemas.microsoft.com/office/drawing/2014/main" val="2895969267"/>
                  </a:ext>
                </a:extLst>
              </a:tr>
              <a:tr h="1108800">
                <a:tc>
                  <a:txBody>
                    <a:bodyPr/>
                    <a:lstStyle/>
                    <a:p>
                      <a:r>
                        <a:rPr lang="fr-FR" dirty="0"/>
                        <a:t>Ajustement à la marge</a:t>
                      </a:r>
                    </a:p>
                  </a:txBody>
                  <a:tcPr anchor="ctr"/>
                </a:tc>
                <a:tc>
                  <a:txBody>
                    <a:bodyPr/>
                    <a:lstStyle/>
                    <a:p>
                      <a:pPr algn="ctr"/>
                      <a:r>
                        <a:rPr lang="fr-FR" dirty="0"/>
                        <a:t>Sensibiliser la population</a:t>
                      </a:r>
                    </a:p>
                  </a:txBody>
                  <a:tcPr anchor="ctr"/>
                </a:tc>
                <a:tc>
                  <a:txBody>
                    <a:bodyPr/>
                    <a:lstStyle/>
                    <a:p>
                      <a:pPr algn="ctr"/>
                      <a:endParaRPr lang="fr-FR" dirty="0"/>
                    </a:p>
                  </a:txBody>
                  <a:tcPr anchor="ctr"/>
                </a:tc>
                <a:tc>
                  <a:txBody>
                    <a:bodyPr/>
                    <a:lstStyle/>
                    <a:p>
                      <a:pPr algn="ctr"/>
                      <a:endParaRPr lang="fr-FR"/>
                    </a:p>
                  </a:txBody>
                  <a:tcPr anchor="ctr"/>
                </a:tc>
                <a:extLst>
                  <a:ext uri="{0D108BD9-81ED-4DB2-BD59-A6C34878D82A}">
                    <a16:rowId xmlns:a16="http://schemas.microsoft.com/office/drawing/2014/main" val="1037339024"/>
                  </a:ext>
                </a:extLst>
              </a:tr>
              <a:tr h="1108800">
                <a:tc>
                  <a:txBody>
                    <a:bodyPr/>
                    <a:lstStyle/>
                    <a:p>
                      <a:r>
                        <a:rPr lang="fr-FR" dirty="0"/>
                        <a:t>Ajustement du système</a:t>
                      </a:r>
                    </a:p>
                  </a:txBody>
                  <a:tcPr anchor="ctr"/>
                </a:tc>
                <a:tc>
                  <a:txBody>
                    <a:bodyPr/>
                    <a:lstStyle/>
                    <a:p>
                      <a:pPr algn="ctr"/>
                      <a:endParaRPr lang="fr-FR" dirty="0"/>
                    </a:p>
                  </a:txBody>
                  <a:tcPr anchor="ctr"/>
                </a:tc>
                <a:tc>
                  <a:txBody>
                    <a:bodyPr/>
                    <a:lstStyle/>
                    <a:p>
                      <a:pPr algn="ctr"/>
                      <a:r>
                        <a:rPr lang="fr-FR" dirty="0"/>
                        <a:t>Construire des digues</a:t>
                      </a:r>
                    </a:p>
                  </a:txBody>
                  <a:tcPr anchor="ctr"/>
                </a:tc>
                <a:tc>
                  <a:txBody>
                    <a:bodyPr/>
                    <a:lstStyle/>
                    <a:p>
                      <a:pPr algn="ctr"/>
                      <a:endParaRPr lang="fr-FR"/>
                    </a:p>
                  </a:txBody>
                  <a:tcPr anchor="ctr"/>
                </a:tc>
                <a:extLst>
                  <a:ext uri="{0D108BD9-81ED-4DB2-BD59-A6C34878D82A}">
                    <a16:rowId xmlns:a16="http://schemas.microsoft.com/office/drawing/2014/main" val="3075508828"/>
                  </a:ext>
                </a:extLst>
              </a:tr>
              <a:tr h="1108800">
                <a:tc>
                  <a:txBody>
                    <a:bodyPr/>
                    <a:lstStyle/>
                    <a:p>
                      <a:r>
                        <a:rPr lang="fr-FR" dirty="0"/>
                        <a:t>Adaptation transformationnelle</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r>
                        <a:rPr lang="fr-FR" dirty="0"/>
                        <a:t>Relocaliser les habitations</a:t>
                      </a:r>
                    </a:p>
                  </a:txBody>
                  <a:tcPr anchor="ctr"/>
                </a:tc>
                <a:extLst>
                  <a:ext uri="{0D108BD9-81ED-4DB2-BD59-A6C34878D82A}">
                    <a16:rowId xmlns:a16="http://schemas.microsoft.com/office/drawing/2014/main" val="1136891813"/>
                  </a:ext>
                </a:extLst>
              </a:tr>
            </a:tbl>
          </a:graphicData>
        </a:graphic>
      </p:graphicFrame>
      <p:sp>
        <p:nvSpPr>
          <p:cNvPr id="8" name="ZoneTexte 7">
            <a:extLst>
              <a:ext uri="{FF2B5EF4-FFF2-40B4-BE49-F238E27FC236}">
                <a16:creationId xmlns:a16="http://schemas.microsoft.com/office/drawing/2014/main" id="{66B0F2E2-97AF-381F-4167-3EAEBBC7397F}"/>
              </a:ext>
            </a:extLst>
          </p:cNvPr>
          <p:cNvSpPr txBox="1"/>
          <p:nvPr/>
        </p:nvSpPr>
        <p:spPr>
          <a:xfrm>
            <a:off x="5077977" y="6539140"/>
            <a:ext cx="5376863" cy="261610"/>
          </a:xfrm>
          <a:prstGeom prst="rect">
            <a:avLst/>
          </a:prstGeom>
          <a:noFill/>
        </p:spPr>
        <p:txBody>
          <a:bodyPr wrap="square" rtlCol="0">
            <a:spAutoFit/>
          </a:bodyPr>
          <a:lstStyle/>
          <a:p>
            <a:pPr algn="r"/>
            <a:r>
              <a:rPr lang="fr-FR" sz="1050" dirty="0"/>
              <a:t>Exemple imaginé d’après les Ateliers de l’adaptation au changement climatique ©</a:t>
            </a:r>
          </a:p>
        </p:txBody>
      </p:sp>
      <p:cxnSp>
        <p:nvCxnSpPr>
          <p:cNvPr id="9" name="Connecteur droit 8">
            <a:extLst>
              <a:ext uri="{FF2B5EF4-FFF2-40B4-BE49-F238E27FC236}">
                <a16:creationId xmlns:a16="http://schemas.microsoft.com/office/drawing/2014/main" id="{7C1C4E88-6E92-DF39-D8A2-711D9E2A320D}"/>
              </a:ext>
            </a:extLst>
          </p:cNvPr>
          <p:cNvCxnSpPr>
            <a:cxnSpLocks/>
          </p:cNvCxnSpPr>
          <p:nvPr/>
        </p:nvCxnSpPr>
        <p:spPr>
          <a:xfrm>
            <a:off x="949124" y="1435261"/>
            <a:ext cx="10404676"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Espace réservé du numéro de diapositive 9">
            <a:extLst>
              <a:ext uri="{FF2B5EF4-FFF2-40B4-BE49-F238E27FC236}">
                <a16:creationId xmlns:a16="http://schemas.microsoft.com/office/drawing/2014/main" id="{4551F7E3-A243-0BA8-F34D-990422AF09C0}"/>
              </a:ext>
            </a:extLst>
          </p:cNvPr>
          <p:cNvSpPr>
            <a:spLocks noGrp="1"/>
          </p:cNvSpPr>
          <p:nvPr>
            <p:ph type="sldNum" sz="quarter" idx="12"/>
          </p:nvPr>
        </p:nvSpPr>
        <p:spPr/>
        <p:txBody>
          <a:bodyPr/>
          <a:lstStyle/>
          <a:p>
            <a:fld id="{B0365EAC-3E92-40E9-B2C7-9F69CF8FEF3A}" type="slidenum">
              <a:rPr lang="fr-FR" smtClean="0"/>
              <a:t>8</a:t>
            </a:fld>
            <a:endParaRPr lang="fr-FR"/>
          </a:p>
        </p:txBody>
      </p:sp>
      <p:sp>
        <p:nvSpPr>
          <p:cNvPr id="3" name="ZoneTexte 2">
            <a:extLst>
              <a:ext uri="{FF2B5EF4-FFF2-40B4-BE49-F238E27FC236}">
                <a16:creationId xmlns:a16="http://schemas.microsoft.com/office/drawing/2014/main" id="{7FFDE71C-6BAE-BB21-F761-55F82DFB15EA}"/>
              </a:ext>
            </a:extLst>
          </p:cNvPr>
          <p:cNvSpPr txBox="1"/>
          <p:nvPr/>
        </p:nvSpPr>
        <p:spPr>
          <a:xfrm>
            <a:off x="2419060" y="1588533"/>
            <a:ext cx="7353880" cy="369332"/>
          </a:xfrm>
          <a:prstGeom prst="rect">
            <a:avLst/>
          </a:prstGeom>
          <a:noFill/>
        </p:spPr>
        <p:txBody>
          <a:bodyPr wrap="square" rtlCol="0">
            <a:spAutoFit/>
          </a:bodyPr>
          <a:lstStyle/>
          <a:p>
            <a:r>
              <a:rPr lang="fr-FR" dirty="0"/>
              <a:t>Exemple : une commune littorale face à la montée du niveau de la mer</a:t>
            </a:r>
          </a:p>
        </p:txBody>
      </p:sp>
      <p:cxnSp>
        <p:nvCxnSpPr>
          <p:cNvPr id="5" name="Connecteur droit avec flèche 4">
            <a:extLst>
              <a:ext uri="{FF2B5EF4-FFF2-40B4-BE49-F238E27FC236}">
                <a16:creationId xmlns:a16="http://schemas.microsoft.com/office/drawing/2014/main" id="{3389936D-FCEA-115C-D87D-D5716B97B935}"/>
              </a:ext>
            </a:extLst>
          </p:cNvPr>
          <p:cNvCxnSpPr/>
          <p:nvPr/>
        </p:nvCxnSpPr>
        <p:spPr>
          <a:xfrm>
            <a:off x="1783080" y="2362200"/>
            <a:ext cx="833628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5CE13E4-BA32-B393-0579-9AE80D98805B}"/>
              </a:ext>
            </a:extLst>
          </p:cNvPr>
          <p:cNvSpPr txBox="1"/>
          <p:nvPr/>
        </p:nvSpPr>
        <p:spPr>
          <a:xfrm>
            <a:off x="5158740" y="2016747"/>
            <a:ext cx="1584960" cy="369332"/>
          </a:xfrm>
          <a:prstGeom prst="rect">
            <a:avLst/>
          </a:prstGeom>
          <a:noFill/>
        </p:spPr>
        <p:txBody>
          <a:bodyPr wrap="square" rtlCol="0">
            <a:spAutoFit/>
          </a:bodyPr>
          <a:lstStyle/>
          <a:p>
            <a:r>
              <a:rPr lang="fr-FR" dirty="0"/>
              <a:t>Temporalité</a:t>
            </a:r>
          </a:p>
        </p:txBody>
      </p:sp>
      <p:cxnSp>
        <p:nvCxnSpPr>
          <p:cNvPr id="13" name="Connecteur droit avec flèche 12">
            <a:extLst>
              <a:ext uri="{FF2B5EF4-FFF2-40B4-BE49-F238E27FC236}">
                <a16:creationId xmlns:a16="http://schemas.microsoft.com/office/drawing/2014/main" id="{646250EB-FF38-C64A-27AC-C983BAF1587D}"/>
              </a:ext>
            </a:extLst>
          </p:cNvPr>
          <p:cNvCxnSpPr>
            <a:cxnSpLocks/>
          </p:cNvCxnSpPr>
          <p:nvPr/>
        </p:nvCxnSpPr>
        <p:spPr>
          <a:xfrm>
            <a:off x="1249680" y="2847080"/>
            <a:ext cx="0" cy="3368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CC81A45A-1C4D-6163-70C6-C29593EC2D05}"/>
              </a:ext>
            </a:extLst>
          </p:cNvPr>
          <p:cNvSpPr txBox="1"/>
          <p:nvPr/>
        </p:nvSpPr>
        <p:spPr>
          <a:xfrm rot="16200000">
            <a:off x="234630" y="4173974"/>
            <a:ext cx="1584960" cy="369332"/>
          </a:xfrm>
          <a:prstGeom prst="rect">
            <a:avLst/>
          </a:prstGeom>
          <a:noFill/>
        </p:spPr>
        <p:txBody>
          <a:bodyPr wrap="square" rtlCol="0">
            <a:spAutoFit/>
          </a:bodyPr>
          <a:lstStyle/>
          <a:p>
            <a:r>
              <a:rPr lang="fr-FR" dirty="0"/>
              <a:t>Ambition</a:t>
            </a:r>
          </a:p>
        </p:txBody>
      </p:sp>
    </p:spTree>
    <p:extLst>
      <p:ext uri="{BB962C8B-B14F-4D97-AF65-F5344CB8AC3E}">
        <p14:creationId xmlns:p14="http://schemas.microsoft.com/office/powerpoint/2010/main" val="99685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lein air, eau, ciel, nature&#10;&#10;Description générée automatiquement">
            <a:extLst>
              <a:ext uri="{FF2B5EF4-FFF2-40B4-BE49-F238E27FC236}">
                <a16:creationId xmlns:a16="http://schemas.microsoft.com/office/drawing/2014/main" id="{F101C129-C62E-13B4-C8E5-8C9AE594966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54643" y="-1226917"/>
            <a:ext cx="12558531" cy="9418899"/>
          </a:xfrm>
          <a:prstGeom prst="rect">
            <a:avLst/>
          </a:prstGeom>
        </p:spPr>
      </p:pic>
      <p:sp>
        <p:nvSpPr>
          <p:cNvPr id="2" name="ZoneTexte 1">
            <a:extLst>
              <a:ext uri="{FF2B5EF4-FFF2-40B4-BE49-F238E27FC236}">
                <a16:creationId xmlns:a16="http://schemas.microsoft.com/office/drawing/2014/main" id="{80FB4BA7-84CE-D983-3CD3-3A80D6814145}"/>
              </a:ext>
            </a:extLst>
          </p:cNvPr>
          <p:cNvSpPr txBox="1"/>
          <p:nvPr/>
        </p:nvSpPr>
        <p:spPr>
          <a:xfrm>
            <a:off x="745197" y="1037988"/>
            <a:ext cx="10701605" cy="1938992"/>
          </a:xfrm>
          <a:prstGeom prst="rect">
            <a:avLst/>
          </a:prstGeom>
          <a:noFill/>
        </p:spPr>
        <p:txBody>
          <a:bodyPr wrap="square" rtlCol="0">
            <a:spAutoFit/>
          </a:bodyPr>
          <a:lstStyle/>
          <a:p>
            <a:pPr algn="ctr"/>
            <a:r>
              <a:rPr lang="fr-FR" sz="2400" b="1" dirty="0">
                <a:sym typeface="Wingdings" panose="05000000000000000000" pitchFamily="2" charset="2"/>
              </a:rPr>
              <a:t>Adaptation et atténuation ne sont pas antinomiques mais complémentaires.</a:t>
            </a:r>
          </a:p>
          <a:p>
            <a:pPr algn="ctr"/>
            <a:endParaRPr lang="fr-FR" sz="2400" b="1" dirty="0">
              <a:sym typeface="Wingdings" panose="05000000000000000000" pitchFamily="2" charset="2"/>
            </a:endParaRPr>
          </a:p>
          <a:p>
            <a:pPr algn="ctr"/>
            <a:r>
              <a:rPr lang="fr-FR" sz="2400" b="1" dirty="0">
                <a:sym typeface="Wingdings" panose="05000000000000000000" pitchFamily="2" charset="2"/>
              </a:rPr>
              <a:t>Il faut combiner les pistes de solutions et les savoirs et viser une adaptation « transformationnelle ».</a:t>
            </a:r>
          </a:p>
        </p:txBody>
      </p:sp>
      <p:sp>
        <p:nvSpPr>
          <p:cNvPr id="3" name="Espace réservé du numéro de diapositive 2">
            <a:extLst>
              <a:ext uri="{FF2B5EF4-FFF2-40B4-BE49-F238E27FC236}">
                <a16:creationId xmlns:a16="http://schemas.microsoft.com/office/drawing/2014/main" id="{209D4999-88F5-DE21-36FB-379BD0A251E2}"/>
              </a:ext>
            </a:extLst>
          </p:cNvPr>
          <p:cNvSpPr>
            <a:spLocks noGrp="1"/>
          </p:cNvSpPr>
          <p:nvPr>
            <p:ph type="sldNum" sz="quarter" idx="12"/>
          </p:nvPr>
        </p:nvSpPr>
        <p:spPr/>
        <p:txBody>
          <a:bodyPr/>
          <a:lstStyle/>
          <a:p>
            <a:fld id="{B0365EAC-3E92-40E9-B2C7-9F69CF8FEF3A}" type="slidenum">
              <a:rPr lang="fr-FR" smtClean="0"/>
              <a:t>9</a:t>
            </a:fld>
            <a:endParaRPr lang="fr-FR"/>
          </a:p>
        </p:txBody>
      </p:sp>
    </p:spTree>
    <p:extLst>
      <p:ext uri="{BB962C8B-B14F-4D97-AF65-F5344CB8AC3E}">
        <p14:creationId xmlns:p14="http://schemas.microsoft.com/office/powerpoint/2010/main" val="14722035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TotalTime>
  <Words>911</Words>
  <Application>Microsoft Office PowerPoint</Application>
  <PresentationFormat>Grand écran</PresentationFormat>
  <Paragraphs>117</Paragraphs>
  <Slides>11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Aptos</vt:lpstr>
      <vt:lpstr>Aptos Display</vt:lpstr>
      <vt:lpstr>Arial</vt:lpstr>
      <vt:lpstr>Roboto</vt:lpstr>
      <vt:lpstr>roboto_regular</vt:lpstr>
      <vt:lpstr>Wingdings</vt:lpstr>
      <vt:lpstr>Thème Office</vt:lpstr>
      <vt:lpstr>Présentation PowerPoint</vt:lpstr>
      <vt:lpstr>Observations du climat passé</vt:lpstr>
      <vt:lpstr>Observations du climat passé</vt:lpstr>
      <vt:lpstr>Prévisions du climat futur</vt:lpstr>
      <vt:lpstr>Présentation PowerPoint</vt:lpstr>
      <vt:lpstr>Changements climatiques et évènements extrêmes ?</vt:lpstr>
      <vt:lpstr>Atténuation VS Adaptation ?</vt:lpstr>
      <vt:lpstr>S’adapter, concrètement : quand, comment ?</vt:lpstr>
      <vt:lpstr>Présentation PowerPoint</vt:lpstr>
      <vt:lpstr>Pour aller plus loin, quelques ressources utiles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Défis et dérèglements : Repenser nos territoires pour faire face au changement climatique</dc:title>
  <dc:creator>Virginie HUGUES</dc:creator>
  <cp:lastModifiedBy>Virginie HUGUES</cp:lastModifiedBy>
  <cp:revision>29</cp:revision>
  <dcterms:created xsi:type="dcterms:W3CDTF">2024-04-02T09:39:24Z</dcterms:created>
  <dcterms:modified xsi:type="dcterms:W3CDTF">2024-04-17T09:18:50Z</dcterms:modified>
</cp:coreProperties>
</file>