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258" r:id="rId2"/>
    <p:sldId id="259" r:id="rId3"/>
    <p:sldId id="261" r:id="rId4"/>
    <p:sldId id="260" r:id="rId5"/>
    <p:sldId id="262" r:id="rId6"/>
    <p:sldId id="503" r:id="rId7"/>
    <p:sldId id="471" r:id="rId8"/>
    <p:sldId id="504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A9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749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4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C1AAB4-578A-534A-BC11-ED787BC22D52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7D19EB-D553-EA4C-A6CB-F73AA792C5F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035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8211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0287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e0ced8ca5a_1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e0ced8ca5a_1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78C3C9-A96E-1B44-B17F-D8050F0F38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5819578-0AEE-ED43-90A7-0353D5E6B9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588F91E-A7F2-0F4C-8517-574B9C7A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4C55-FC74-1E46-8511-136B63817DCF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FE3CE1-23D0-7B46-9E46-50EAEB98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96BD882-5959-C24E-A0A4-0F580A5EE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5CE-8964-E042-B295-D9D43A8BB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2116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1E19EE-8549-7440-9E36-7EBFBDE946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89C3586-81FA-CC47-8C05-6871C4B5A4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398D08-42D2-4848-B0A6-C71C5CD3F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4C55-FC74-1E46-8511-136B63817DCF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83D80F-C749-B745-9065-D203380A0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33C1115-7B85-A74B-9A13-427F6D0D3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5CE-8964-E042-B295-D9D43A8BB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202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CB097323-E125-3B4F-9C8D-B0D4026FE36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C71DBB4-878C-DC43-845A-C887489794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22DDB5-E93D-3449-9E10-2C957EB95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4C55-FC74-1E46-8511-136B63817DCF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2FFCE76-3783-8647-8302-085538F4C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764DA11-4849-B940-AAB3-A94066F6F0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5CE-8964-E042-B295-D9D43A8BB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243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Titre. Texte et 2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22237"/>
            <a:ext cx="10058400" cy="12954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6197600" y="3938590"/>
            <a:ext cx="53848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endParaRPr lang="fr-FR" altLang="en-US">
              <a:solidFill>
                <a:srgbClr val="000000"/>
              </a:solidFill>
            </a:endParaRP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914377" fontAlgn="base">
              <a:spcBef>
                <a:spcPct val="0"/>
              </a:spcBef>
              <a:spcAft>
                <a:spcPct val="0"/>
              </a:spcAft>
              <a:defRPr/>
            </a:pPr>
            <a:fld id="{4C6C92B3-8E80-4DD3-918B-7D6229112784}" type="slidenum">
              <a:rPr lang="fr-FR" altLang="en-US" smtClean="0">
                <a:solidFill>
                  <a:srgbClr val="000000"/>
                </a:solidFill>
              </a:rPr>
              <a:pPr defTabSz="914377"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r>
              <a:rPr lang="fr-FR" altLang="en-US">
                <a:solidFill>
                  <a:srgbClr val="000000"/>
                </a:solidFill>
              </a:rPr>
              <a:t>/5</a:t>
            </a:r>
            <a:r>
              <a:rPr lang="en-US" altLang="en-US">
                <a:solidFill>
                  <a:srgbClr val="000000"/>
                </a:solidFill>
              </a:rPr>
              <a:t>5</a:t>
            </a:r>
            <a:endParaRPr lang="fr-FR" altLang="en-US">
              <a:solidFill>
                <a:srgbClr val="000000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D626AD8-48EE-28FA-BE44-729FB242C5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30480"/>
            <a:ext cx="12192000" cy="696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8560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avec coin arrondi 1">
            <a:extLst>
              <a:ext uri="{FF2B5EF4-FFF2-40B4-BE49-F238E27FC236}">
                <a16:creationId xmlns:a16="http://schemas.microsoft.com/office/drawing/2014/main" id="{69AE9AB2-31BC-4943-8939-7EE7411194A7}"/>
              </a:ext>
            </a:extLst>
          </p:cNvPr>
          <p:cNvSpPr/>
          <p:nvPr userDrawn="1"/>
        </p:nvSpPr>
        <p:spPr>
          <a:xfrm>
            <a:off x="-1" y="6288657"/>
            <a:ext cx="569343" cy="569343"/>
          </a:xfrm>
          <a:prstGeom prst="round1Rect">
            <a:avLst>
              <a:gd name="adj" fmla="val 33616"/>
            </a:avLst>
          </a:prstGeom>
          <a:solidFill>
            <a:srgbClr val="8EA9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space réservé du numéro de diapositive 4">
            <a:extLst>
              <a:ext uri="{FF2B5EF4-FFF2-40B4-BE49-F238E27FC236}">
                <a16:creationId xmlns:a16="http://schemas.microsoft.com/office/drawing/2014/main" id="{DFF226F0-E6AE-0244-894C-BF2A5B2A825A}"/>
              </a:ext>
            </a:extLst>
          </p:cNvPr>
          <p:cNvSpPr txBox="1">
            <a:spLocks/>
          </p:cNvSpPr>
          <p:nvPr userDrawn="1"/>
        </p:nvSpPr>
        <p:spPr>
          <a:xfrm>
            <a:off x="-34505" y="6416643"/>
            <a:ext cx="5552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1330E9C-4D3A-EC44-A4ED-9E8F4B6135A6}" type="slidenum">
              <a:rPr lang="fr-FR" sz="1400" b="1" smtClean="0">
                <a:solidFill>
                  <a:schemeClr val="bg1"/>
                </a:solidFill>
                <a:latin typeface="Rubik" pitchFamily="2" charset="-79"/>
                <a:cs typeface="Rubik" pitchFamily="2" charset="-79"/>
              </a:rPr>
              <a:pPr/>
              <a:t>‹N°›</a:t>
            </a:fld>
            <a:endParaRPr lang="fr-FR" sz="1400" b="1" dirty="0">
              <a:solidFill>
                <a:schemeClr val="bg1"/>
              </a:solidFill>
              <a:latin typeface="Rubik" pitchFamily="2" charset="-79"/>
              <a:cs typeface="Rubik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223863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EEB933-5CBA-1E43-BF01-F5A777675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77B4610-3F37-EC42-8534-FDE7D10CF6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1BA6401-085A-7549-83D3-0A5552C54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4C55-FC74-1E46-8511-136B63817DCF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0CDD9D-C34D-D942-BD9C-96A0BF8D6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3D83A0F-CDBF-E941-802B-F93C1CB28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5CE-8964-E042-B295-D9D43A8BB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2090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F03C3E-A6FA-F545-A62C-C0A1F384AA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F54195-E12F-274B-94BF-5239E3F887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CB82EFB-AEA0-4F45-9FF9-D23911DB9B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6CBB7A8-7F24-AF41-B73C-E4F146F67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4C55-FC74-1E46-8511-136B63817DCF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A44ABA1-9585-C74E-9429-CB8F725439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370CCD3-DAC4-564D-9431-A51509D1C8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5CE-8964-E042-B295-D9D43A8BB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814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6E5C072-E674-2242-8B4B-EE4F35AB8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5C211F-8B3D-3041-AEC5-C00CBD280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03D6AF-0C1D-5144-90CC-43724FCD42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F6DDDA-496A-FA48-8B4C-6B77658ED2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EE3BFD9-29EA-6249-9A3F-ECD242041D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5CB132FE-E23B-BC43-8CAC-E891121F0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4C55-FC74-1E46-8511-136B63817DCF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8346387-E99C-0949-91D0-64E58E184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10364EB-BD0D-7E45-9393-D5B5F9149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5CE-8964-E042-B295-D9D43A8BB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01118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CB0BCD-157B-DC4E-A14D-CD6607A2E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7E8CF23-C845-654C-8148-3A932CCBC3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4C55-FC74-1E46-8511-136B63817DCF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3F7D8D9-10C3-FE45-A823-38C57C0B2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D19EA8A-F659-D048-BA4D-841258B7A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5CE-8964-E042-B295-D9D43A8BB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87613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6417FD81-843A-F94A-B628-20FD1CB2C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4C55-FC74-1E46-8511-136B63817DCF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7E1B278-5B99-3544-A756-394F54E58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EF5C3B-3AAC-D048-A4B2-F569B8BDF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5CE-8964-E042-B295-D9D43A8BB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028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074470-F88B-1147-B57C-335CDC46A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B5BFD89-71DE-5649-B7B4-CF0457D33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BEAC24F-6667-4B42-83B8-ABC96537C7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99E4D6D-C749-E14D-97EF-37870B243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4C55-FC74-1E46-8511-136B63817DCF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44A95E4-DF93-E04D-AE46-9DBDBB4411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BEC2236-53B3-9742-A473-A73089B07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5CE-8964-E042-B295-D9D43A8BB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65078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6DAE83-FFA0-8843-BF0C-E0E0882C2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EE6E8467-BB8A-D142-9D92-450F34B272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895E922-B2FE-094C-A920-437C8F14E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615A1B3-E1EC-DD47-A4F6-63F3E8AEF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7A4C55-FC74-1E46-8511-136B63817DCF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69F29A4-B4CB-1241-95DC-C0AE8695B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BAC62DA-D710-014B-813C-0B25E5EF6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6FD5CE-8964-E042-B295-D9D43A8BB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1758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56A7697-C679-3C43-8C9E-A0DB93F71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3D93DE-C2EA-1847-8FEC-3AFE4A5F4B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9721B0-E579-9443-9D70-93162B5397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7A4C55-FC74-1E46-8511-136B63817DCF}" type="datetimeFigureOut">
              <a:rPr lang="fr-FR" smtClean="0"/>
              <a:t>17/04/2024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45797BA-DA68-404B-A466-FFF15ABBCF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0352754-43A0-4041-A7B0-51BE439926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6FD5CE-8964-E042-B295-D9D43A8BB13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815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emf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g"/><Relationship Id="rId4" Type="http://schemas.openxmlformats.org/officeDocument/2006/relationships/hyperlink" Target="https://github.com/forefireAPI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3.png"/><Relationship Id="rId5" Type="http://schemas.openxmlformats.org/officeDocument/2006/relationships/image" Target="../media/image22.jpg"/><Relationship Id="rId4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7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E04BD28C-27F5-2E46-8CDC-1BBC5C17D829}"/>
              </a:ext>
            </a:extLst>
          </p:cNvPr>
          <p:cNvSpPr txBox="1">
            <a:spLocks/>
          </p:cNvSpPr>
          <p:nvPr/>
        </p:nvSpPr>
        <p:spPr>
          <a:xfrm>
            <a:off x="682197" y="3333487"/>
            <a:ext cx="10373166" cy="159695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5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Simulation, IA et données</a:t>
            </a:r>
            <a:br>
              <a:rPr lang="fr-FR" sz="5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fr-FR" sz="2400" b="1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Aide à la décision incendie pour la résilience du territoire</a:t>
            </a:r>
            <a:endParaRPr lang="fr-FR" sz="5400" b="1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2B11F839-BB6F-E244-BB9C-4BED29FA2750}"/>
              </a:ext>
            </a:extLst>
          </p:cNvPr>
          <p:cNvSpPr txBox="1">
            <a:spLocks/>
          </p:cNvSpPr>
          <p:nvPr/>
        </p:nvSpPr>
        <p:spPr>
          <a:xfrm>
            <a:off x="741200" y="5297616"/>
            <a:ext cx="7876026" cy="1128287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Jean-Baptiste Filippi</a:t>
            </a:r>
          </a:p>
          <a:p>
            <a:pPr algn="l"/>
            <a:r>
              <a:rPr lang="fr-FR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Chercheur au CNRS / Sapeur Pompier Volontaire Expert au SIS2B</a:t>
            </a:r>
            <a:br>
              <a:rPr lang="fr-FR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</a:br>
            <a:r>
              <a:rPr lang="fr-FR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Consultant – Aria </a:t>
            </a:r>
            <a:r>
              <a:rPr lang="fr-FR" dirty="0" err="1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FireFighting</a:t>
            </a:r>
            <a:endParaRPr lang="fr-FR" dirty="0">
              <a:solidFill>
                <a:schemeClr val="bg1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565DC4A-DC0A-6446-A3B3-BABA33B5C618}"/>
              </a:ext>
            </a:extLst>
          </p:cNvPr>
          <p:cNvCxnSpPr>
            <a:cxnSpLocks/>
          </p:cNvCxnSpPr>
          <p:nvPr/>
        </p:nvCxnSpPr>
        <p:spPr>
          <a:xfrm>
            <a:off x="823377" y="5014052"/>
            <a:ext cx="6160897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id="{1F54BC63-6D43-C147-AF48-32795F8519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843" y="432086"/>
            <a:ext cx="2066864" cy="1343827"/>
          </a:xfrm>
          <a:prstGeom prst="rect">
            <a:avLst/>
          </a:prstGeom>
        </p:spPr>
      </p:pic>
      <p:pic>
        <p:nvPicPr>
          <p:cNvPr id="1026" name="Picture 2" descr="Centre national de la recherche scientifique — Wikipédia">
            <a:extLst>
              <a:ext uri="{FF2B5EF4-FFF2-40B4-BE49-F238E27FC236}">
                <a16:creationId xmlns:a16="http://schemas.microsoft.com/office/drawing/2014/main" id="{F845ED11-161E-D69B-225E-2FF97C8439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085" y="499579"/>
            <a:ext cx="1117323" cy="1117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iversité de Corse (@UnivCorse) / X">
            <a:extLst>
              <a:ext uri="{FF2B5EF4-FFF2-40B4-BE49-F238E27FC236}">
                <a16:creationId xmlns:a16="http://schemas.microsoft.com/office/drawing/2014/main" id="{5EFF2B6D-812E-EA19-DDFD-CB04CFCDD4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786" y="111008"/>
            <a:ext cx="1986112" cy="198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FIRE-RES - Innovative solutions for fire resilient territories in Europe - FIRE  RES">
            <a:extLst>
              <a:ext uri="{FF2B5EF4-FFF2-40B4-BE49-F238E27FC236}">
                <a16:creationId xmlns:a16="http://schemas.microsoft.com/office/drawing/2014/main" id="{29A982BC-88C2-0B11-838A-AFEB84551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085" y="1750149"/>
            <a:ext cx="2970695" cy="742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78F511F-4589-FD3A-B7C1-ACD4C42AD9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5613" y="364855"/>
            <a:ext cx="1814602" cy="181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L'université de Melbourne en Australie">
            <a:extLst>
              <a:ext uri="{FF2B5EF4-FFF2-40B4-BE49-F238E27FC236}">
                <a16:creationId xmlns:a16="http://schemas.microsoft.com/office/drawing/2014/main" id="{287A9043-6737-7360-A739-64ABCD248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540" y="522993"/>
            <a:ext cx="1814602" cy="181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ria Firefighting">
            <a:extLst>
              <a:ext uri="{FF2B5EF4-FFF2-40B4-BE49-F238E27FC236}">
                <a16:creationId xmlns:a16="http://schemas.microsoft.com/office/drawing/2014/main" id="{0CA152C4-4BA5-56CC-B158-3BC70E589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2557" y="2266269"/>
            <a:ext cx="1761448" cy="1761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4060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6BBE44C-A236-5D4F-A95F-10B79E152090}"/>
              </a:ext>
            </a:extLst>
          </p:cNvPr>
          <p:cNvSpPr txBox="1">
            <a:spLocks/>
          </p:cNvSpPr>
          <p:nvPr/>
        </p:nvSpPr>
        <p:spPr>
          <a:xfrm>
            <a:off x="976424" y="0"/>
            <a:ext cx="83922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4C6108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Objectif de la recherche : Prévoir pour anticiper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8E4137-50AD-CD46-916B-140C5ACF360F}"/>
              </a:ext>
            </a:extLst>
          </p:cNvPr>
          <p:cNvSpPr/>
          <p:nvPr/>
        </p:nvSpPr>
        <p:spPr>
          <a:xfrm>
            <a:off x="478200" y="482781"/>
            <a:ext cx="360000" cy="360000"/>
          </a:xfrm>
          <a:prstGeom prst="rect">
            <a:avLst/>
          </a:prstGeom>
          <a:solidFill>
            <a:srgbClr val="8EA9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C5BB0CED-169E-DBB8-10F1-41AFCBBB87E8}"/>
              </a:ext>
            </a:extLst>
          </p:cNvPr>
          <p:cNvSpPr txBox="1">
            <a:spLocks/>
          </p:cNvSpPr>
          <p:nvPr/>
        </p:nvSpPr>
        <p:spPr>
          <a:xfrm>
            <a:off x="9289451" y="6159486"/>
            <a:ext cx="2227517" cy="344853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4C6C92B3-8E80-4DD3-918B-7D6229112784}" type="slidenum">
              <a:rPr lang="fr-FR" altLang="en-US" smtClean="0">
                <a:solidFill>
                  <a:srgbClr val="000000"/>
                </a:solidFill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r>
              <a:rPr lang="fr-FR" altLang="en-US">
                <a:solidFill>
                  <a:srgbClr val="000000"/>
                </a:solidFill>
              </a:rPr>
              <a:t>/5</a:t>
            </a:r>
            <a:r>
              <a:rPr lang="en-US" altLang="en-US">
                <a:solidFill>
                  <a:srgbClr val="000000"/>
                </a:solidFill>
              </a:rPr>
              <a:t>5</a:t>
            </a:r>
            <a:endParaRPr lang="fr-FR" altLang="en-US">
              <a:solidFill>
                <a:srgbClr val="00000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FDF0205-0F7F-1A2A-C2B7-0CE9F105DBFA}"/>
              </a:ext>
            </a:extLst>
          </p:cNvPr>
          <p:cNvSpPr txBox="1"/>
          <p:nvPr/>
        </p:nvSpPr>
        <p:spPr>
          <a:xfrm>
            <a:off x="478200" y="1134905"/>
            <a:ext cx="5548774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600" b="1" dirty="0">
                <a:latin typeface="Aptos" panose="020B0004020202020204" pitchFamily="34" charset="0"/>
              </a:rPr>
              <a:t>Modélisation physique de l’incendie et de la météo</a:t>
            </a:r>
            <a:br>
              <a:rPr lang="fr-FR" sz="1600" dirty="0">
                <a:latin typeface="Aptos" panose="020B0004020202020204" pitchFamily="34" charset="0"/>
              </a:rPr>
            </a:br>
            <a:r>
              <a:rPr lang="fr-FR" sz="1600" dirty="0">
                <a:latin typeface="Aptos" panose="020B0004020202020204" pitchFamily="34" charset="0"/>
              </a:rPr>
              <a:t>Collaborations avec Californie (projets modèles)</a:t>
            </a:r>
          </a:p>
          <a:p>
            <a:pPr marL="171450" indent="-171450">
              <a:buFontTx/>
              <a:buChar char="-"/>
            </a:pPr>
            <a:r>
              <a:rPr lang="fr-FR" sz="1600" b="0" i="0" u="none" strike="noStrike" dirty="0">
                <a:effectLst/>
                <a:latin typeface="Aptos" panose="020B0004020202020204" pitchFamily="34" charset="0"/>
              </a:rPr>
              <a:t>Equipe Feux de l’</a:t>
            </a:r>
            <a:r>
              <a:rPr lang="fr-FR" sz="1600" b="0" i="0" u="none" strike="noStrike" dirty="0" err="1">
                <a:effectLst/>
                <a:latin typeface="Aptos" panose="020B0004020202020204" pitchFamily="34" charset="0"/>
              </a:rPr>
              <a:t>università</a:t>
            </a:r>
            <a:r>
              <a:rPr lang="fr-FR" sz="1600" b="0" i="0" u="none" strike="noStrike" dirty="0">
                <a:effectLst/>
                <a:latin typeface="Aptos" panose="020B0004020202020204" pitchFamily="34" charset="0"/>
              </a:rPr>
              <a:t> (Lila ! 15 chercheurs)</a:t>
            </a:r>
            <a:endParaRPr lang="fr-FR" sz="1600" dirty="0">
              <a:latin typeface="Aptos" panose="020B0004020202020204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fr-FR" sz="1600" dirty="0">
                <a:latin typeface="Aptos" panose="020B0004020202020204" pitchFamily="34" charset="0"/>
              </a:rPr>
              <a:t>2 thèses en </a:t>
            </a:r>
            <a:r>
              <a:rPr lang="fr-FR" sz="1600" dirty="0" err="1">
                <a:latin typeface="Aptos" panose="020B0004020202020204" pitchFamily="34" charset="0"/>
              </a:rPr>
              <a:t>co-tutelle</a:t>
            </a:r>
            <a:r>
              <a:rPr lang="fr-FR" sz="1600" dirty="0">
                <a:latin typeface="Aptos" panose="020B0004020202020204" pitchFamily="34" charset="0"/>
              </a:rPr>
              <a:t> CNRS/Université de Melbourne</a:t>
            </a:r>
          </a:p>
          <a:p>
            <a:pPr marL="171450" indent="-171450" algn="l">
              <a:buFontTx/>
              <a:buChar char="-"/>
            </a:pPr>
            <a:r>
              <a:rPr lang="fr-FR" sz="1600" dirty="0">
                <a:latin typeface="Aptos" panose="020B0004020202020204" pitchFamily="34" charset="0"/>
              </a:rPr>
              <a:t>Collaboration forte avec Portugal</a:t>
            </a:r>
          </a:p>
          <a:p>
            <a:pPr marL="171450" indent="-171450" algn="l">
              <a:buFontTx/>
              <a:buChar char="-"/>
            </a:pPr>
            <a:endParaRPr lang="fr-FR" sz="1600" dirty="0">
              <a:latin typeface="Aptos" panose="020B0004020202020204" pitchFamily="34" charset="0"/>
            </a:endParaRPr>
          </a:p>
          <a:p>
            <a:pPr marL="171450" indent="-171450" algn="l">
              <a:buFontTx/>
              <a:buChar char="-"/>
            </a:pPr>
            <a:endParaRPr lang="fr-FR" sz="1600" dirty="0">
              <a:latin typeface="Aptos" panose="020B0004020202020204" pitchFamily="34" charset="0"/>
            </a:endParaRPr>
          </a:p>
          <a:p>
            <a:pPr algn="l"/>
            <a:r>
              <a:rPr lang="fr-FR" sz="1600" b="1" dirty="0">
                <a:latin typeface="Aptos" panose="020B0004020202020204" pitchFamily="34" charset="0"/>
              </a:rPr>
              <a:t>En Corse :</a:t>
            </a:r>
          </a:p>
          <a:p>
            <a:pPr marL="171450" indent="-171450" algn="l">
              <a:buFontTx/>
              <a:buChar char="-"/>
            </a:pPr>
            <a:r>
              <a:rPr lang="fr-FR" sz="1600" dirty="0">
                <a:latin typeface="Aptos" panose="020B0004020202020204" pitchFamily="34" charset="0"/>
              </a:rPr>
              <a:t>Météo </a:t>
            </a:r>
            <a:r>
              <a:rPr lang="fr-FR" sz="1600" dirty="0" err="1">
                <a:latin typeface="Aptos" panose="020B0004020202020204" pitchFamily="34" charset="0"/>
              </a:rPr>
              <a:t>FireCaster</a:t>
            </a:r>
            <a:endParaRPr lang="fr-FR" sz="1600" dirty="0">
              <a:latin typeface="Aptos" panose="020B0004020202020204" pitchFamily="34" charset="0"/>
            </a:endParaRPr>
          </a:p>
          <a:p>
            <a:pPr marL="171450" indent="-171450" algn="l">
              <a:buFontTx/>
              <a:buChar char="-"/>
            </a:pPr>
            <a:r>
              <a:rPr lang="fr-FR" sz="1600" dirty="0">
                <a:latin typeface="Aptos" panose="020B0004020202020204" pitchFamily="34" charset="0"/>
              </a:rPr>
              <a:t>Programme IA Saphir</a:t>
            </a:r>
          </a:p>
          <a:p>
            <a:pPr marL="171450" indent="-171450" algn="l">
              <a:buFontTx/>
              <a:buChar char="-"/>
            </a:pPr>
            <a:r>
              <a:rPr lang="fr-FR" sz="1600" dirty="0">
                <a:latin typeface="Aptos" panose="020B0004020202020204" pitchFamily="34" charset="0"/>
              </a:rPr>
              <a:t>Etude dimensionnement ouvrage </a:t>
            </a:r>
            <a:br>
              <a:rPr lang="fr-FR" sz="1600" dirty="0">
                <a:latin typeface="Aptos" panose="020B0004020202020204" pitchFamily="34" charset="0"/>
              </a:rPr>
            </a:br>
            <a:r>
              <a:rPr lang="fr-FR" sz="1600" dirty="0">
                <a:latin typeface="Aptos" panose="020B0004020202020204" pitchFamily="34" charset="0"/>
              </a:rPr>
              <a:t>Prunelli di </a:t>
            </a:r>
            <a:r>
              <a:rPr lang="fr-FR" sz="1600" dirty="0" err="1">
                <a:latin typeface="Aptos" panose="020B0004020202020204" pitchFamily="34" charset="0"/>
              </a:rPr>
              <a:t>Fium’orbu</a:t>
            </a:r>
            <a:endParaRPr lang="fr-FR" sz="1600" dirty="0">
              <a:latin typeface="Aptos" panose="020B0004020202020204" pitchFamily="34" charset="0"/>
            </a:endParaRPr>
          </a:p>
          <a:p>
            <a:pPr marL="171450" indent="-171450" algn="l">
              <a:buFontTx/>
              <a:buChar char="-"/>
            </a:pPr>
            <a:endParaRPr lang="fr-FR" sz="1600" dirty="0">
              <a:latin typeface="Aptos" panose="020B0004020202020204" pitchFamily="34" charset="0"/>
            </a:endParaRPr>
          </a:p>
          <a:p>
            <a:pPr marL="171450" indent="-171450" algn="l">
              <a:buFontTx/>
              <a:buChar char="-"/>
            </a:pPr>
            <a:endParaRPr lang="fr-FR" sz="1600" dirty="0">
              <a:latin typeface="Aptos" panose="020B0004020202020204" pitchFamily="34" charset="0"/>
            </a:endParaRPr>
          </a:p>
          <a:p>
            <a:pPr marL="171450" indent="-171450" algn="l">
              <a:buFontTx/>
              <a:buChar char="-"/>
            </a:pPr>
            <a:endParaRPr lang="fr-FR" sz="1600" dirty="0">
              <a:latin typeface="Aptos" panose="020B0004020202020204" pitchFamily="34" charset="0"/>
            </a:endParaRPr>
          </a:p>
          <a:p>
            <a:pPr marL="171450" indent="-171450" algn="l">
              <a:buFontTx/>
              <a:buChar char="-"/>
            </a:pPr>
            <a:endParaRPr lang="fr-FR" sz="1000" b="0" i="0" u="none" strike="noStrike" dirty="0">
              <a:effectLst/>
              <a:latin typeface="Aptos" panose="020B0004020202020204" pitchFamily="34" charset="0"/>
            </a:endParaRPr>
          </a:p>
        </p:txBody>
      </p:sp>
      <p:pic>
        <p:nvPicPr>
          <p:cNvPr id="14" name="MyMovie3_720p">
            <a:hlinkClick r:id="" action="ppaction://media"/>
            <a:extLst>
              <a:ext uri="{FF2B5EF4-FFF2-40B4-BE49-F238E27FC236}">
                <a16:creationId xmlns:a16="http://schemas.microsoft.com/office/drawing/2014/main" id="{3A6E9338-8FAC-FE9E-975D-B305A9C00E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95270" y="2199667"/>
            <a:ext cx="8080636" cy="4545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89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6BBE44C-A236-5D4F-A95F-10B79E152090}"/>
              </a:ext>
            </a:extLst>
          </p:cNvPr>
          <p:cNvSpPr txBox="1">
            <a:spLocks/>
          </p:cNvSpPr>
          <p:nvPr/>
        </p:nvSpPr>
        <p:spPr>
          <a:xfrm>
            <a:off x="976424" y="0"/>
            <a:ext cx="83922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4C6108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Production de code et solution nationale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8E4137-50AD-CD46-916B-140C5ACF360F}"/>
              </a:ext>
            </a:extLst>
          </p:cNvPr>
          <p:cNvSpPr/>
          <p:nvPr/>
        </p:nvSpPr>
        <p:spPr>
          <a:xfrm>
            <a:off x="478200" y="482781"/>
            <a:ext cx="360000" cy="360000"/>
          </a:xfrm>
          <a:prstGeom prst="rect">
            <a:avLst/>
          </a:prstGeom>
          <a:solidFill>
            <a:srgbClr val="8EA9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5" name="Google Shape;103;p20">
            <a:extLst>
              <a:ext uri="{FF2B5EF4-FFF2-40B4-BE49-F238E27FC236}">
                <a16:creationId xmlns:a16="http://schemas.microsoft.com/office/drawing/2014/main" id="{1304B5B3-6FEA-8909-0CB3-0E2749DA60F1}"/>
              </a:ext>
            </a:extLst>
          </p:cNvPr>
          <p:cNvGrpSpPr/>
          <p:nvPr/>
        </p:nvGrpSpPr>
        <p:grpSpPr>
          <a:xfrm>
            <a:off x="1114555" y="4649460"/>
            <a:ext cx="4602776" cy="1982657"/>
            <a:chOff x="8899626" y="6662911"/>
            <a:chExt cx="7533678" cy="3238984"/>
          </a:xfrm>
        </p:grpSpPr>
        <p:pic>
          <p:nvPicPr>
            <p:cNvPr id="6" name="Google Shape;104;p20">
              <a:extLst>
                <a:ext uri="{FF2B5EF4-FFF2-40B4-BE49-F238E27FC236}">
                  <a16:creationId xmlns:a16="http://schemas.microsoft.com/office/drawing/2014/main" id="{BF45FEA4-8DF8-A989-32CA-7E6602EE79E6}"/>
                </a:ext>
              </a:extLst>
            </p:cNvPr>
            <p:cNvPicPr preferRelativeResize="0"/>
            <p:nvPr/>
          </p:nvPicPr>
          <p:blipFill>
            <a:blip r:embed="rId2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899626" y="6662911"/>
              <a:ext cx="7144176" cy="31159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" name="Google Shape;105;p20">
              <a:extLst>
                <a:ext uri="{FF2B5EF4-FFF2-40B4-BE49-F238E27FC236}">
                  <a16:creationId xmlns:a16="http://schemas.microsoft.com/office/drawing/2014/main" id="{84950365-6A20-CF69-D341-7EA4EE81B01A}"/>
                </a:ext>
              </a:extLst>
            </p:cNvPr>
            <p:cNvSpPr txBox="1"/>
            <p:nvPr/>
          </p:nvSpPr>
          <p:spPr>
            <a:xfrm>
              <a:off x="12162149" y="8625995"/>
              <a:ext cx="4271155" cy="1275900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>
                <a:lnSpc>
                  <a:spcPct val="80000"/>
                </a:lnSpc>
                <a:buSzPts val="770"/>
              </a:pPr>
              <a:r>
                <a:rPr lang="en" sz="2520" b="1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Synapse </a:t>
              </a:r>
              <a:endParaRPr sz="252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ct val="80000"/>
                </a:lnSpc>
                <a:buSzPts val="770"/>
              </a:pPr>
              <a:r>
                <a:rPr lang="en" sz="1570" b="1" dirty="0">
                  <a:solidFill>
                    <a:schemeClr val="bg1"/>
                  </a:solidFill>
                  <a:latin typeface="Lato"/>
                  <a:ea typeface="Lato"/>
                  <a:cs typeface="Lato"/>
                  <a:sym typeface="Lato"/>
                </a:rPr>
                <a:t>(ministère de l'intérieur)</a:t>
              </a:r>
              <a:endParaRPr sz="157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ct val="80000"/>
                </a:lnSpc>
                <a:buSzPts val="770"/>
              </a:pPr>
              <a:endParaRPr sz="252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ct val="80000"/>
                </a:lnSpc>
                <a:buSzPts val="770"/>
              </a:pPr>
              <a:endParaRPr sz="1420" b="1" dirty="0">
                <a:solidFill>
                  <a:schemeClr val="bg1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4" name="Google Shape;106;p20">
            <a:extLst>
              <a:ext uri="{FF2B5EF4-FFF2-40B4-BE49-F238E27FC236}">
                <a16:creationId xmlns:a16="http://schemas.microsoft.com/office/drawing/2014/main" id="{33608AEA-BE75-36E1-6800-7BF67F081DD8}"/>
              </a:ext>
            </a:extLst>
          </p:cNvPr>
          <p:cNvGrpSpPr/>
          <p:nvPr/>
        </p:nvGrpSpPr>
        <p:grpSpPr>
          <a:xfrm>
            <a:off x="6474670" y="4649460"/>
            <a:ext cx="4534220" cy="1907375"/>
            <a:chOff x="1548850" y="3657600"/>
            <a:chExt cx="7144175" cy="3536875"/>
          </a:xfrm>
        </p:grpSpPr>
        <p:pic>
          <p:nvPicPr>
            <p:cNvPr id="15" name="Google Shape;107;p20">
              <a:extLst>
                <a:ext uri="{FF2B5EF4-FFF2-40B4-BE49-F238E27FC236}">
                  <a16:creationId xmlns:a16="http://schemas.microsoft.com/office/drawing/2014/main" id="{EB5271C6-4856-B2FD-87AD-1005DD650CA8}"/>
                </a:ext>
              </a:extLst>
            </p:cNvPr>
            <p:cNvPicPr preferRelativeResize="0"/>
            <p:nvPr/>
          </p:nvPicPr>
          <p:blipFill>
            <a:blip r:embed="rId3" cstate="email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548850" y="3657600"/>
              <a:ext cx="7144175" cy="35368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" name="Google Shape;108;p20">
              <a:extLst>
                <a:ext uri="{FF2B5EF4-FFF2-40B4-BE49-F238E27FC236}">
                  <a16:creationId xmlns:a16="http://schemas.microsoft.com/office/drawing/2014/main" id="{D4CF48AC-23CA-F6CA-1AE5-B800E6E5497B}"/>
                </a:ext>
              </a:extLst>
            </p:cNvPr>
            <p:cNvSpPr txBox="1"/>
            <p:nvPr/>
          </p:nvSpPr>
          <p:spPr>
            <a:xfrm>
              <a:off x="5293726" y="5835182"/>
              <a:ext cx="3399299" cy="1070539"/>
            </a:xfrm>
            <a:prstGeom prst="rect">
              <a:avLst/>
            </a:prstGeom>
            <a:noFill/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45713" tIns="45713" rIns="45713" bIns="45713" anchor="t" anchorCtr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" sz="2520" b="1" dirty="0">
                  <a:latin typeface="Lato"/>
                  <a:ea typeface="Lato"/>
                  <a:cs typeface="Lato"/>
                  <a:sym typeface="Lato"/>
                </a:rPr>
                <a:t>OpenDFCI </a:t>
              </a:r>
              <a:endParaRPr sz="2520" b="1" dirty="0">
                <a:latin typeface="Lato"/>
                <a:ea typeface="Lato"/>
                <a:cs typeface="Lato"/>
                <a:sym typeface="Lato"/>
              </a:endParaRPr>
            </a:p>
            <a:p>
              <a:pPr>
                <a:lnSpc>
                  <a:spcPct val="80000"/>
                </a:lnSpc>
              </a:pPr>
              <a:r>
                <a:rPr lang="en" sz="1420" b="1" dirty="0">
                  <a:latin typeface="Lato"/>
                  <a:ea typeface="Lato"/>
                  <a:cs typeface="Lato"/>
                  <a:sym typeface="Lato"/>
                </a:rPr>
                <a:t>(SDIS SE /  Valabre)</a:t>
              </a:r>
              <a:endParaRPr sz="900" dirty="0"/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308BC480-39D9-037D-D285-A08A97F7CD67}"/>
              </a:ext>
            </a:extLst>
          </p:cNvPr>
          <p:cNvSpPr txBox="1"/>
          <p:nvPr/>
        </p:nvSpPr>
        <p:spPr>
          <a:xfrm>
            <a:off x="1127808" y="3884197"/>
            <a:ext cx="9073053" cy="646331"/>
          </a:xfrm>
          <a:prstGeom prst="rect">
            <a:avLst/>
          </a:prstGeom>
          <a:noFill/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>
            <a:spAutoFit/>
          </a:bodyPr>
          <a:lstStyle/>
          <a:p>
            <a:pPr algn="r"/>
            <a:r>
              <a:rPr lang="fr-FR" dirty="0">
                <a:latin typeface="Helvetica" pitchFamily="2" charset="0"/>
              </a:rPr>
              <a:t>Code CNRS </a:t>
            </a:r>
            <a:r>
              <a:rPr lang="fr-FR" dirty="0" err="1">
                <a:latin typeface="Helvetica" pitchFamily="2" charset="0"/>
              </a:rPr>
              <a:t>Università</a:t>
            </a:r>
            <a:r>
              <a:rPr lang="fr-FR" dirty="0">
                <a:latin typeface="Helvetica" pitchFamily="2" charset="0"/>
              </a:rPr>
              <a:t> di Corsica, ouvert et libre </a:t>
            </a:r>
            <a:r>
              <a:rPr lang="fr-FR" sz="2000" dirty="0">
                <a:latin typeface="Helvetica" pitchFamily="2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https://github.com/forefireAPI</a:t>
            </a:r>
            <a:endParaRPr lang="fr-FR" sz="2000" dirty="0">
              <a:latin typeface="Helvetica" pitchFamily="2" charset="0"/>
            </a:endParaRPr>
          </a:p>
          <a:p>
            <a:pPr algn="r"/>
            <a:r>
              <a:rPr lang="fr-FR" sz="1600" dirty="0">
                <a:latin typeface="Helvetica" pitchFamily="2" charset="0"/>
              </a:rPr>
              <a:t>Simulation à 20m de résolution en Europe, moins de 10 seconde pour 1000Ha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5522378-CB03-0132-C50E-F663BC240C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926" y="1269017"/>
            <a:ext cx="3219382" cy="2571531"/>
          </a:xfrm>
          <a:prstGeom prst="rect">
            <a:avLst/>
          </a:prstGeom>
        </p:spPr>
      </p:pic>
      <p:pic>
        <p:nvPicPr>
          <p:cNvPr id="19" name="Google Shape;74;p17">
            <a:extLst>
              <a:ext uri="{FF2B5EF4-FFF2-40B4-BE49-F238E27FC236}">
                <a16:creationId xmlns:a16="http://schemas.microsoft.com/office/drawing/2014/main" id="{EAFCEEFE-37E4-ED08-63D9-9E25E1E46410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869717" y="1012517"/>
            <a:ext cx="2998008" cy="2571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75;p17">
            <a:extLst>
              <a:ext uri="{FF2B5EF4-FFF2-40B4-BE49-F238E27FC236}">
                <a16:creationId xmlns:a16="http://schemas.microsoft.com/office/drawing/2014/main" id="{B5880C49-81CA-0CE0-3E48-9A377615E1FD}"/>
              </a:ext>
            </a:extLst>
          </p:cNvPr>
          <p:cNvPicPr preferRelativeResize="0"/>
          <p:nvPr/>
        </p:nvPicPr>
        <p:blipFill>
          <a:blip r:embed="rId7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4309" y="1264377"/>
            <a:ext cx="2850900" cy="257153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2C1FAA14-579A-4A97-4B5D-770F8B174D60}"/>
              </a:ext>
            </a:extLst>
          </p:cNvPr>
          <p:cNvSpPr txBox="1"/>
          <p:nvPr/>
        </p:nvSpPr>
        <p:spPr>
          <a:xfrm>
            <a:off x="8626763" y="3532059"/>
            <a:ext cx="33329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dirty="0">
                <a:latin typeface="Helvetica" pitchFamily="2" charset="0"/>
              </a:rPr>
              <a:t>Probabiliste</a:t>
            </a:r>
          </a:p>
        </p:txBody>
      </p:sp>
    </p:spTree>
    <p:extLst>
      <p:ext uri="{BB962C8B-B14F-4D97-AF65-F5344CB8AC3E}">
        <p14:creationId xmlns:p14="http://schemas.microsoft.com/office/powerpoint/2010/main" val="3311926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6BBE44C-A236-5D4F-A95F-10B79E152090}"/>
              </a:ext>
            </a:extLst>
          </p:cNvPr>
          <p:cNvSpPr txBox="1">
            <a:spLocks/>
          </p:cNvSpPr>
          <p:nvPr/>
        </p:nvSpPr>
        <p:spPr>
          <a:xfrm>
            <a:off x="976424" y="0"/>
            <a:ext cx="1064241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4C6108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Réalité Augmentée -  Science ouverte – Hackathon </a:t>
            </a:r>
            <a:r>
              <a:rPr lang="fr-FR" sz="3200" b="1" dirty="0" err="1">
                <a:solidFill>
                  <a:srgbClr val="4C6108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data.gouv</a:t>
            </a:r>
            <a:endParaRPr lang="fr-FR" sz="3200" b="1" dirty="0">
              <a:solidFill>
                <a:srgbClr val="4C6108"/>
              </a:solidFill>
              <a:latin typeface="Arial Narrow" panose="020B0604020202020204" pitchFamily="34" charset="0"/>
              <a:cs typeface="Arial Narrow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8E4137-50AD-CD46-916B-140C5ACF360F}"/>
              </a:ext>
            </a:extLst>
          </p:cNvPr>
          <p:cNvSpPr/>
          <p:nvPr/>
        </p:nvSpPr>
        <p:spPr>
          <a:xfrm>
            <a:off x="478200" y="482781"/>
            <a:ext cx="360000" cy="360000"/>
          </a:xfrm>
          <a:prstGeom prst="rect">
            <a:avLst/>
          </a:prstGeom>
          <a:solidFill>
            <a:srgbClr val="8EA9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Mon film">
            <a:hlinkClick r:id="" action="ppaction://media"/>
            <a:extLst>
              <a:ext uri="{FF2B5EF4-FFF2-40B4-BE49-F238E27FC236}">
                <a16:creationId xmlns:a16="http://schemas.microsoft.com/office/drawing/2014/main" id="{4A3B0EBD-AC60-C98D-3164-31C93EF4C01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7645" y="981160"/>
            <a:ext cx="10299976" cy="579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11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47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A6BBE44C-A236-5D4F-A95F-10B79E152090}"/>
              </a:ext>
            </a:extLst>
          </p:cNvPr>
          <p:cNvSpPr txBox="1">
            <a:spLocks/>
          </p:cNvSpPr>
          <p:nvPr/>
        </p:nvSpPr>
        <p:spPr>
          <a:xfrm>
            <a:off x="976424" y="0"/>
            <a:ext cx="839229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dirty="0">
                <a:solidFill>
                  <a:srgbClr val="4C6108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Incendie de Barbaggio 01/2024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48E4137-50AD-CD46-916B-140C5ACF360F}"/>
              </a:ext>
            </a:extLst>
          </p:cNvPr>
          <p:cNvSpPr/>
          <p:nvPr/>
        </p:nvSpPr>
        <p:spPr>
          <a:xfrm>
            <a:off x="478200" y="482781"/>
            <a:ext cx="360000" cy="360000"/>
          </a:xfrm>
          <a:prstGeom prst="rect">
            <a:avLst/>
          </a:prstGeom>
          <a:solidFill>
            <a:srgbClr val="8EA9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6">
            <a:extLst>
              <a:ext uri="{FF2B5EF4-FFF2-40B4-BE49-F238E27FC236}">
                <a16:creationId xmlns:a16="http://schemas.microsoft.com/office/drawing/2014/main" id="{C5BB0CED-169E-DBB8-10F1-41AFCBBB87E8}"/>
              </a:ext>
            </a:extLst>
          </p:cNvPr>
          <p:cNvSpPr txBox="1">
            <a:spLocks/>
          </p:cNvSpPr>
          <p:nvPr/>
        </p:nvSpPr>
        <p:spPr>
          <a:xfrm>
            <a:off x="9289451" y="6159486"/>
            <a:ext cx="2227517" cy="344853"/>
          </a:xfrm>
          <a:prstGeom prst="rect">
            <a:avLst/>
          </a:prstGeom>
        </p:spPr>
        <p:txBody>
          <a:bodyPr/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base">
              <a:spcBef>
                <a:spcPct val="0"/>
              </a:spcBef>
              <a:spcAft>
                <a:spcPct val="0"/>
              </a:spcAft>
              <a:defRPr/>
            </a:pPr>
            <a:fld id="{4C6C92B3-8E80-4DD3-918B-7D6229112784}" type="slidenum">
              <a:rPr lang="fr-FR" altLang="en-US" smtClean="0">
                <a:solidFill>
                  <a:srgbClr val="000000"/>
                </a:solidFill>
              </a:rPr>
              <a:pPr defTabSz="685800"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r>
              <a:rPr lang="fr-FR" altLang="en-US">
                <a:solidFill>
                  <a:srgbClr val="000000"/>
                </a:solidFill>
              </a:rPr>
              <a:t>/5</a:t>
            </a:r>
            <a:r>
              <a:rPr lang="en-US" altLang="en-US">
                <a:solidFill>
                  <a:srgbClr val="000000"/>
                </a:solidFill>
              </a:rPr>
              <a:t>5</a:t>
            </a:r>
            <a:endParaRPr lang="fr-FR" altLang="en-US">
              <a:solidFill>
                <a:srgbClr val="00000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FDF0205-0F7F-1A2A-C2B7-0CE9F105DBFA}"/>
              </a:ext>
            </a:extLst>
          </p:cNvPr>
          <p:cNvSpPr txBox="1"/>
          <p:nvPr/>
        </p:nvSpPr>
        <p:spPr>
          <a:xfrm>
            <a:off x="478200" y="896366"/>
            <a:ext cx="554877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600" dirty="0">
                <a:latin typeface="Aptos" panose="020B0004020202020204" pitchFamily="34" charset="0"/>
              </a:rPr>
              <a:t>Simulation – coûts – imagerie aérienne en temps réel</a:t>
            </a:r>
            <a:endParaRPr lang="fr-FR" sz="1000" b="0" i="0" u="none" strike="noStrike" dirty="0">
              <a:effectLst/>
              <a:latin typeface="Aptos" panose="020B000402020202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E295194-B75E-CAEC-B426-205042134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5541" y="74944"/>
            <a:ext cx="5359390" cy="6708111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28DAFD9D-2D2D-97CF-BE30-C81128E4ED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218" y="4854652"/>
            <a:ext cx="3428272" cy="1928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F9XHBnEZ-GzYN0DAN8c9DWZMI9fbmdjAAAF">
            <a:hlinkClick r:id="" action="ppaction://media"/>
            <a:extLst>
              <a:ext uri="{FF2B5EF4-FFF2-40B4-BE49-F238E27FC236}">
                <a16:creationId xmlns:a16="http://schemas.microsoft.com/office/drawing/2014/main" id="{EB651DD3-C4B5-9120-5169-BBA7601D6E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28457" y="1213194"/>
            <a:ext cx="5448260" cy="372177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676A6C-CB76-1E82-C918-1DCB98E4E9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7069" y="5185323"/>
            <a:ext cx="1552622" cy="155262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D02CCC30-C39C-9A2C-FB6C-EF24C49E2752}"/>
              </a:ext>
            </a:extLst>
          </p:cNvPr>
          <p:cNvSpPr txBox="1"/>
          <p:nvPr/>
        </p:nvSpPr>
        <p:spPr>
          <a:xfrm>
            <a:off x="499731" y="5016046"/>
            <a:ext cx="183522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1600" dirty="0">
                <a:latin typeface="Aptos" panose="020B0004020202020204" pitchFamily="34" charset="0"/>
              </a:rPr>
              <a:t>Réalité Virtuelle :</a:t>
            </a:r>
            <a:endParaRPr lang="fr-FR" sz="1000" b="0" i="0" u="none" strike="noStrike" dirty="0">
              <a:effectLst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78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8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irecaster MesoNH_ForeFire Compared Simulations - Coupled and atm-to-fire only.mp4">
            <a:hlinkClick r:id="" action="ppaction://media"/>
            <a:extLst>
              <a:ext uri="{FF2B5EF4-FFF2-40B4-BE49-F238E27FC236}">
                <a16:creationId xmlns:a16="http://schemas.microsoft.com/office/drawing/2014/main" id="{79938714-4057-B4DD-820F-56DB4C59F7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114D3CA-EC51-D346-FB0F-2C8C5E1AFEF5}"/>
              </a:ext>
            </a:extLst>
          </p:cNvPr>
          <p:cNvSpPr/>
          <p:nvPr/>
        </p:nvSpPr>
        <p:spPr>
          <a:xfrm>
            <a:off x="-467422" y="11591"/>
            <a:ext cx="82200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600"/>
              </a:spcAft>
              <a:buSzPct val="100000"/>
              <a:tabLst>
                <a:tab pos="536561" algn="l"/>
              </a:tabLst>
            </a:pPr>
            <a:r>
              <a:rPr lang="fr-FR" sz="3600" dirty="0">
                <a:solidFill>
                  <a:schemeClr val="bg1"/>
                </a:solidFill>
                <a:latin typeface="Helvetica" pitchFamily="2" charset="0"/>
              </a:rPr>
              <a:t>Couplage Feu/atmosphère/feu </a:t>
            </a:r>
            <a:endParaRPr lang="fr-FR" sz="1600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A008F0E-2816-61F6-C497-B4C0A5FA2C6F}"/>
              </a:ext>
            </a:extLst>
          </p:cNvPr>
          <p:cNvSpPr/>
          <p:nvPr/>
        </p:nvSpPr>
        <p:spPr>
          <a:xfrm>
            <a:off x="8092182" y="-1"/>
            <a:ext cx="45875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600"/>
              </a:spcAft>
              <a:buSzPct val="100000"/>
              <a:tabLst>
                <a:tab pos="536561" algn="l"/>
              </a:tabLst>
            </a:pPr>
            <a:r>
              <a:rPr lang="fr-FR" sz="3600" dirty="0">
                <a:solidFill>
                  <a:schemeClr val="bg1"/>
                </a:solidFill>
                <a:latin typeface="Helvetica" pitchFamily="2" charset="0"/>
              </a:rPr>
              <a:t> </a:t>
            </a:r>
            <a:r>
              <a:rPr lang="fr-FR" sz="2133" dirty="0">
                <a:solidFill>
                  <a:schemeClr val="accent6">
                    <a:lumMod val="60000"/>
                    <a:lumOff val="40000"/>
                  </a:schemeClr>
                </a:solidFill>
                <a:latin typeface="Helvetica" pitchFamily="2" charset="0"/>
              </a:rPr>
              <a:t>Sans injection de chaleur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6C1C82F-7C10-F812-C33C-977617016526}"/>
              </a:ext>
            </a:extLst>
          </p:cNvPr>
          <p:cNvSpPr/>
          <p:nvPr/>
        </p:nvSpPr>
        <p:spPr>
          <a:xfrm>
            <a:off x="10129258" y="5825772"/>
            <a:ext cx="2153268" cy="1077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SzPct val="100000"/>
              <a:tabLst>
                <a:tab pos="536561" algn="l"/>
              </a:tabLst>
            </a:pPr>
            <a:r>
              <a:rPr lang="fr-FR" sz="2133" b="1" dirty="0">
                <a:solidFill>
                  <a:srgbClr val="FFFF00"/>
                </a:solidFill>
                <a:latin typeface="Helvetica" pitchFamily="2" charset="0"/>
              </a:rPr>
              <a:t>Observé</a:t>
            </a:r>
            <a:br>
              <a:rPr lang="fr-FR" sz="2133" b="1" dirty="0">
                <a:solidFill>
                  <a:srgbClr val="FFFF00"/>
                </a:solidFill>
                <a:latin typeface="Helvetica" pitchFamily="2" charset="0"/>
              </a:rPr>
            </a:br>
            <a:r>
              <a:rPr lang="fr-FR" sz="2133" b="1" dirty="0">
                <a:solidFill>
                  <a:srgbClr val="92D050"/>
                </a:solidFill>
                <a:latin typeface="Helvetica" pitchFamily="2" charset="0"/>
              </a:rPr>
              <a:t>Sans chaleur</a:t>
            </a:r>
            <a:br>
              <a:rPr lang="fr-FR" sz="2133" b="1" dirty="0">
                <a:solidFill>
                  <a:srgbClr val="92D050"/>
                </a:solidFill>
                <a:latin typeface="Helvetica" pitchFamily="2" charset="0"/>
              </a:rPr>
            </a:br>
            <a:r>
              <a:rPr lang="fr-FR" sz="2133" b="1" dirty="0">
                <a:solidFill>
                  <a:srgbClr val="FF0000"/>
                </a:solidFill>
                <a:latin typeface="Helvetica" pitchFamily="2" charset="0"/>
              </a:rPr>
              <a:t>Couplage</a:t>
            </a:r>
            <a:endParaRPr lang="fr-FR" sz="2667" b="1" dirty="0">
              <a:solidFill>
                <a:srgbClr val="FFFF00"/>
              </a:solidFill>
              <a:latin typeface="Helvetica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9B2B40F-48F4-41DC-DD58-81C1DE1FB538}"/>
              </a:ext>
            </a:extLst>
          </p:cNvPr>
          <p:cNvSpPr/>
          <p:nvPr/>
        </p:nvSpPr>
        <p:spPr>
          <a:xfrm>
            <a:off x="-234272" y="653358"/>
            <a:ext cx="8444135" cy="543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600"/>
              </a:spcAft>
              <a:buSzPct val="100000"/>
              <a:tabLst>
                <a:tab pos="536561" algn="l"/>
              </a:tabLst>
            </a:pPr>
            <a:r>
              <a:rPr lang="fr-FR" sz="1467" dirty="0" err="1">
                <a:solidFill>
                  <a:schemeClr val="bg1"/>
                </a:solidFill>
                <a:latin typeface="Helvetica" pitchFamily="2" charset="0"/>
              </a:rPr>
              <a:t>Pedrogao</a:t>
            </a:r>
            <a:r>
              <a:rPr lang="fr-FR" sz="1467" dirty="0">
                <a:solidFill>
                  <a:schemeClr val="bg1"/>
                </a:solidFill>
                <a:latin typeface="Helvetica" pitchFamily="2" charset="0"/>
              </a:rPr>
              <a:t>, Portugal, 2017 – 30.000ha, 64 décès –    </a:t>
            </a:r>
            <a:br>
              <a:rPr lang="fr-FR" sz="1467" dirty="0">
                <a:solidFill>
                  <a:schemeClr val="bg1"/>
                </a:solidFill>
                <a:latin typeface="Helvetica" pitchFamily="2" charset="0"/>
              </a:rPr>
            </a:br>
            <a:r>
              <a:rPr lang="fr-FR" sz="1467" dirty="0">
                <a:solidFill>
                  <a:schemeClr val="bg1"/>
                </a:solidFill>
                <a:latin typeface="Helvetica" pitchFamily="2" charset="0"/>
              </a:rPr>
              <a:t>Energie Incendie : 1.000 GW/h – </a:t>
            </a:r>
            <a:r>
              <a:rPr lang="fr-FR" sz="1467" dirty="0" err="1">
                <a:solidFill>
                  <a:schemeClr val="bg1"/>
                </a:solidFill>
                <a:latin typeface="Helvetica" pitchFamily="2" charset="0"/>
              </a:rPr>
              <a:t>PyroCb</a:t>
            </a:r>
            <a:r>
              <a:rPr lang="fr-FR" sz="1467" dirty="0">
                <a:solidFill>
                  <a:schemeClr val="bg1"/>
                </a:solidFill>
                <a:latin typeface="Helvetica" pitchFamily="2" charset="0"/>
              </a:rPr>
              <a:t> (condensation) : 10.000 GW/h</a:t>
            </a:r>
          </a:p>
        </p:txBody>
      </p:sp>
    </p:spTree>
    <p:extLst>
      <p:ext uri="{BB962C8B-B14F-4D97-AF65-F5344CB8AC3E}">
        <p14:creationId xmlns:p14="http://schemas.microsoft.com/office/powerpoint/2010/main" val="41855770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07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>
            <a:extLst>
              <a:ext uri="{FF2B5EF4-FFF2-40B4-BE49-F238E27FC236}">
                <a16:creationId xmlns:a16="http://schemas.microsoft.com/office/drawing/2014/main" id="{50EDB603-8758-3CAA-F11A-A049A0C9E428}"/>
              </a:ext>
            </a:extLst>
          </p:cNvPr>
          <p:cNvGrpSpPr/>
          <p:nvPr/>
        </p:nvGrpSpPr>
        <p:grpSpPr>
          <a:xfrm>
            <a:off x="179672" y="1301191"/>
            <a:ext cx="5916328" cy="5025815"/>
            <a:chOff x="751410" y="1267912"/>
            <a:chExt cx="5577277" cy="3751682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8D1D9AFB-67D5-62BE-187E-F634565A221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1410" y="1267912"/>
              <a:ext cx="5577277" cy="3751682"/>
            </a:xfrm>
            <a:prstGeom prst="rect">
              <a:avLst/>
            </a:prstGeom>
          </p:spPr>
        </p:pic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D24B9F59-8A88-E3C7-623E-C11BD653532E}"/>
                </a:ext>
              </a:extLst>
            </p:cNvPr>
            <p:cNvCxnSpPr/>
            <p:nvPr/>
          </p:nvCxnSpPr>
          <p:spPr>
            <a:xfrm>
              <a:off x="751410" y="2895600"/>
              <a:ext cx="5577277" cy="0"/>
            </a:xfrm>
            <a:prstGeom prst="line">
              <a:avLst/>
            </a:prstGeom>
            <a:ln w="8572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FF2C1443-8EBA-7833-F1B1-14BB4803381C}"/>
                </a:ext>
              </a:extLst>
            </p:cNvPr>
            <p:cNvCxnSpPr/>
            <p:nvPr/>
          </p:nvCxnSpPr>
          <p:spPr>
            <a:xfrm>
              <a:off x="751410" y="4448259"/>
              <a:ext cx="5577277" cy="0"/>
            </a:xfrm>
            <a:prstGeom prst="line">
              <a:avLst/>
            </a:prstGeom>
            <a:ln w="8572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76DF04CD-9D57-82FF-775E-849692ACD920}"/>
                </a:ext>
              </a:extLst>
            </p:cNvPr>
            <p:cNvSpPr txBox="1"/>
            <p:nvPr/>
          </p:nvSpPr>
          <p:spPr>
            <a:xfrm>
              <a:off x="861802" y="4149752"/>
              <a:ext cx="3500005" cy="224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351" dirty="0">
                  <a:solidFill>
                    <a:schemeClr val="bg1"/>
                  </a:solidFill>
                </a:rPr>
                <a:t>Extrapolation en type de combustible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A925236-A31E-38BA-D2CF-5FD26F2816DF}"/>
              </a:ext>
            </a:extLst>
          </p:cNvPr>
          <p:cNvSpPr/>
          <p:nvPr/>
        </p:nvSpPr>
        <p:spPr>
          <a:xfrm>
            <a:off x="-480979" y="-58003"/>
            <a:ext cx="12493307" cy="33292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Aft>
                <a:spcPts val="600"/>
              </a:spcAft>
              <a:buSzPct val="100000"/>
              <a:tabLst>
                <a:tab pos="536561" algn="l"/>
              </a:tabLst>
            </a:pPr>
            <a:r>
              <a:rPr lang="fr-FR" sz="4267" b="1" dirty="0">
                <a:solidFill>
                  <a:schemeClr val="bg1"/>
                </a:solidFill>
                <a:latin typeface="Helvetica" pitchFamily="2" charset="0"/>
              </a:rPr>
              <a:t>Usages de l’IA - </a:t>
            </a:r>
            <a:r>
              <a:rPr lang="fr-FR" sz="3733" dirty="0">
                <a:solidFill>
                  <a:schemeClr val="bg1"/>
                </a:solidFill>
                <a:latin typeface="Helvetica" pitchFamily="2" charset="0"/>
              </a:rPr>
              <a:t>supercalculateur Jean-Zay et </a:t>
            </a:r>
            <a:r>
              <a:rPr lang="fr-FR" sz="3733" dirty="0" err="1">
                <a:solidFill>
                  <a:schemeClr val="bg1"/>
                </a:solidFill>
                <a:latin typeface="Helvetica" pitchFamily="2" charset="0"/>
              </a:rPr>
              <a:t>Orsu</a:t>
            </a:r>
            <a:endParaRPr lang="fr-FR" sz="3733" dirty="0">
              <a:solidFill>
                <a:schemeClr val="bg1"/>
              </a:solidFill>
              <a:latin typeface="Helvetica" pitchFamily="2" charset="0"/>
            </a:endParaRPr>
          </a:p>
          <a:p>
            <a:pPr lvl="1">
              <a:spcAft>
                <a:spcPts val="600"/>
              </a:spcAft>
              <a:buSzPct val="100000"/>
              <a:tabLst>
                <a:tab pos="536561" algn="l"/>
              </a:tabLst>
            </a:pPr>
            <a:br>
              <a:rPr lang="fr-FR" sz="4267" b="1" dirty="0">
                <a:solidFill>
                  <a:schemeClr val="bg1"/>
                </a:solidFill>
                <a:latin typeface="Helvetica" pitchFamily="2" charset="0"/>
              </a:rPr>
            </a:br>
            <a:r>
              <a:rPr lang="fr-FR" sz="3200" dirty="0">
                <a:solidFill>
                  <a:schemeClr val="bg1"/>
                </a:solidFill>
                <a:latin typeface="Helvetica" pitchFamily="2" charset="0"/>
              </a:rPr>
              <a:t>Combustibles</a:t>
            </a:r>
            <a:br>
              <a:rPr lang="fr-FR" sz="3200" dirty="0">
                <a:solidFill>
                  <a:schemeClr val="bg1"/>
                </a:solidFill>
                <a:latin typeface="Helvetica" pitchFamily="2" charset="0"/>
              </a:rPr>
            </a:br>
            <a:r>
              <a:rPr lang="fr-FR" sz="2400" dirty="0">
                <a:solidFill>
                  <a:schemeClr val="bg1"/>
                </a:solidFill>
                <a:latin typeface="Helvetica" pitchFamily="2" charset="0"/>
              </a:rPr>
              <a:t>Classification HD</a:t>
            </a:r>
            <a:br>
              <a:rPr lang="fr-FR" sz="3200" dirty="0">
                <a:solidFill>
                  <a:schemeClr val="bg1"/>
                </a:solidFill>
                <a:latin typeface="Helvetica" pitchFamily="2" charset="0"/>
              </a:rPr>
            </a:br>
            <a:br>
              <a:rPr lang="fr-FR" sz="3200" dirty="0">
                <a:solidFill>
                  <a:schemeClr val="bg1"/>
                </a:solidFill>
                <a:latin typeface="Helvetica" pitchFamily="2" charset="0"/>
              </a:rPr>
            </a:br>
            <a:r>
              <a:rPr lang="fr-FR" sz="3200" dirty="0">
                <a:solidFill>
                  <a:schemeClr val="bg1"/>
                </a:solidFill>
                <a:latin typeface="Helvetica" pitchFamily="2" charset="0"/>
              </a:rPr>
              <a:t>                                                          </a:t>
            </a:r>
          </a:p>
        </p:txBody>
      </p:sp>
      <p:pic>
        <p:nvPicPr>
          <p:cNvPr id="11" name="IEP vs DeepFire.mp4">
            <a:hlinkClick r:id="" action="ppaction://media"/>
            <a:extLst>
              <a:ext uri="{FF2B5EF4-FFF2-40B4-BE49-F238E27FC236}">
                <a16:creationId xmlns:a16="http://schemas.microsoft.com/office/drawing/2014/main" id="{73F90B8A-A4F7-3228-6FA7-8A9C3EC6131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190278" y="2813957"/>
            <a:ext cx="5880601" cy="351304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FC2B34E6-A4E8-6CD9-EA0B-C88747393C35}"/>
              </a:ext>
            </a:extLst>
          </p:cNvPr>
          <p:cNvSpPr txBox="1"/>
          <p:nvPr/>
        </p:nvSpPr>
        <p:spPr>
          <a:xfrm>
            <a:off x="6213103" y="1216143"/>
            <a:ext cx="6339840" cy="16518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667" dirty="0">
                <a:solidFill>
                  <a:schemeClr val="bg1"/>
                </a:solidFill>
                <a:latin typeface="Helvetica" pitchFamily="2" charset="0"/>
              </a:rPr>
              <a:t>Danger quantifiable en Ha</a:t>
            </a:r>
            <a:br>
              <a:rPr lang="fr-FR" sz="2667" dirty="0">
                <a:solidFill>
                  <a:schemeClr val="bg1"/>
                </a:solidFill>
                <a:latin typeface="Helvetica" pitchFamily="2" charset="0"/>
              </a:rPr>
            </a:br>
            <a:r>
              <a:rPr lang="fr-FR" sz="2667" dirty="0">
                <a:solidFill>
                  <a:schemeClr val="bg1"/>
                </a:solidFill>
                <a:latin typeface="Helvetica" pitchFamily="2" charset="0"/>
              </a:rPr>
              <a:t>Emulation de simulation</a:t>
            </a:r>
            <a:br>
              <a:rPr lang="fr-FR" sz="2667" dirty="0">
                <a:solidFill>
                  <a:schemeClr val="bg1"/>
                </a:solidFill>
                <a:latin typeface="Helvetica" pitchFamily="2" charset="0"/>
              </a:rPr>
            </a:br>
            <a:r>
              <a:rPr lang="fr-FR" sz="2133" dirty="0">
                <a:solidFill>
                  <a:schemeClr val="bg1"/>
                </a:solidFill>
                <a:latin typeface="Helvetica" pitchFamily="2" charset="0"/>
              </a:rPr>
              <a:t>F : &gt; 500Ha/h.  G : &gt; 200Ha/h…</a:t>
            </a:r>
          </a:p>
          <a:p>
            <a:endParaRPr lang="fr-FR" sz="2667" dirty="0"/>
          </a:p>
        </p:txBody>
      </p:sp>
    </p:spTree>
    <p:extLst>
      <p:ext uri="{BB962C8B-B14F-4D97-AF65-F5344CB8AC3E}">
        <p14:creationId xmlns:p14="http://schemas.microsoft.com/office/powerpoint/2010/main" val="25692059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82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/>
          <p:nvPr/>
        </p:nvSpPr>
        <p:spPr>
          <a:xfrm>
            <a:off x="0" y="1"/>
            <a:ext cx="6750517" cy="6699183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fr-FR" sz="2133" b="1" dirty="0">
                <a:latin typeface="Lato"/>
                <a:ea typeface="Lato"/>
                <a:cs typeface="Lato"/>
                <a:sym typeface="Lato"/>
              </a:rPr>
              <a:t>Contexte</a:t>
            </a:r>
            <a:endParaRPr lang="fr-FR" sz="2133" dirty="0">
              <a:latin typeface="Lato"/>
              <a:ea typeface="Lato"/>
              <a:cs typeface="Lato"/>
              <a:sym typeface="Lato"/>
            </a:endParaRPr>
          </a:p>
          <a:p>
            <a:r>
              <a:rPr lang="fr-FR" sz="1733" b="1" dirty="0">
                <a:latin typeface="Lato"/>
                <a:ea typeface="Lato"/>
                <a:cs typeface="Lato"/>
                <a:sym typeface="Lato"/>
              </a:rPr>
              <a:t>Programmes: </a:t>
            </a:r>
            <a:r>
              <a:rPr lang="fr-FR" sz="1733" dirty="0">
                <a:latin typeface="Lato"/>
                <a:ea typeface="Lato"/>
                <a:cs typeface="Lato"/>
                <a:sym typeface="Lato"/>
              </a:rPr>
              <a:t> depuis 2009, Coordination de 2 programmes ANR, un programme H2020. </a:t>
            </a:r>
            <a:endParaRPr lang="fr-FR" sz="1733" b="1" dirty="0">
              <a:latin typeface="Lato"/>
              <a:ea typeface="Lato"/>
              <a:cs typeface="Lato"/>
              <a:sym typeface="Lato"/>
            </a:endParaRPr>
          </a:p>
          <a:p>
            <a:endParaRPr lang="fr-FR" sz="1733" b="1" dirty="0">
              <a:latin typeface="Lato"/>
              <a:ea typeface="Lato"/>
              <a:cs typeface="Lato"/>
              <a:sym typeface="Lato"/>
            </a:endParaRPr>
          </a:p>
          <a:p>
            <a:r>
              <a:rPr lang="fr-FR" sz="1733" b="1" dirty="0">
                <a:latin typeface="Lato"/>
                <a:ea typeface="Lato"/>
                <a:cs typeface="Lato"/>
                <a:sym typeface="Lato"/>
              </a:rPr>
              <a:t>Usages et partenaires régionaux: </a:t>
            </a:r>
            <a:r>
              <a:rPr lang="fr-FR" sz="1733" dirty="0">
                <a:latin typeface="Lato"/>
                <a:ea typeface="Lato"/>
                <a:cs typeface="Lato"/>
                <a:sym typeface="Lato"/>
              </a:rPr>
              <a:t> Pompier scientifique, Usages sur RETEX SIS </a:t>
            </a:r>
            <a:r>
              <a:rPr lang="fr-FR" sz="1733" b="1" dirty="0">
                <a:latin typeface="Lato"/>
                <a:ea typeface="Lato"/>
                <a:cs typeface="Lato"/>
                <a:sym typeface="Lato"/>
              </a:rPr>
              <a:t>surface sauvegardées </a:t>
            </a:r>
            <a:r>
              <a:rPr lang="fr-FR" sz="1733" dirty="0">
                <a:latin typeface="Lato"/>
                <a:ea typeface="Lato"/>
                <a:cs typeface="Lato"/>
                <a:sym typeface="Lato"/>
              </a:rPr>
              <a:t>mais aussi </a:t>
            </a:r>
            <a:r>
              <a:rPr lang="fr-FR" sz="1733" b="1" dirty="0">
                <a:latin typeface="Lato"/>
                <a:ea typeface="Lato"/>
                <a:cs typeface="Lato"/>
                <a:sym typeface="Lato"/>
              </a:rPr>
              <a:t>météo extrême </a:t>
            </a:r>
            <a:endParaRPr lang="fr-FR" sz="1733" b="1" i="1" dirty="0">
              <a:latin typeface="Lato"/>
              <a:ea typeface="Lato"/>
              <a:cs typeface="Lato"/>
              <a:sym typeface="Lato"/>
            </a:endParaRPr>
          </a:p>
          <a:p>
            <a:r>
              <a:rPr lang="fr-FR" sz="1733" b="1" dirty="0">
                <a:latin typeface="Lato"/>
                <a:ea typeface="Lato"/>
                <a:cs typeface="Lato"/>
                <a:sym typeface="Lato"/>
              </a:rPr>
              <a:t> </a:t>
            </a:r>
          </a:p>
          <a:p>
            <a:r>
              <a:rPr lang="fr-FR" sz="1733" b="1" dirty="0">
                <a:latin typeface="Lato"/>
                <a:ea typeface="Lato"/>
                <a:cs typeface="Lato"/>
                <a:sym typeface="Lato"/>
              </a:rPr>
              <a:t>Production sur le thème : </a:t>
            </a:r>
            <a:r>
              <a:rPr lang="fr-FR" sz="1733" dirty="0">
                <a:latin typeface="Lato"/>
                <a:ea typeface="Lato"/>
                <a:cs typeface="Lato"/>
                <a:sym typeface="Lato"/>
              </a:rPr>
              <a:t>18 articles rang A, 5 thèses, invitations (NIST,  Berkeley et International </a:t>
            </a:r>
            <a:r>
              <a:rPr lang="fr-FR" sz="1733" dirty="0" err="1">
                <a:latin typeface="Lato"/>
                <a:ea typeface="Lato"/>
                <a:cs typeface="Lato"/>
                <a:sym typeface="Lato"/>
              </a:rPr>
              <a:t>Supercomputing</a:t>
            </a:r>
            <a:r>
              <a:rPr lang="fr-FR" sz="1733" dirty="0"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fr-FR" sz="1733" dirty="0" err="1">
                <a:latin typeface="Lato"/>
                <a:ea typeface="Lato"/>
                <a:cs typeface="Lato"/>
                <a:sym typeface="Lato"/>
              </a:rPr>
              <a:t>Conference</a:t>
            </a:r>
            <a:r>
              <a:rPr lang="fr-FR" sz="1733" dirty="0">
                <a:latin typeface="Lato"/>
                <a:ea typeface="Lato"/>
                <a:cs typeface="Lato"/>
                <a:sym typeface="Lato"/>
              </a:rPr>
              <a:t>). Chaîne YouTube de prévision régionale (200 heures/4000 vidéos). </a:t>
            </a:r>
            <a:r>
              <a:rPr lang="fr-FR" sz="1733" b="1" dirty="0">
                <a:latin typeface="Lato"/>
                <a:ea typeface="Lato"/>
                <a:cs typeface="Lato"/>
                <a:sym typeface="Lato"/>
              </a:rPr>
              <a:t>Workshop international 2013/2022 - Cargèse</a:t>
            </a:r>
            <a:r>
              <a:rPr lang="fr-FR" sz="1733" dirty="0">
                <a:latin typeface="Lato"/>
                <a:ea typeface="Lato"/>
                <a:cs typeface="Lato"/>
                <a:sym typeface="Lato"/>
              </a:rPr>
              <a:t>.</a:t>
            </a:r>
            <a:br>
              <a:rPr lang="fr-FR" sz="1733" dirty="0">
                <a:latin typeface="Lato"/>
                <a:ea typeface="Lato"/>
                <a:cs typeface="Lato"/>
                <a:sym typeface="Lato"/>
              </a:rPr>
            </a:br>
            <a:endParaRPr lang="fr-FR" sz="1733" dirty="0">
              <a:latin typeface="Lato"/>
              <a:ea typeface="Lato"/>
              <a:cs typeface="Lato"/>
              <a:sym typeface="Lato"/>
            </a:endParaRPr>
          </a:p>
          <a:p>
            <a:r>
              <a:rPr lang="fr-FR" sz="2133" b="1" dirty="0">
                <a:latin typeface="Lato"/>
                <a:ea typeface="Lato"/>
                <a:cs typeface="Lato"/>
                <a:sym typeface="Lato"/>
              </a:rPr>
              <a:t>En Cours</a:t>
            </a:r>
            <a:endParaRPr lang="fr-FR" sz="2133" dirty="0">
              <a:latin typeface="Lato"/>
              <a:ea typeface="Lato"/>
              <a:cs typeface="Lato"/>
              <a:sym typeface="Lato"/>
            </a:endParaRPr>
          </a:p>
          <a:p>
            <a:r>
              <a:rPr lang="fr-FR" sz="1733" b="1" dirty="0">
                <a:latin typeface="Lato"/>
                <a:ea typeface="Lato"/>
                <a:cs typeface="Lato"/>
                <a:sym typeface="Lato"/>
              </a:rPr>
              <a:t>Collaborations : CNRS/Université de Melbourne : </a:t>
            </a:r>
            <a:r>
              <a:rPr lang="fr-FR" sz="1733" dirty="0">
                <a:latin typeface="Lato"/>
                <a:ea typeface="Lato"/>
                <a:cs typeface="Lato"/>
                <a:sym typeface="Lato"/>
              </a:rPr>
              <a:t>2 </a:t>
            </a:r>
            <a:r>
              <a:rPr lang="fr-FR" sz="1733" dirty="0" err="1">
                <a:latin typeface="Lato"/>
                <a:ea typeface="Lato"/>
                <a:cs typeface="Lato"/>
                <a:sym typeface="Lato"/>
              </a:rPr>
              <a:t>Co-Tutelles</a:t>
            </a:r>
            <a:r>
              <a:rPr lang="fr-FR" sz="1733" dirty="0">
                <a:latin typeface="Lato"/>
                <a:ea typeface="Lato"/>
                <a:cs typeface="Lato"/>
                <a:sym typeface="Lato"/>
              </a:rPr>
              <a:t> de thèse (2022-2025) sur le thème des sautes de feu. Chercheurs Invités: </a:t>
            </a:r>
            <a:r>
              <a:rPr lang="fr-FR" sz="1733" dirty="0" err="1">
                <a:latin typeface="Lato"/>
                <a:ea typeface="Lato"/>
                <a:cs typeface="Lato"/>
                <a:sym typeface="Lato"/>
              </a:rPr>
              <a:t>WildFire</a:t>
            </a:r>
            <a:r>
              <a:rPr lang="fr-FR" sz="1733" dirty="0">
                <a:latin typeface="Lato"/>
                <a:ea typeface="Lato"/>
                <a:cs typeface="Lato"/>
                <a:sym typeface="Lato"/>
              </a:rPr>
              <a:t> Center San-Diego, </a:t>
            </a:r>
            <a:r>
              <a:rPr lang="fr-FR" sz="1733" dirty="0" err="1">
                <a:latin typeface="Lato"/>
                <a:ea typeface="Lato"/>
                <a:cs typeface="Lato"/>
                <a:sym typeface="Lato"/>
              </a:rPr>
              <a:t>U.Evora</a:t>
            </a:r>
            <a:r>
              <a:rPr lang="fr-FR" sz="1733" dirty="0">
                <a:latin typeface="Lato"/>
                <a:ea typeface="Lato"/>
                <a:cs typeface="Lato"/>
                <a:sym typeface="Lato"/>
              </a:rPr>
              <a:t> Portugal. Représentant France Réseau Européen COST – Nero</a:t>
            </a:r>
          </a:p>
          <a:p>
            <a:endParaRPr lang="fr-FR" sz="1733" dirty="0">
              <a:latin typeface="Lato"/>
              <a:ea typeface="Lato"/>
              <a:cs typeface="Lato"/>
              <a:sym typeface="Lato"/>
            </a:endParaRPr>
          </a:p>
          <a:p>
            <a:r>
              <a:rPr lang="fr-FR" sz="1733" b="1" dirty="0">
                <a:latin typeface="Lato"/>
                <a:ea typeface="Lato"/>
                <a:cs typeface="Lato"/>
                <a:sym typeface="Lato"/>
              </a:rPr>
              <a:t>Système “</a:t>
            </a:r>
            <a:r>
              <a:rPr lang="fr-FR" sz="1733" b="1" dirty="0" err="1">
                <a:latin typeface="Lato"/>
                <a:ea typeface="Lato"/>
                <a:cs typeface="Lato"/>
                <a:sym typeface="Lato"/>
              </a:rPr>
              <a:t>FireCaster</a:t>
            </a:r>
            <a:r>
              <a:rPr lang="fr-FR" sz="1733" b="1" dirty="0">
                <a:latin typeface="Lato"/>
                <a:ea typeface="Lato"/>
                <a:cs typeface="Lato"/>
                <a:sym typeface="Lato"/>
              </a:rPr>
              <a:t> API”: </a:t>
            </a:r>
            <a:r>
              <a:rPr lang="fr-FR" sz="1733" i="1" dirty="0">
                <a:latin typeface="Lato"/>
                <a:ea typeface="Lato"/>
                <a:cs typeface="Lato"/>
                <a:sym typeface="Lato"/>
              </a:rPr>
              <a:t>Première licence SATT/Université de Corse (Société </a:t>
            </a:r>
            <a:r>
              <a:rPr lang="fr-FR" sz="1733" i="1" dirty="0" err="1">
                <a:latin typeface="Lato"/>
                <a:ea typeface="Lato"/>
                <a:cs typeface="Lato"/>
                <a:sym typeface="Lato"/>
              </a:rPr>
              <a:t>AriaFire</a:t>
            </a:r>
            <a:r>
              <a:rPr lang="fr-FR" sz="1733" i="1" dirty="0">
                <a:latin typeface="Lato"/>
                <a:ea typeface="Lato"/>
                <a:cs typeface="Lato"/>
                <a:sym typeface="Lato"/>
              </a:rPr>
              <a:t>, bombardier d’eau et surveillance).</a:t>
            </a:r>
            <a:br>
              <a:rPr lang="fr-FR" sz="1733" i="1" dirty="0">
                <a:latin typeface="Lato"/>
                <a:ea typeface="Lato"/>
                <a:cs typeface="Lato"/>
                <a:sym typeface="Lato"/>
              </a:rPr>
            </a:br>
            <a:br>
              <a:rPr lang="fr-FR" sz="1733" b="1" i="1" dirty="0">
                <a:latin typeface="Lato"/>
                <a:ea typeface="Lato"/>
                <a:cs typeface="Lato"/>
                <a:sym typeface="Lato"/>
              </a:rPr>
            </a:br>
            <a:r>
              <a:rPr lang="fr-FR" sz="1733" b="1" i="1" dirty="0">
                <a:latin typeface="Lato"/>
                <a:ea typeface="Lato"/>
                <a:cs typeface="Lato"/>
                <a:sym typeface="Lato"/>
              </a:rPr>
              <a:t>Programme européen </a:t>
            </a:r>
            <a:r>
              <a:rPr lang="fr-FR" sz="1733" b="1" i="1" dirty="0" err="1">
                <a:latin typeface="Lato"/>
                <a:ea typeface="Lato"/>
                <a:cs typeface="Lato"/>
                <a:sym typeface="Lato"/>
              </a:rPr>
              <a:t>Fire-Res</a:t>
            </a:r>
            <a:r>
              <a:rPr lang="fr-FR" sz="1733" b="1" i="1" dirty="0">
                <a:latin typeface="Lato"/>
                <a:ea typeface="Lato"/>
                <a:cs typeface="Lato"/>
                <a:sym typeface="Lato"/>
              </a:rPr>
              <a:t> (fin 2026) : Outil européen de prévision  prototype en 2024 pour Portugal/Espagne/Norvège/Grèce</a:t>
            </a:r>
            <a:endParaRPr lang="fr-FR" sz="1733" dirty="0">
              <a:latin typeface="Lato"/>
              <a:ea typeface="Lato"/>
              <a:cs typeface="Lato"/>
              <a:sym typeface="Lato"/>
            </a:endParaRPr>
          </a:p>
          <a:p>
            <a:endParaRPr lang="fr-FR" sz="1733" dirty="0">
              <a:latin typeface="Lato"/>
              <a:ea typeface="Lato"/>
              <a:cs typeface="Lato"/>
              <a:sym typeface="Lato"/>
            </a:endParaRPr>
          </a:p>
          <a:p>
            <a:endParaRPr lang="fr-FR" sz="1733" dirty="0">
              <a:latin typeface="Lato"/>
              <a:ea typeface="Lato"/>
              <a:cs typeface="Lato"/>
              <a:sym typeface="Lato"/>
            </a:endParaRPr>
          </a:p>
          <a:p>
            <a:endParaRPr lang="fr-FR" sz="1920" b="1" dirty="0">
              <a:latin typeface="Lato"/>
              <a:ea typeface="Lato"/>
              <a:cs typeface="Lato"/>
              <a:sym typeface="Lato"/>
            </a:endParaRPr>
          </a:p>
          <a:p>
            <a:pPr marL="304792"/>
            <a:endParaRPr lang="fr-FR" sz="2120" b="1" dirty="0">
              <a:latin typeface="Lato"/>
              <a:ea typeface="Lato"/>
              <a:cs typeface="Lato"/>
              <a:sym typeface="Lato"/>
            </a:endParaRPr>
          </a:p>
          <a:p>
            <a:endParaRPr lang="fr-FR" sz="2120" b="1" dirty="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B7DC587-253E-E255-DC0B-90334FCB0E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563" y="-215765"/>
            <a:ext cx="3144253" cy="3144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Logo.">
            <a:extLst>
              <a:ext uri="{FF2B5EF4-FFF2-40B4-BE49-F238E27FC236}">
                <a16:creationId xmlns:a16="http://schemas.microsoft.com/office/drawing/2014/main" id="{9C19B5F9-D73D-DD9B-0C94-B1B3EED975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7981" y="3069769"/>
            <a:ext cx="1516668" cy="151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">
            <a:extLst>
              <a:ext uri="{FF2B5EF4-FFF2-40B4-BE49-F238E27FC236}">
                <a16:creationId xmlns:a16="http://schemas.microsoft.com/office/drawing/2014/main" id="{B659B28C-CB85-2DA1-2EB0-4162B2F14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1842" y="3069769"/>
            <a:ext cx="1516668" cy="1516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903746DC-5662-B3EF-946E-0F8458D8B1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11" b="28364"/>
          <a:stretch/>
        </p:blipFill>
        <p:spPr bwMode="auto">
          <a:xfrm>
            <a:off x="10007981" y="4698210"/>
            <a:ext cx="1516668" cy="72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>
            <a:extLst>
              <a:ext uri="{FF2B5EF4-FFF2-40B4-BE49-F238E27FC236}">
                <a16:creationId xmlns:a16="http://schemas.microsoft.com/office/drawing/2014/main" id="{77433512-DCCA-A8A3-E5AF-7B0A2787D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1380" y="5698469"/>
            <a:ext cx="4222283" cy="106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Image">
            <a:extLst>
              <a:ext uri="{FF2B5EF4-FFF2-40B4-BE49-F238E27FC236}">
                <a16:creationId xmlns:a16="http://schemas.microsoft.com/office/drawing/2014/main" id="{AE716457-C5C5-D3A7-E798-F91B8D3E3D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64" b="23505"/>
          <a:stretch/>
        </p:blipFill>
        <p:spPr bwMode="auto">
          <a:xfrm>
            <a:off x="8431842" y="4698210"/>
            <a:ext cx="1516668" cy="72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432</Words>
  <Application>Microsoft Macintosh PowerPoint</Application>
  <PresentationFormat>Grand écran</PresentationFormat>
  <Paragraphs>51</Paragraphs>
  <Slides>8</Slides>
  <Notes>3</Notes>
  <HiddenSlides>0</HiddenSlides>
  <MMClips>5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7" baseType="lpstr">
      <vt:lpstr>Aptos</vt:lpstr>
      <vt:lpstr>Arial</vt:lpstr>
      <vt:lpstr>Arial Narrow</vt:lpstr>
      <vt:lpstr>Calibri</vt:lpstr>
      <vt:lpstr>Calibri Light</vt:lpstr>
      <vt:lpstr>Helvetica</vt:lpstr>
      <vt:lpstr>Lato</vt:lpstr>
      <vt:lpstr>Rubik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Jean Christophe Attard</dc:creator>
  <cp:lastModifiedBy>batticorse batticorse</cp:lastModifiedBy>
  <cp:revision>12</cp:revision>
  <dcterms:created xsi:type="dcterms:W3CDTF">2022-03-11T14:43:45Z</dcterms:created>
  <dcterms:modified xsi:type="dcterms:W3CDTF">2024-04-17T11:14:08Z</dcterms:modified>
</cp:coreProperties>
</file>