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129"/>
    <p:sldId id="257" r:id="rId130"/>
    <p:sldId id="258" r:id="rId131"/>
    <p:sldId id="259" r:id="rId132"/>
    <p:sldId id="260" r:id="rId133"/>
    <p:sldId id="261" r:id="rId134"/>
    <p:sldId id="262" r:id="rId135"/>
    <p:sldId id="263" r:id="rId136"/>
    <p:sldId id="264" r:id="rId137"/>
    <p:sldId id="265" r:id="rId138"/>
    <p:sldId id="266" r:id="rId139"/>
    <p:sldId id="267" r:id="rId140"/>
    <p:sldId id="268" r:id="rId141"/>
    <p:sldId id="269" r:id="rId142"/>
    <p:sldId id="270" r:id="rId143"/>
    <p:sldId id="271" r:id="rId144"/>
    <p:sldId id="272" r:id="rId145"/>
    <p:sldId id="273" r:id="rId146"/>
    <p:sldId id="274" r:id="rId147"/>
    <p:sldId id="275" r:id="rId148"/>
    <p:sldId id="276" r:id="rId149"/>
    <p:sldId id="277" r:id="rId150"/>
    <p:sldId id="278" r:id="rId151"/>
    <p:sldId id="279" r:id="rId152"/>
    <p:sldId id="280" r:id="rId153"/>
    <p:sldId id="281" r:id="rId154"/>
    <p:sldId id="282" r:id="rId155"/>
    <p:sldId id="283" r:id="rId156"/>
    <p:sldId id="284" r:id="rId157"/>
    <p:sldId id="285" r:id="rId158"/>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Arial Nova" charset="1" panose="020B0504020202020204"/>
      <p:regular r:id="rId10"/>
    </p:embeddedFont>
    <p:embeddedFont>
      <p:font typeface="Arial Nova Bold" charset="1" panose="020B0804020202020204"/>
      <p:regular r:id="rId11"/>
    </p:embeddedFont>
    <p:embeddedFont>
      <p:font typeface="Arial Nova Italics" charset="1" panose="020B0504020202090204"/>
      <p:regular r:id="rId12"/>
    </p:embeddedFont>
    <p:embeddedFont>
      <p:font typeface="Arial Nova Bold Italics" charset="1" panose="020B0804020202090204"/>
      <p:regular r:id="rId13"/>
    </p:embeddedFont>
    <p:embeddedFont>
      <p:font typeface="Arial Nova Light" charset="1" panose="020B0304020202020204"/>
      <p:regular r:id="rId14"/>
    </p:embeddedFont>
    <p:embeddedFont>
      <p:font typeface="Arial Nova Light Italics" charset="1" panose="020B0304020202090204"/>
      <p:regular r:id="rId15"/>
    </p:embeddedFont>
    <p:embeddedFont>
      <p:font typeface="Arial" charset="1" panose="020B0502020202020204"/>
      <p:regular r:id="rId16"/>
    </p:embeddedFont>
    <p:embeddedFont>
      <p:font typeface="Arial Bold" charset="1" panose="020B0802020202020204"/>
      <p:regular r:id="rId17"/>
    </p:embeddedFont>
    <p:embeddedFont>
      <p:font typeface="Arial Italics" charset="1" panose="020B0502020202090204"/>
      <p:regular r:id="rId18"/>
    </p:embeddedFont>
    <p:embeddedFont>
      <p:font typeface="Arial Bold Italics" charset="1" panose="020B0802020202090204"/>
      <p:regular r:id="rId19"/>
    </p:embeddedFont>
    <p:embeddedFont>
      <p:font typeface="IBM Plex Sans" charset="1" panose="020B0503050203000203"/>
      <p:regular r:id="rId20"/>
    </p:embeddedFont>
    <p:embeddedFont>
      <p:font typeface="IBM Plex Sans Bold" charset="1" panose="020B0803050203000203"/>
      <p:regular r:id="rId21"/>
    </p:embeddedFont>
    <p:embeddedFont>
      <p:font typeface="IBM Plex Sans Italics" charset="1" panose="020B0503050203000203"/>
      <p:regular r:id="rId22"/>
    </p:embeddedFont>
    <p:embeddedFont>
      <p:font typeface="IBM Plex Sans Bold Italics" charset="1" panose="020B0803050203000203"/>
      <p:regular r:id="rId23"/>
    </p:embeddedFont>
    <p:embeddedFont>
      <p:font typeface="IBM Plex Sans Thin" charset="1" panose="020B0203050203000203"/>
      <p:regular r:id="rId24"/>
    </p:embeddedFont>
    <p:embeddedFont>
      <p:font typeface="IBM Plex Sans Thin Italics" charset="1" panose="020B0203050203000203"/>
      <p:regular r:id="rId25"/>
    </p:embeddedFont>
    <p:embeddedFont>
      <p:font typeface="IBM Plex Sans Medium" charset="1" panose="020B0603050203000203"/>
      <p:regular r:id="rId26"/>
    </p:embeddedFont>
    <p:embeddedFont>
      <p:font typeface="IBM Plex Sans Medium Italics" charset="1" panose="020B0603050203000203"/>
      <p:regular r:id="rId27"/>
    </p:embeddedFont>
    <p:embeddedFont>
      <p:font typeface="Garet" charset="1" panose="00000000000000000000"/>
      <p:regular r:id="rId28"/>
    </p:embeddedFont>
    <p:embeddedFont>
      <p:font typeface="Garet Bold" charset="1" panose="00000000000000000000"/>
      <p:regular r:id="rId29"/>
    </p:embeddedFont>
    <p:embeddedFont>
      <p:font typeface="Garet Italics" charset="1" panose="00000000000000000000"/>
      <p:regular r:id="rId30"/>
    </p:embeddedFont>
    <p:embeddedFont>
      <p:font typeface="Garet Bold Italics" charset="1" panose="00000000000000000000"/>
      <p:regular r:id="rId31"/>
    </p:embeddedFont>
    <p:embeddedFont>
      <p:font typeface="Garet Light" charset="1" panose="00000000000000000000"/>
      <p:regular r:id="rId32"/>
    </p:embeddedFont>
    <p:embeddedFont>
      <p:font typeface="Garet Ultra-Bold" charset="1" panose="00000000000000000000"/>
      <p:regular r:id="rId33"/>
    </p:embeddedFont>
    <p:embeddedFont>
      <p:font typeface="Garet Ultra-Bold Italics" charset="1" panose="00000000000000000000"/>
      <p:regular r:id="rId34"/>
    </p:embeddedFont>
    <p:embeddedFont>
      <p:font typeface="Garet Heavy" charset="1" panose="00000000000000000000"/>
      <p:regular r:id="rId35"/>
    </p:embeddedFont>
    <p:embeddedFont>
      <p:font typeface="Garet Heavy Italics" charset="1" panose="00000000000000000000"/>
      <p:regular r:id="rId36"/>
    </p:embeddedFont>
    <p:embeddedFont>
      <p:font typeface="TT Rounds Condensed" charset="1" panose="02000506030000020003"/>
      <p:regular r:id="rId37"/>
    </p:embeddedFont>
    <p:embeddedFont>
      <p:font typeface="TT Rounds Condensed Bold" charset="1" panose="02000806030000020003"/>
      <p:regular r:id="rId38"/>
    </p:embeddedFont>
    <p:embeddedFont>
      <p:font typeface="TT Rounds Condensed Italics" charset="1" panose="02000506030000090003"/>
      <p:regular r:id="rId39"/>
    </p:embeddedFont>
    <p:embeddedFont>
      <p:font typeface="TT Rounds Condensed Bold Italics" charset="1" panose="02000806030000090003"/>
      <p:regular r:id="rId40"/>
    </p:embeddedFont>
    <p:embeddedFont>
      <p:font typeface="TT Rounds Condensed Thin" charset="1" panose="02000503020000020003"/>
      <p:regular r:id="rId41"/>
    </p:embeddedFont>
    <p:embeddedFont>
      <p:font typeface="TT Rounds Condensed Thin Italics" charset="1" panose="02000503020000090003"/>
      <p:regular r:id="rId42"/>
    </p:embeddedFont>
    <p:embeddedFont>
      <p:font typeface="TT Rounds Condensed Heavy" charset="1" panose="02000506030000020003"/>
      <p:regular r:id="rId43"/>
    </p:embeddedFont>
    <p:embeddedFont>
      <p:font typeface="TT Rounds Condensed Heavy Italics" charset="1" panose="02000506000000090003"/>
      <p:regular r:id="rId44"/>
    </p:embeddedFont>
    <p:embeddedFont>
      <p:font typeface="Agrandir Narrow" charset="1" panose="00000506000000000000"/>
      <p:regular r:id="rId45"/>
    </p:embeddedFont>
    <p:embeddedFont>
      <p:font typeface="Agrandir Narrow Bold" charset="1" panose="00000806000000000000"/>
      <p:regular r:id="rId46"/>
    </p:embeddedFont>
    <p:embeddedFont>
      <p:font typeface="Agrandir Narrow Italics" charset="1" panose="00000506000000000000"/>
      <p:regular r:id="rId47"/>
    </p:embeddedFont>
    <p:embeddedFont>
      <p:font typeface="Agrandir Narrow Bold Italics" charset="1" panose="00000806000000000000"/>
      <p:regular r:id="rId48"/>
    </p:embeddedFont>
    <p:embeddedFont>
      <p:font typeface="Agrandir Narrow Thin" charset="1" panose="00000206000000000000"/>
      <p:regular r:id="rId49"/>
    </p:embeddedFont>
    <p:embeddedFont>
      <p:font typeface="Agrandir Narrow Thin Italics" charset="1" panose="00000206000000000000"/>
      <p:regular r:id="rId50"/>
    </p:embeddedFont>
    <p:embeddedFont>
      <p:font typeface="Agrandir Narrow Medium" charset="1" panose="00000606000000000000"/>
      <p:regular r:id="rId51"/>
    </p:embeddedFont>
    <p:embeddedFont>
      <p:font typeface="Agrandir Narrow Medium Italics" charset="1" panose="00000606000000000000"/>
      <p:regular r:id="rId52"/>
    </p:embeddedFont>
    <p:embeddedFont>
      <p:font typeface="Agrandir Narrow Ultra-Bold" charset="1" panose="00000906000000000000"/>
      <p:regular r:id="rId53"/>
    </p:embeddedFont>
    <p:embeddedFont>
      <p:font typeface="Agrandir Narrow Ultra-Bold Italics" charset="1" panose="00000906000000000000"/>
      <p:regular r:id="rId54"/>
    </p:embeddedFont>
    <p:embeddedFont>
      <p:font typeface="Agrandir Narrow Heavy" charset="1" panose="00000A06000000000000"/>
      <p:regular r:id="rId55"/>
    </p:embeddedFont>
    <p:embeddedFont>
      <p:font typeface="Agrandir Narrow Heavy Italics" charset="1" panose="00000A06000000000000"/>
      <p:regular r:id="rId56"/>
    </p:embeddedFont>
    <p:embeddedFont>
      <p:font typeface="TT Norms" charset="1" panose="02000503030000020003"/>
      <p:regular r:id="rId57"/>
    </p:embeddedFont>
    <p:embeddedFont>
      <p:font typeface="TT Norms Bold" charset="1" panose="02000803030000020004"/>
      <p:regular r:id="rId58"/>
    </p:embeddedFont>
    <p:embeddedFont>
      <p:font typeface="TT Norms Italics" charset="1" panose="02000503030000090003"/>
      <p:regular r:id="rId59"/>
    </p:embeddedFont>
    <p:embeddedFont>
      <p:font typeface="TT Norms Bold Italics" charset="1" panose="02000803020000090004"/>
      <p:regular r:id="rId60"/>
    </p:embeddedFont>
    <p:embeddedFont>
      <p:font typeface="TT Norms Light" charset="1" panose="02000503020000020003"/>
      <p:regular r:id="rId61"/>
    </p:embeddedFont>
    <p:embeddedFont>
      <p:font typeface="TT Norms Light Italics" charset="1" panose="02000503020000090003"/>
      <p:regular r:id="rId62"/>
    </p:embeddedFont>
    <p:embeddedFont>
      <p:font typeface="TT Norms Ultra-Bold" charset="1" panose="02000503040000020004"/>
      <p:regular r:id="rId63"/>
    </p:embeddedFont>
    <p:embeddedFont>
      <p:font typeface="TT Norms Ultra-Bold Italics" charset="1" panose="02000503020000090004"/>
      <p:regular r:id="rId64"/>
    </p:embeddedFont>
    <p:embeddedFont>
      <p:font typeface="TT Norms Heavy" charset="1" panose="02000503050000020004"/>
      <p:regular r:id="rId65"/>
    </p:embeddedFont>
    <p:embeddedFont>
      <p:font typeface="TT Norms Heavy Italics" charset="1" panose="02000503020000090004"/>
      <p:regular r:id="rId66"/>
    </p:embeddedFont>
    <p:embeddedFont>
      <p:font typeface="Rubik" charset="1" panose="00000000000000000000"/>
      <p:regular r:id="rId67"/>
    </p:embeddedFont>
    <p:embeddedFont>
      <p:font typeface="Rubik Bold" charset="1" panose="00000800000000000000"/>
      <p:regular r:id="rId68"/>
    </p:embeddedFont>
    <p:embeddedFont>
      <p:font typeface="Rubik Italics" charset="1" panose="00000000000000000000"/>
      <p:regular r:id="rId69"/>
    </p:embeddedFont>
    <p:embeddedFont>
      <p:font typeface="Rubik Bold Italics" charset="1" panose="00000800000000000000"/>
      <p:regular r:id="rId70"/>
    </p:embeddedFont>
    <p:embeddedFont>
      <p:font typeface="Rubik Light" charset="1" panose="00000400000000000000"/>
      <p:regular r:id="rId71"/>
    </p:embeddedFont>
    <p:embeddedFont>
      <p:font typeface="Rubik Light Italics" charset="1" panose="00000400000000000000"/>
      <p:regular r:id="rId72"/>
    </p:embeddedFont>
    <p:embeddedFont>
      <p:font typeface="Rubik Medium" charset="1" panose="00000600000000000000"/>
      <p:regular r:id="rId73"/>
    </p:embeddedFont>
    <p:embeddedFont>
      <p:font typeface="Rubik Medium Italics" charset="1" panose="00000600000000000000"/>
      <p:regular r:id="rId74"/>
    </p:embeddedFont>
    <p:embeddedFont>
      <p:font typeface="Rubik Semi-Bold" charset="1" panose="00000000000000000000"/>
      <p:regular r:id="rId75"/>
    </p:embeddedFont>
    <p:embeddedFont>
      <p:font typeface="Rubik Semi-Bold Italics" charset="1" panose="00000000000000000000"/>
      <p:regular r:id="rId76"/>
    </p:embeddedFont>
    <p:embeddedFont>
      <p:font typeface="Rubik Heavy" charset="1" panose="00000A00000000000000"/>
      <p:regular r:id="rId77"/>
    </p:embeddedFont>
    <p:embeddedFont>
      <p:font typeface="Rubik Heavy Italics" charset="1" panose="00000A00000000000000"/>
      <p:regular r:id="rId78"/>
    </p:embeddedFont>
    <p:embeddedFont>
      <p:font typeface="Open Sans 1" charset="1" panose="020B0606030504020204"/>
      <p:regular r:id="rId79"/>
    </p:embeddedFont>
    <p:embeddedFont>
      <p:font typeface="Open Sans 1 Bold" charset="1" panose="020B0806030504020204"/>
      <p:regular r:id="rId80"/>
    </p:embeddedFont>
    <p:embeddedFont>
      <p:font typeface="Open Sans 1 Italics" charset="1" panose="020B0606030504020204"/>
      <p:regular r:id="rId81"/>
    </p:embeddedFont>
    <p:embeddedFont>
      <p:font typeface="Open Sans 1 Bold Italics" charset="1" panose="020B0806030504020204"/>
      <p:regular r:id="rId82"/>
    </p:embeddedFont>
    <p:embeddedFont>
      <p:font typeface="Open Sans 1 Light" charset="1" panose="020B0306030504020204"/>
      <p:regular r:id="rId83"/>
    </p:embeddedFont>
    <p:embeddedFont>
      <p:font typeface="Open Sans 1 Light Italics" charset="1" panose="020B0306030504020204"/>
      <p:regular r:id="rId84"/>
    </p:embeddedFont>
    <p:embeddedFont>
      <p:font typeface="Open Sans 1 Ultra-Bold" charset="1" panose="00000000000000000000"/>
      <p:regular r:id="rId85"/>
    </p:embeddedFont>
    <p:embeddedFont>
      <p:font typeface="Open Sans 1 Ultra-Bold Italics" charset="1" panose="00000000000000000000"/>
      <p:regular r:id="rId86"/>
    </p:embeddedFont>
    <p:embeddedFont>
      <p:font typeface="Open Sans 2" charset="1" panose="00000000000000000000"/>
      <p:regular r:id="rId87"/>
    </p:embeddedFont>
    <p:embeddedFont>
      <p:font typeface="Open Sans 2 Bold" charset="1" panose="00000000000000000000"/>
      <p:regular r:id="rId88"/>
    </p:embeddedFont>
    <p:embeddedFont>
      <p:font typeface="Open Sans 2 Italics" charset="1" panose="00000000000000000000"/>
      <p:regular r:id="rId89"/>
    </p:embeddedFont>
    <p:embeddedFont>
      <p:font typeface="Open Sans 2 Bold Italics" charset="1" panose="00000000000000000000"/>
      <p:regular r:id="rId90"/>
    </p:embeddedFont>
    <p:embeddedFont>
      <p:font typeface="Open Sans 2 Light" charset="1" panose="00000000000000000000"/>
      <p:regular r:id="rId91"/>
    </p:embeddedFont>
    <p:embeddedFont>
      <p:font typeface="Open Sans 2 Light Italics" charset="1" panose="00000000000000000000"/>
      <p:regular r:id="rId92"/>
    </p:embeddedFont>
    <p:embeddedFont>
      <p:font typeface="Open Sans 2 Medium" charset="1" panose="00000000000000000000"/>
      <p:regular r:id="rId93"/>
    </p:embeddedFont>
    <p:embeddedFont>
      <p:font typeface="Open Sans 2 Medium Italics" charset="1" panose="00000000000000000000"/>
      <p:regular r:id="rId94"/>
    </p:embeddedFont>
    <p:embeddedFont>
      <p:font typeface="Open Sans 2 Semi-Bold" charset="1" panose="00000000000000000000"/>
      <p:regular r:id="rId95"/>
    </p:embeddedFont>
    <p:embeddedFont>
      <p:font typeface="Open Sans 2 Semi-Bold Italics" charset="1" panose="00000000000000000000"/>
      <p:regular r:id="rId96"/>
    </p:embeddedFont>
    <p:embeddedFont>
      <p:font typeface="Open Sans 2 Ultra-Bold" charset="1" panose="00000000000000000000"/>
      <p:regular r:id="rId97"/>
    </p:embeddedFont>
    <p:embeddedFont>
      <p:font typeface="Open Sans 2 Ultra-Bold Italics" charset="1" panose="00000000000000000000"/>
      <p:regular r:id="rId98"/>
    </p:embeddedFont>
    <p:embeddedFont>
      <p:font typeface="Inter" charset="1" panose="020B0502030000000004"/>
      <p:regular r:id="rId99"/>
    </p:embeddedFont>
    <p:embeddedFont>
      <p:font typeface="Inter Bold" charset="1" panose="020B0802030000000004"/>
      <p:regular r:id="rId100"/>
    </p:embeddedFont>
    <p:embeddedFont>
      <p:font typeface="Inter Italics" charset="1" panose="020B0502030000000004"/>
      <p:regular r:id="rId101"/>
    </p:embeddedFont>
    <p:embeddedFont>
      <p:font typeface="Inter Bold Italics" charset="1" panose="020B0802030000000004"/>
      <p:regular r:id="rId102"/>
    </p:embeddedFont>
    <p:embeddedFont>
      <p:font typeface="Inter Thin" charset="1" panose="020B0A02050000000004"/>
      <p:regular r:id="rId103"/>
    </p:embeddedFont>
    <p:embeddedFont>
      <p:font typeface="Inter Thin Italics" charset="1" panose="020B0A02050000000004"/>
      <p:regular r:id="rId104"/>
    </p:embeddedFont>
    <p:embeddedFont>
      <p:font typeface="Inter Extra-Light" charset="1" panose="02000503000000020004"/>
      <p:regular r:id="rId105"/>
    </p:embeddedFont>
    <p:embeddedFont>
      <p:font typeface="Inter Light" charset="1" panose="02000503000000020004"/>
      <p:regular r:id="rId106"/>
    </p:embeddedFont>
    <p:embeddedFont>
      <p:font typeface="Inter Medium" charset="1" panose="02000503000000020004"/>
      <p:regular r:id="rId107"/>
    </p:embeddedFont>
    <p:embeddedFont>
      <p:font typeface="Inter Semi-Bold" charset="1" panose="02000503000000020004"/>
      <p:regular r:id="rId108"/>
    </p:embeddedFont>
    <p:embeddedFont>
      <p:font typeface="Inter Ultra-Bold" charset="1" panose="02000503000000020004"/>
      <p:regular r:id="rId109"/>
    </p:embeddedFont>
    <p:embeddedFont>
      <p:font typeface="Inter Heavy" charset="1" panose="02000503000000020004"/>
      <p:regular r:id="rId110"/>
    </p:embeddedFont>
    <p:embeddedFont>
      <p:font typeface="Montserrat" charset="1" panose="00000500000000000000"/>
      <p:regular r:id="rId111"/>
    </p:embeddedFont>
    <p:embeddedFont>
      <p:font typeface="Montserrat Bold" charset="1" panose="00000800000000000000"/>
      <p:regular r:id="rId112"/>
    </p:embeddedFont>
    <p:embeddedFont>
      <p:font typeface="Montserrat Italics" charset="1" panose="00000500000000000000"/>
      <p:regular r:id="rId113"/>
    </p:embeddedFont>
    <p:embeddedFont>
      <p:font typeface="Montserrat Bold Italics" charset="1" panose="00000800000000000000"/>
      <p:regular r:id="rId114"/>
    </p:embeddedFont>
    <p:embeddedFont>
      <p:font typeface="Montserrat Thin" charset="1" panose="00000300000000000000"/>
      <p:regular r:id="rId115"/>
    </p:embeddedFont>
    <p:embeddedFont>
      <p:font typeface="Montserrat Thin Italics" charset="1" panose="00000300000000000000"/>
      <p:regular r:id="rId116"/>
    </p:embeddedFont>
    <p:embeddedFont>
      <p:font typeface="Montserrat Extra-Light" charset="1" panose="00000300000000000000"/>
      <p:regular r:id="rId117"/>
    </p:embeddedFont>
    <p:embeddedFont>
      <p:font typeface="Montserrat Extra-Light Italics" charset="1" panose="00000300000000000000"/>
      <p:regular r:id="rId118"/>
    </p:embeddedFont>
    <p:embeddedFont>
      <p:font typeface="Montserrat Light" charset="1" panose="00000400000000000000"/>
      <p:regular r:id="rId119"/>
    </p:embeddedFont>
    <p:embeddedFont>
      <p:font typeface="Montserrat Light Italics" charset="1" panose="00000400000000000000"/>
      <p:regular r:id="rId120"/>
    </p:embeddedFont>
    <p:embeddedFont>
      <p:font typeface="Montserrat Medium" charset="1" panose="00000600000000000000"/>
      <p:regular r:id="rId121"/>
    </p:embeddedFont>
    <p:embeddedFont>
      <p:font typeface="Montserrat Medium Italics" charset="1" panose="00000600000000000000"/>
      <p:regular r:id="rId122"/>
    </p:embeddedFont>
    <p:embeddedFont>
      <p:font typeface="Montserrat Semi-Bold" charset="1" panose="00000700000000000000"/>
      <p:regular r:id="rId123"/>
    </p:embeddedFont>
    <p:embeddedFont>
      <p:font typeface="Montserrat Semi-Bold Italics" charset="1" panose="00000700000000000000"/>
      <p:regular r:id="rId124"/>
    </p:embeddedFont>
    <p:embeddedFont>
      <p:font typeface="Montserrat Ultra-Bold" charset="1" panose="00000900000000000000"/>
      <p:regular r:id="rId125"/>
    </p:embeddedFont>
    <p:embeddedFont>
      <p:font typeface="Montserrat Ultra-Bold Italics" charset="1" panose="00000900000000000000"/>
      <p:regular r:id="rId126"/>
    </p:embeddedFont>
    <p:embeddedFont>
      <p:font typeface="Montserrat Heavy" charset="1" panose="00000A00000000000000"/>
      <p:regular r:id="rId127"/>
    </p:embeddedFont>
    <p:embeddedFont>
      <p:font typeface="Montserrat Heavy Italics" charset="1" panose="00000A00000000000000"/>
      <p:regular r:id="rId1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00" Target="fonts/font100.fntdata" Type="http://schemas.openxmlformats.org/officeDocument/2006/relationships/font"/><Relationship Id="rId101" Target="fonts/font101.fntdata" Type="http://schemas.openxmlformats.org/officeDocument/2006/relationships/font"/><Relationship Id="rId102" Target="fonts/font102.fntdata" Type="http://schemas.openxmlformats.org/officeDocument/2006/relationships/font"/><Relationship Id="rId103" Target="fonts/font103.fntdata" Type="http://schemas.openxmlformats.org/officeDocument/2006/relationships/font"/><Relationship Id="rId104" Target="fonts/font104.fntdata" Type="http://schemas.openxmlformats.org/officeDocument/2006/relationships/font"/><Relationship Id="rId105" Target="fonts/font105.fntdata" Type="http://schemas.openxmlformats.org/officeDocument/2006/relationships/font"/><Relationship Id="rId106" Target="fonts/font106.fntdata" Type="http://schemas.openxmlformats.org/officeDocument/2006/relationships/font"/><Relationship Id="rId107" Target="fonts/font107.fntdata" Type="http://schemas.openxmlformats.org/officeDocument/2006/relationships/font"/><Relationship Id="rId108" Target="fonts/font108.fntdata" Type="http://schemas.openxmlformats.org/officeDocument/2006/relationships/font"/><Relationship Id="rId109" Target="fonts/font109.fntdata" Type="http://schemas.openxmlformats.org/officeDocument/2006/relationships/font"/><Relationship Id="rId11" Target="fonts/font11.fntdata" Type="http://schemas.openxmlformats.org/officeDocument/2006/relationships/font"/><Relationship Id="rId110" Target="fonts/font110.fntdata" Type="http://schemas.openxmlformats.org/officeDocument/2006/relationships/font"/><Relationship Id="rId111" Target="fonts/font111.fntdata" Type="http://schemas.openxmlformats.org/officeDocument/2006/relationships/font"/><Relationship Id="rId112" Target="fonts/font112.fntdata" Type="http://schemas.openxmlformats.org/officeDocument/2006/relationships/font"/><Relationship Id="rId113" Target="fonts/font113.fntdata" Type="http://schemas.openxmlformats.org/officeDocument/2006/relationships/font"/><Relationship Id="rId114" Target="fonts/font114.fntdata" Type="http://schemas.openxmlformats.org/officeDocument/2006/relationships/font"/><Relationship Id="rId115" Target="fonts/font115.fntdata" Type="http://schemas.openxmlformats.org/officeDocument/2006/relationships/font"/><Relationship Id="rId116" Target="fonts/font116.fntdata" Type="http://schemas.openxmlformats.org/officeDocument/2006/relationships/font"/><Relationship Id="rId117" Target="fonts/font117.fntdata" Type="http://schemas.openxmlformats.org/officeDocument/2006/relationships/font"/><Relationship Id="rId118" Target="fonts/font118.fntdata" Type="http://schemas.openxmlformats.org/officeDocument/2006/relationships/font"/><Relationship Id="rId119" Target="fonts/font119.fntdata" Type="http://schemas.openxmlformats.org/officeDocument/2006/relationships/font"/><Relationship Id="rId12" Target="fonts/font12.fntdata" Type="http://schemas.openxmlformats.org/officeDocument/2006/relationships/font"/><Relationship Id="rId120" Target="fonts/font120.fntdata" Type="http://schemas.openxmlformats.org/officeDocument/2006/relationships/font"/><Relationship Id="rId121" Target="fonts/font121.fntdata" Type="http://schemas.openxmlformats.org/officeDocument/2006/relationships/font"/><Relationship Id="rId122" Target="fonts/font122.fntdata" Type="http://schemas.openxmlformats.org/officeDocument/2006/relationships/font"/><Relationship Id="rId123" Target="fonts/font123.fntdata" Type="http://schemas.openxmlformats.org/officeDocument/2006/relationships/font"/><Relationship Id="rId124" Target="fonts/font124.fntdata" Type="http://schemas.openxmlformats.org/officeDocument/2006/relationships/font"/><Relationship Id="rId125" Target="fonts/font125.fntdata" Type="http://schemas.openxmlformats.org/officeDocument/2006/relationships/font"/><Relationship Id="rId126" Target="fonts/font126.fntdata" Type="http://schemas.openxmlformats.org/officeDocument/2006/relationships/font"/><Relationship Id="rId127" Target="fonts/font127.fntdata" Type="http://schemas.openxmlformats.org/officeDocument/2006/relationships/font"/><Relationship Id="rId128" Target="fonts/font128.fntdata" Type="http://schemas.openxmlformats.org/officeDocument/2006/relationships/font"/><Relationship Id="rId129" Target="slides/slide1.xml" Type="http://schemas.openxmlformats.org/officeDocument/2006/relationships/slide"/><Relationship Id="rId13" Target="fonts/font13.fntdata" Type="http://schemas.openxmlformats.org/officeDocument/2006/relationships/font"/><Relationship Id="rId130" Target="slides/slide2.xml" Type="http://schemas.openxmlformats.org/officeDocument/2006/relationships/slide"/><Relationship Id="rId131" Target="slides/slide3.xml" Type="http://schemas.openxmlformats.org/officeDocument/2006/relationships/slide"/><Relationship Id="rId132" Target="slides/slide4.xml" Type="http://schemas.openxmlformats.org/officeDocument/2006/relationships/slide"/><Relationship Id="rId133" Target="slides/slide5.xml" Type="http://schemas.openxmlformats.org/officeDocument/2006/relationships/slide"/><Relationship Id="rId134" Target="slides/slide6.xml" Type="http://schemas.openxmlformats.org/officeDocument/2006/relationships/slide"/><Relationship Id="rId135" Target="slides/slide7.xml" Type="http://schemas.openxmlformats.org/officeDocument/2006/relationships/slide"/><Relationship Id="rId136" Target="slides/slide8.xml" Type="http://schemas.openxmlformats.org/officeDocument/2006/relationships/slide"/><Relationship Id="rId137" Target="slides/slide9.xml" Type="http://schemas.openxmlformats.org/officeDocument/2006/relationships/slide"/><Relationship Id="rId138" Target="slides/slide10.xml" Type="http://schemas.openxmlformats.org/officeDocument/2006/relationships/slide"/><Relationship Id="rId139" Target="slides/slide11.xml" Type="http://schemas.openxmlformats.org/officeDocument/2006/relationships/slide"/><Relationship Id="rId14" Target="fonts/font14.fntdata" Type="http://schemas.openxmlformats.org/officeDocument/2006/relationships/font"/><Relationship Id="rId140" Target="slides/slide12.xml" Type="http://schemas.openxmlformats.org/officeDocument/2006/relationships/slide"/><Relationship Id="rId141" Target="slides/slide13.xml" Type="http://schemas.openxmlformats.org/officeDocument/2006/relationships/slide"/><Relationship Id="rId142" Target="slides/slide14.xml" Type="http://schemas.openxmlformats.org/officeDocument/2006/relationships/slide"/><Relationship Id="rId143" Target="slides/slide15.xml" Type="http://schemas.openxmlformats.org/officeDocument/2006/relationships/slide"/><Relationship Id="rId144" Target="slides/slide16.xml" Type="http://schemas.openxmlformats.org/officeDocument/2006/relationships/slide"/><Relationship Id="rId145" Target="slides/slide17.xml" Type="http://schemas.openxmlformats.org/officeDocument/2006/relationships/slide"/><Relationship Id="rId146" Target="slides/slide18.xml" Type="http://schemas.openxmlformats.org/officeDocument/2006/relationships/slide"/><Relationship Id="rId147" Target="slides/slide19.xml" Type="http://schemas.openxmlformats.org/officeDocument/2006/relationships/slide"/><Relationship Id="rId148" Target="slides/slide20.xml" Type="http://schemas.openxmlformats.org/officeDocument/2006/relationships/slide"/><Relationship Id="rId149" Target="slides/slide21.xml" Type="http://schemas.openxmlformats.org/officeDocument/2006/relationships/slide"/><Relationship Id="rId15" Target="fonts/font15.fntdata" Type="http://schemas.openxmlformats.org/officeDocument/2006/relationships/font"/><Relationship Id="rId150" Target="slides/slide22.xml" Type="http://schemas.openxmlformats.org/officeDocument/2006/relationships/slide"/><Relationship Id="rId151" Target="slides/slide23.xml" Type="http://schemas.openxmlformats.org/officeDocument/2006/relationships/slide"/><Relationship Id="rId152" Target="slides/slide24.xml" Type="http://schemas.openxmlformats.org/officeDocument/2006/relationships/slide"/><Relationship Id="rId153" Target="slides/slide25.xml" Type="http://schemas.openxmlformats.org/officeDocument/2006/relationships/slide"/><Relationship Id="rId154" Target="slides/slide26.xml" Type="http://schemas.openxmlformats.org/officeDocument/2006/relationships/slide"/><Relationship Id="rId155" Target="slides/slide27.xml" Type="http://schemas.openxmlformats.org/officeDocument/2006/relationships/slide"/><Relationship Id="rId156" Target="slides/slide28.xml" Type="http://schemas.openxmlformats.org/officeDocument/2006/relationships/slide"/><Relationship Id="rId157" Target="slides/slide29.xml" Type="http://schemas.openxmlformats.org/officeDocument/2006/relationships/slide"/><Relationship Id="rId158" Target="slides/slide30.xml" Type="http://schemas.openxmlformats.org/officeDocument/2006/relationships/slide"/><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31" Target="fonts/font31.fntdata" Type="http://schemas.openxmlformats.org/officeDocument/2006/relationships/font"/><Relationship Id="rId32" Target="fonts/font32.fntdata" Type="http://schemas.openxmlformats.org/officeDocument/2006/relationships/font"/><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fonts/font38.fntdata" Type="http://schemas.openxmlformats.org/officeDocument/2006/relationships/font"/><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44" Target="fonts/font44.fntdata" Type="http://schemas.openxmlformats.org/officeDocument/2006/relationships/font"/><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50" Target="fonts/font50.fntdata" Type="http://schemas.openxmlformats.org/officeDocument/2006/relationships/font"/><Relationship Id="rId51" Target="fonts/font51.fntdata" Type="http://schemas.openxmlformats.org/officeDocument/2006/relationships/font"/><Relationship Id="rId52" Target="fonts/font52.fntdata" Type="http://schemas.openxmlformats.org/officeDocument/2006/relationships/font"/><Relationship Id="rId53" Target="fonts/font53.fntdata" Type="http://schemas.openxmlformats.org/officeDocument/2006/relationships/font"/><Relationship Id="rId54" Target="fonts/font54.fntdata" Type="http://schemas.openxmlformats.org/officeDocument/2006/relationships/font"/><Relationship Id="rId55" Target="fonts/font55.fntdata" Type="http://schemas.openxmlformats.org/officeDocument/2006/relationships/font"/><Relationship Id="rId56" Target="fonts/font56.fntdata" Type="http://schemas.openxmlformats.org/officeDocument/2006/relationships/font"/><Relationship Id="rId57" Target="fonts/font57.fntdata" Type="http://schemas.openxmlformats.org/officeDocument/2006/relationships/font"/><Relationship Id="rId58" Target="fonts/font58.fntdata" Type="http://schemas.openxmlformats.org/officeDocument/2006/relationships/font"/><Relationship Id="rId59" Target="fonts/font59.fntdata" Type="http://schemas.openxmlformats.org/officeDocument/2006/relationships/font"/><Relationship Id="rId6" Target="fonts/font6.fntdata" Type="http://schemas.openxmlformats.org/officeDocument/2006/relationships/font"/><Relationship Id="rId60" Target="fonts/font60.fntdata" Type="http://schemas.openxmlformats.org/officeDocument/2006/relationships/font"/><Relationship Id="rId61" Target="fonts/font61.fntdata" Type="http://schemas.openxmlformats.org/officeDocument/2006/relationships/font"/><Relationship Id="rId62" Target="fonts/font62.fntdata" Type="http://schemas.openxmlformats.org/officeDocument/2006/relationships/font"/><Relationship Id="rId63" Target="fonts/font63.fntdata" Type="http://schemas.openxmlformats.org/officeDocument/2006/relationships/font"/><Relationship Id="rId64" Target="fonts/font64.fntdata" Type="http://schemas.openxmlformats.org/officeDocument/2006/relationships/font"/><Relationship Id="rId65" Target="fonts/font65.fntdata" Type="http://schemas.openxmlformats.org/officeDocument/2006/relationships/font"/><Relationship Id="rId66" Target="fonts/font66.fntdata" Type="http://schemas.openxmlformats.org/officeDocument/2006/relationships/font"/><Relationship Id="rId67" Target="fonts/font67.fntdata" Type="http://schemas.openxmlformats.org/officeDocument/2006/relationships/font"/><Relationship Id="rId68" Target="fonts/font68.fntdata" Type="http://schemas.openxmlformats.org/officeDocument/2006/relationships/font"/><Relationship Id="rId69" Target="fonts/font69.fntdata" Type="http://schemas.openxmlformats.org/officeDocument/2006/relationships/font"/><Relationship Id="rId7" Target="fonts/font7.fntdata" Type="http://schemas.openxmlformats.org/officeDocument/2006/relationships/font"/><Relationship Id="rId70" Target="fonts/font70.fntdata" Type="http://schemas.openxmlformats.org/officeDocument/2006/relationships/font"/><Relationship Id="rId71" Target="fonts/font71.fntdata" Type="http://schemas.openxmlformats.org/officeDocument/2006/relationships/font"/><Relationship Id="rId72" Target="fonts/font72.fntdata" Type="http://schemas.openxmlformats.org/officeDocument/2006/relationships/font"/><Relationship Id="rId73" Target="fonts/font73.fntdata" Type="http://schemas.openxmlformats.org/officeDocument/2006/relationships/font"/><Relationship Id="rId74" Target="fonts/font74.fntdata" Type="http://schemas.openxmlformats.org/officeDocument/2006/relationships/font"/><Relationship Id="rId75" Target="fonts/font75.fntdata" Type="http://schemas.openxmlformats.org/officeDocument/2006/relationships/font"/><Relationship Id="rId76" Target="fonts/font76.fntdata" Type="http://schemas.openxmlformats.org/officeDocument/2006/relationships/font"/><Relationship Id="rId77" Target="fonts/font77.fntdata" Type="http://schemas.openxmlformats.org/officeDocument/2006/relationships/font"/><Relationship Id="rId78" Target="fonts/font78.fntdata" Type="http://schemas.openxmlformats.org/officeDocument/2006/relationships/font"/><Relationship Id="rId79" Target="fonts/font79.fntdata" Type="http://schemas.openxmlformats.org/officeDocument/2006/relationships/font"/><Relationship Id="rId8" Target="fonts/font8.fntdata" Type="http://schemas.openxmlformats.org/officeDocument/2006/relationships/font"/><Relationship Id="rId80" Target="fonts/font80.fntdata" Type="http://schemas.openxmlformats.org/officeDocument/2006/relationships/font"/><Relationship Id="rId81" Target="fonts/font81.fntdata" Type="http://schemas.openxmlformats.org/officeDocument/2006/relationships/font"/><Relationship Id="rId82" Target="fonts/font82.fntdata" Type="http://schemas.openxmlformats.org/officeDocument/2006/relationships/font"/><Relationship Id="rId83" Target="fonts/font83.fntdata" Type="http://schemas.openxmlformats.org/officeDocument/2006/relationships/font"/><Relationship Id="rId84" Target="fonts/font84.fntdata" Type="http://schemas.openxmlformats.org/officeDocument/2006/relationships/font"/><Relationship Id="rId85" Target="fonts/font85.fntdata" Type="http://schemas.openxmlformats.org/officeDocument/2006/relationships/font"/><Relationship Id="rId86" Target="fonts/font86.fntdata" Type="http://schemas.openxmlformats.org/officeDocument/2006/relationships/font"/><Relationship Id="rId87" Target="fonts/font87.fntdata" Type="http://schemas.openxmlformats.org/officeDocument/2006/relationships/font"/><Relationship Id="rId88" Target="fonts/font88.fntdata" Type="http://schemas.openxmlformats.org/officeDocument/2006/relationships/font"/><Relationship Id="rId89" Target="fonts/font89.fntdata" Type="http://schemas.openxmlformats.org/officeDocument/2006/relationships/font"/><Relationship Id="rId9" Target="fonts/font9.fntdata" Type="http://schemas.openxmlformats.org/officeDocument/2006/relationships/font"/><Relationship Id="rId90" Target="fonts/font90.fntdata" Type="http://schemas.openxmlformats.org/officeDocument/2006/relationships/font"/><Relationship Id="rId91" Target="fonts/font91.fntdata" Type="http://schemas.openxmlformats.org/officeDocument/2006/relationships/font"/><Relationship Id="rId92" Target="fonts/font92.fntdata" Type="http://schemas.openxmlformats.org/officeDocument/2006/relationships/font"/><Relationship Id="rId93" Target="fonts/font93.fntdata" Type="http://schemas.openxmlformats.org/officeDocument/2006/relationships/font"/><Relationship Id="rId94" Target="fonts/font94.fntdata" Type="http://schemas.openxmlformats.org/officeDocument/2006/relationships/font"/><Relationship Id="rId95" Target="fonts/font95.fntdata" Type="http://schemas.openxmlformats.org/officeDocument/2006/relationships/font"/><Relationship Id="rId96" Target="fonts/font96.fntdata" Type="http://schemas.openxmlformats.org/officeDocument/2006/relationships/font"/><Relationship Id="rId97" Target="fonts/font97.fntdata" Type="http://schemas.openxmlformats.org/officeDocument/2006/relationships/font"/><Relationship Id="rId98" Target="fonts/font98.fntdata" Type="http://schemas.openxmlformats.org/officeDocument/2006/relationships/font"/><Relationship Id="rId99" Target="fonts/font9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png" Type="http://schemas.openxmlformats.org/officeDocument/2006/relationships/image"/><Relationship Id="rId4" Target="../media/image6.png" Type="http://schemas.openxmlformats.org/officeDocument/2006/relationships/image"/><Relationship Id="rId5" Target="../media/image3.png" Type="http://schemas.openxmlformats.org/officeDocument/2006/relationships/image"/><Relationship Id="rId6"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5.png" Type="http://schemas.openxmlformats.org/officeDocument/2006/relationships/image"/><Relationship Id="rId11" Target="../media/image16.svg" Type="http://schemas.openxmlformats.org/officeDocument/2006/relationships/image"/><Relationship Id="rId12" Target="../media/image17.png" Type="http://schemas.openxmlformats.org/officeDocument/2006/relationships/image"/><Relationship Id="rId13" Target="../media/image18.svg" Type="http://schemas.openxmlformats.org/officeDocument/2006/relationships/image"/><Relationship Id="rId14" Target="../media/image19.png" Type="http://schemas.openxmlformats.org/officeDocument/2006/relationships/image"/><Relationship Id="rId15" Target="../media/image20.svg" Type="http://schemas.openxmlformats.org/officeDocument/2006/relationships/image"/><Relationship Id="rId16" Target="../media/image21.png" Type="http://schemas.openxmlformats.org/officeDocument/2006/relationships/image"/><Relationship Id="rId17" Target="../media/image22.png" Type="http://schemas.openxmlformats.org/officeDocument/2006/relationships/image"/><Relationship Id="rId18" Target="../media/image23.png" Type="http://schemas.openxmlformats.org/officeDocument/2006/relationships/image"/><Relationship Id="rId19" Target="../media/image24.png" Type="http://schemas.openxmlformats.org/officeDocument/2006/relationships/image"/><Relationship Id="rId2" Target="../media/image7.png" Type="http://schemas.openxmlformats.org/officeDocument/2006/relationships/image"/><Relationship Id="rId20" Target="../media/image25.png" Type="http://schemas.openxmlformats.org/officeDocument/2006/relationships/image"/><Relationship Id="rId21" Target="../media/image26.svg" Type="http://schemas.openxmlformats.org/officeDocument/2006/relationships/image"/><Relationship Id="rId22" Target="../media/image27.png" Type="http://schemas.openxmlformats.org/officeDocument/2006/relationships/image"/><Relationship Id="rId23" Target="../media/image28.svg" Type="http://schemas.openxmlformats.org/officeDocument/2006/relationships/image"/><Relationship Id="rId24" Target="../media/image29.png" Type="http://schemas.openxmlformats.org/officeDocument/2006/relationships/image"/><Relationship Id="rId25" Target="../media/image30.svg" Type="http://schemas.openxmlformats.org/officeDocument/2006/relationships/image"/><Relationship Id="rId26" Target="../media/image31.png" Type="http://schemas.openxmlformats.org/officeDocument/2006/relationships/image"/><Relationship Id="rId27" Target="../media/image32.svg" Type="http://schemas.openxmlformats.org/officeDocument/2006/relationships/image"/><Relationship Id="rId28" Target="../media/image33.png" Type="http://schemas.openxmlformats.org/officeDocument/2006/relationships/image"/><Relationship Id="rId29" Target="../media/image34.svg" Type="http://schemas.openxmlformats.org/officeDocument/2006/relationships/image"/><Relationship Id="rId3" Target="../media/image8.svg" Type="http://schemas.openxmlformats.org/officeDocument/2006/relationships/image"/><Relationship Id="rId30" Target="../media/image35.png" Type="http://schemas.openxmlformats.org/officeDocument/2006/relationships/image"/><Relationship Id="rId31" Target="../media/image36.png" Type="http://schemas.openxmlformats.org/officeDocument/2006/relationships/image"/><Relationship Id="rId32" Target="../media/image37.png" Type="http://schemas.openxmlformats.org/officeDocument/2006/relationships/image"/><Relationship Id="rId33" Target="../media/image38.svg" Type="http://schemas.openxmlformats.org/officeDocument/2006/relationships/image"/><Relationship Id="rId34" Target="../media/image39.png" Type="http://schemas.openxmlformats.org/officeDocument/2006/relationships/image"/><Relationship Id="rId35" Target="../media/image40.svg" Type="http://schemas.openxmlformats.org/officeDocument/2006/relationships/image"/><Relationship Id="rId36" Target="../media/image41.png" Type="http://schemas.openxmlformats.org/officeDocument/2006/relationships/image"/><Relationship Id="rId37" Target="../media/image42.svg" Type="http://schemas.openxmlformats.org/officeDocument/2006/relationships/image"/><Relationship Id="rId38" Target="../media/image43.png" Type="http://schemas.openxmlformats.org/officeDocument/2006/relationships/image"/><Relationship Id="rId39" Target="../media/image44.svg" Type="http://schemas.openxmlformats.org/officeDocument/2006/relationships/image"/><Relationship Id="rId4" Target="../media/image9.png" Type="http://schemas.openxmlformats.org/officeDocument/2006/relationships/image"/><Relationship Id="rId40" Target="../media/image45.png" Type="http://schemas.openxmlformats.org/officeDocument/2006/relationships/image"/><Relationship Id="rId41" Target="../media/image46.svg" Type="http://schemas.openxmlformats.org/officeDocument/2006/relationships/image"/><Relationship Id="rId42" Target="../media/image47.png" Type="http://schemas.openxmlformats.org/officeDocument/2006/relationships/image"/><Relationship Id="rId43" Target="../media/image48.svg" Type="http://schemas.openxmlformats.org/officeDocument/2006/relationships/image"/><Relationship Id="rId44" Target="../media/image49.png" Type="http://schemas.openxmlformats.org/officeDocument/2006/relationships/image"/><Relationship Id="rId45" Target="../media/image50.png" Type="http://schemas.openxmlformats.org/officeDocument/2006/relationships/image"/><Relationship Id="rId46" Target="../media/image51.png" Type="http://schemas.openxmlformats.org/officeDocument/2006/relationships/image"/><Relationship Id="rId47" Target="../media/image52.svg" Type="http://schemas.openxmlformats.org/officeDocument/2006/relationships/image"/><Relationship Id="rId48" Target="../media/image53.png" Type="http://schemas.openxmlformats.org/officeDocument/2006/relationships/image"/><Relationship Id="rId49" Target="../media/image54.png" Type="http://schemas.openxmlformats.org/officeDocument/2006/relationships/image"/><Relationship Id="rId5" Target="../media/image10.png" Type="http://schemas.openxmlformats.org/officeDocument/2006/relationships/image"/><Relationship Id="rId50" Target="../media/image55.svg" Type="http://schemas.openxmlformats.org/officeDocument/2006/relationships/image"/><Relationship Id="rId51" Target="../media/image56.png" Type="http://schemas.openxmlformats.org/officeDocument/2006/relationships/image"/><Relationship Id="rId6" Target="../media/image11.png" Type="http://schemas.openxmlformats.org/officeDocument/2006/relationships/image"/><Relationship Id="rId7" Target="../media/image12.png" Type="http://schemas.openxmlformats.org/officeDocument/2006/relationships/image"/><Relationship Id="rId8" Target="../media/image13.png" Type="http://schemas.openxmlformats.org/officeDocument/2006/relationships/image"/><Relationship Id="rId9" Target="../media/image14.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7.png" Type="http://schemas.openxmlformats.org/officeDocument/2006/relationships/image"/><Relationship Id="rId3" Target="../media/image58.png" Type="http://schemas.openxmlformats.org/officeDocument/2006/relationships/image"/><Relationship Id="rId4" Target="../media/image59.png" Type="http://schemas.openxmlformats.org/officeDocument/2006/relationships/image"/><Relationship Id="rId5" Target="../media/image60.png" Type="http://schemas.openxmlformats.org/officeDocument/2006/relationships/image"/><Relationship Id="rId6" Target="../media/image61.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7.png" Type="http://schemas.openxmlformats.org/officeDocument/2006/relationships/image"/><Relationship Id="rId3" Target="../media/image62.png" Type="http://schemas.openxmlformats.org/officeDocument/2006/relationships/image"/><Relationship Id="rId4" Target="../media/image63.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7.png" Type="http://schemas.openxmlformats.org/officeDocument/2006/relationships/image"/><Relationship Id="rId3" Target="../media/image9.png" Type="http://schemas.openxmlformats.org/officeDocument/2006/relationships/image"/><Relationship Id="rId4" Target="../media/image10.png" Type="http://schemas.openxmlformats.org/officeDocument/2006/relationships/image"/><Relationship Id="rId5" Target="../media/image11.png" Type="http://schemas.openxmlformats.org/officeDocument/2006/relationships/image"/><Relationship Id="rId6" Target="../media/image12.png" Type="http://schemas.openxmlformats.org/officeDocument/2006/relationships/image"/><Relationship Id="rId7" Target="../media/image21.png" Type="http://schemas.openxmlformats.org/officeDocument/2006/relationships/image"/><Relationship Id="rId8" Target="../media/image22.png" Type="http://schemas.openxmlformats.org/officeDocument/2006/relationships/image"/><Relationship Id="rId9" Target="../media/image56.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10.png" Type="http://schemas.openxmlformats.org/officeDocument/2006/relationships/image"/><Relationship Id="rId4" Target="../media/image9.png" Type="http://schemas.openxmlformats.org/officeDocument/2006/relationships/image"/><Relationship Id="rId5" Target="../media/image11.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4.png" Type="http://schemas.openxmlformats.org/officeDocument/2006/relationships/image"/><Relationship Id="rId3" Target="../media/image65.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6.jpeg" Type="http://schemas.openxmlformats.org/officeDocument/2006/relationships/image"/><Relationship Id="rId3" Target="../media/image67.png" Type="http://schemas.openxmlformats.org/officeDocument/2006/relationships/image"/><Relationship Id="rId4" Target="../media/image68.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9.jpeg" Type="http://schemas.openxmlformats.org/officeDocument/2006/relationships/image"/><Relationship Id="rId3" Target="../media/image70.png" Type="http://schemas.openxmlformats.org/officeDocument/2006/relationships/image"/><Relationship Id="rId4" Target="../media/image71.svg" Type="http://schemas.openxmlformats.org/officeDocument/2006/relationships/image"/><Relationship Id="rId5" Target="../media/image67.png" Type="http://schemas.openxmlformats.org/officeDocument/2006/relationships/image"/><Relationship Id="rId6" Target="../media/image68.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2.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3.png" Type="http://schemas.openxmlformats.org/officeDocument/2006/relationships/image"/><Relationship Id="rId3" Target="../media/image74.png" Type="http://schemas.openxmlformats.org/officeDocument/2006/relationships/image"/><Relationship Id="rId4" Target="../media/image75.jpe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6.png" Type="http://schemas.openxmlformats.org/officeDocument/2006/relationships/image"/><Relationship Id="rId3" Target="../media/image77.png" Type="http://schemas.openxmlformats.org/officeDocument/2006/relationships/image"/><Relationship Id="rId4" Target="../media/image78.jpe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9.png" Type="http://schemas.openxmlformats.org/officeDocument/2006/relationships/image"/><Relationship Id="rId3" Target="../media/image36.png" Type="http://schemas.openxmlformats.org/officeDocument/2006/relationships/image"/><Relationship Id="rId4" Target="../media/image80.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1.png" Type="http://schemas.openxmlformats.org/officeDocument/2006/relationships/image"/><Relationship Id="rId3" Target="../media/image82.jpe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3.png" Type="http://schemas.openxmlformats.org/officeDocument/2006/relationships/image"/><Relationship Id="rId11" Target="../media/image34.svg" Type="http://schemas.openxmlformats.org/officeDocument/2006/relationships/image"/><Relationship Id="rId12" Target="../media/image35.png" Type="http://schemas.openxmlformats.org/officeDocument/2006/relationships/image"/><Relationship Id="rId13" Target="../media/image36.png" Type="http://schemas.openxmlformats.org/officeDocument/2006/relationships/image"/><Relationship Id="rId14" Target="../media/image37.png" Type="http://schemas.openxmlformats.org/officeDocument/2006/relationships/image"/><Relationship Id="rId15" Target="../media/image38.svg" Type="http://schemas.openxmlformats.org/officeDocument/2006/relationships/image"/><Relationship Id="rId16" Target="../media/image39.png" Type="http://schemas.openxmlformats.org/officeDocument/2006/relationships/image"/><Relationship Id="rId17" Target="../media/image40.svg" Type="http://schemas.openxmlformats.org/officeDocument/2006/relationships/image"/><Relationship Id="rId18" Target="../media/image41.png" Type="http://schemas.openxmlformats.org/officeDocument/2006/relationships/image"/><Relationship Id="rId19" Target="../media/image42.svg" Type="http://schemas.openxmlformats.org/officeDocument/2006/relationships/image"/><Relationship Id="rId2" Target="../media/image25.png" Type="http://schemas.openxmlformats.org/officeDocument/2006/relationships/image"/><Relationship Id="rId20" Target="../media/image43.png" Type="http://schemas.openxmlformats.org/officeDocument/2006/relationships/image"/><Relationship Id="rId21" Target="../media/image44.svg" Type="http://schemas.openxmlformats.org/officeDocument/2006/relationships/image"/><Relationship Id="rId22" Target="../media/image45.png" Type="http://schemas.openxmlformats.org/officeDocument/2006/relationships/image"/><Relationship Id="rId23" Target="../media/image46.svg" Type="http://schemas.openxmlformats.org/officeDocument/2006/relationships/image"/><Relationship Id="rId24" Target="../media/image21.png" Type="http://schemas.openxmlformats.org/officeDocument/2006/relationships/image"/><Relationship Id="rId25" Target="../media/image22.png" Type="http://schemas.openxmlformats.org/officeDocument/2006/relationships/image"/><Relationship Id="rId26" Target="../media/image47.png" Type="http://schemas.openxmlformats.org/officeDocument/2006/relationships/image"/><Relationship Id="rId27" Target="../media/image48.svg" Type="http://schemas.openxmlformats.org/officeDocument/2006/relationships/image"/><Relationship Id="rId28" Target="../media/image49.png" Type="http://schemas.openxmlformats.org/officeDocument/2006/relationships/image"/><Relationship Id="rId29" Target="../media/image50.png" Type="http://schemas.openxmlformats.org/officeDocument/2006/relationships/image"/><Relationship Id="rId3" Target="../media/image26.svg" Type="http://schemas.openxmlformats.org/officeDocument/2006/relationships/image"/><Relationship Id="rId30" Target="../media/image51.png" Type="http://schemas.openxmlformats.org/officeDocument/2006/relationships/image"/><Relationship Id="rId31" Target="../media/image52.svg" Type="http://schemas.openxmlformats.org/officeDocument/2006/relationships/image"/><Relationship Id="rId32" Target="../media/image53.png" Type="http://schemas.openxmlformats.org/officeDocument/2006/relationships/image"/><Relationship Id="rId33" Target="../media/image54.png" Type="http://schemas.openxmlformats.org/officeDocument/2006/relationships/image"/><Relationship Id="rId34" Target="../media/image55.svg" Type="http://schemas.openxmlformats.org/officeDocument/2006/relationships/image"/><Relationship Id="rId35" Target="../media/image83.png" Type="http://schemas.openxmlformats.org/officeDocument/2006/relationships/image"/><Relationship Id="rId36" Target="../media/image84.svg" Type="http://schemas.openxmlformats.org/officeDocument/2006/relationships/image"/><Relationship Id="rId37" Target="../media/image56.png" Type="http://schemas.openxmlformats.org/officeDocument/2006/relationships/image"/><Relationship Id="rId38" Target="../media/image85.png" Type="http://schemas.openxmlformats.org/officeDocument/2006/relationships/image"/><Relationship Id="rId39" Target="../media/image86.svg" Type="http://schemas.openxmlformats.org/officeDocument/2006/relationships/image"/><Relationship Id="rId4" Target="../media/image27.png" Type="http://schemas.openxmlformats.org/officeDocument/2006/relationships/image"/><Relationship Id="rId40" Target="../media/image87.png" Type="http://schemas.openxmlformats.org/officeDocument/2006/relationships/image"/><Relationship Id="rId41" Target="../media/image88.svg" Type="http://schemas.openxmlformats.org/officeDocument/2006/relationships/image"/><Relationship Id="rId42" Target="../media/image89.png" Type="http://schemas.openxmlformats.org/officeDocument/2006/relationships/image"/><Relationship Id="rId43" Target="../media/image90.svg" Type="http://schemas.openxmlformats.org/officeDocument/2006/relationships/image"/><Relationship Id="rId44" Target="../media/image91.png" Type="http://schemas.openxmlformats.org/officeDocument/2006/relationships/image"/><Relationship Id="rId45" Target="../media/image92.svg" Type="http://schemas.openxmlformats.org/officeDocument/2006/relationships/image"/><Relationship Id="rId46" Target="../media/image93.png" Type="http://schemas.openxmlformats.org/officeDocument/2006/relationships/image"/><Relationship Id="rId47" Target="../media/image94.svg" Type="http://schemas.openxmlformats.org/officeDocument/2006/relationships/image"/><Relationship Id="rId48" Target="../media/image95.png" Type="http://schemas.openxmlformats.org/officeDocument/2006/relationships/image"/><Relationship Id="rId49" Target="../media/image96.svg" Type="http://schemas.openxmlformats.org/officeDocument/2006/relationships/image"/><Relationship Id="rId5" Target="../media/image28.svg" Type="http://schemas.openxmlformats.org/officeDocument/2006/relationships/image"/><Relationship Id="rId50" Target="../media/image97.png" Type="http://schemas.openxmlformats.org/officeDocument/2006/relationships/image"/><Relationship Id="rId51" Target="../media/image98.svg" Type="http://schemas.openxmlformats.org/officeDocument/2006/relationships/image"/><Relationship Id="rId52" Target="../media/image99.png" Type="http://schemas.openxmlformats.org/officeDocument/2006/relationships/image"/><Relationship Id="rId53" Target="../media/image100.svg" Type="http://schemas.openxmlformats.org/officeDocument/2006/relationships/image"/><Relationship Id="rId6" Target="../media/image29.png" Type="http://schemas.openxmlformats.org/officeDocument/2006/relationships/image"/><Relationship Id="rId7" Target="../media/image30.svg" Type="http://schemas.openxmlformats.org/officeDocument/2006/relationships/image"/><Relationship Id="rId8" Target="../media/image31.png" Type="http://schemas.openxmlformats.org/officeDocument/2006/relationships/image"/><Relationship Id="rId9" Target="../media/image32.sv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1.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2.png" Type="http://schemas.openxmlformats.org/officeDocument/2006/relationships/image"/><Relationship Id="rId3" Target="../media/image103.png" Type="http://schemas.openxmlformats.org/officeDocument/2006/relationships/image"/><Relationship Id="rId4" Target="../media/image104.png" Type="http://schemas.openxmlformats.org/officeDocument/2006/relationships/image"/><Relationship Id="rId5" Target="../media/image105.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6.png" Type="http://schemas.openxmlformats.org/officeDocument/2006/relationships/image"/><Relationship Id="rId3" Target="../media/image107.png" Type="http://schemas.openxmlformats.org/officeDocument/2006/relationships/image"/><Relationship Id="rId4" Target="../media/image108.jpeg" Type="http://schemas.openxmlformats.org/officeDocument/2006/relationships/image"/><Relationship Id="rId5" Target="../media/image109.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0.png" Type="http://schemas.openxmlformats.org/officeDocument/2006/relationships/image"/><Relationship Id="rId3" Target="../media/image111.png" Type="http://schemas.openxmlformats.org/officeDocument/2006/relationships/image"/><Relationship Id="rId4" Target="../media/image112.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png" Type="http://schemas.openxmlformats.org/officeDocument/2006/relationships/image"/><Relationship Id="rId4" Target="../media/image11.png" Type="http://schemas.openxmlformats.org/officeDocument/2006/relationships/image"/><Relationship Id="rId5" Target="../media/image12.png" Type="http://schemas.openxmlformats.org/officeDocument/2006/relationships/image"/><Relationship Id="rId6" Target="../media/image21.png" Type="http://schemas.openxmlformats.org/officeDocument/2006/relationships/image"/><Relationship Id="rId7" Target="../media/image22.png" Type="http://schemas.openxmlformats.org/officeDocument/2006/relationships/image"/><Relationship Id="rId8" Target="../media/image56.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0" r="0" b="0"/>
            </a:stretch>
          </a:blipFill>
        </p:spPr>
      </p:sp>
      <p:sp>
        <p:nvSpPr>
          <p:cNvPr name="AutoShape 3" id="3"/>
          <p:cNvSpPr/>
          <p:nvPr/>
        </p:nvSpPr>
        <p:spPr>
          <a:xfrm rot="7071">
            <a:off x="1225531" y="7521078"/>
            <a:ext cx="9260415" cy="0"/>
          </a:xfrm>
          <a:prstGeom prst="line">
            <a:avLst/>
          </a:prstGeom>
          <a:ln cap="rnd" w="9525">
            <a:solidFill>
              <a:srgbClr val="FFFFFF"/>
            </a:solidFill>
            <a:prstDash val="solid"/>
            <a:headEnd type="none" len="sm" w="sm"/>
            <a:tailEnd type="none" len="sm" w="sm"/>
          </a:ln>
        </p:spPr>
      </p:sp>
      <p:sp>
        <p:nvSpPr>
          <p:cNvPr name="Freeform 4" id="4"/>
          <p:cNvSpPr/>
          <p:nvPr/>
        </p:nvSpPr>
        <p:spPr>
          <a:xfrm flipH="false" flipV="false" rot="0">
            <a:off x="6971810" y="648129"/>
            <a:ext cx="2636244" cy="1956463"/>
          </a:xfrm>
          <a:custGeom>
            <a:avLst/>
            <a:gdLst/>
            <a:ahLst/>
            <a:cxnLst/>
            <a:rect r="r" b="b" t="t" l="l"/>
            <a:pathLst>
              <a:path h="1956463" w="2636244">
                <a:moveTo>
                  <a:pt x="0" y="0"/>
                </a:moveTo>
                <a:lnTo>
                  <a:pt x="2636244" y="0"/>
                </a:lnTo>
                <a:lnTo>
                  <a:pt x="2636244" y="1956463"/>
                </a:lnTo>
                <a:lnTo>
                  <a:pt x="0" y="1956463"/>
                </a:lnTo>
                <a:lnTo>
                  <a:pt x="0" y="0"/>
                </a:lnTo>
                <a:close/>
              </a:path>
            </a:pathLst>
          </a:custGeom>
          <a:blipFill>
            <a:blip r:embed="rId3"/>
            <a:stretch>
              <a:fillRect l="0" t="0" r="0" b="-6"/>
            </a:stretch>
          </a:blipFill>
        </p:spPr>
      </p:sp>
      <p:sp>
        <p:nvSpPr>
          <p:cNvPr name="Freeform 5" id="5"/>
          <p:cNvSpPr/>
          <p:nvPr/>
        </p:nvSpPr>
        <p:spPr>
          <a:xfrm flipH="false" flipV="false" rot="0">
            <a:off x="1311031" y="648129"/>
            <a:ext cx="3407804" cy="2211554"/>
          </a:xfrm>
          <a:custGeom>
            <a:avLst/>
            <a:gdLst/>
            <a:ahLst/>
            <a:cxnLst/>
            <a:rect r="r" b="b" t="t" l="l"/>
            <a:pathLst>
              <a:path h="2211554" w="3407804">
                <a:moveTo>
                  <a:pt x="0" y="0"/>
                </a:moveTo>
                <a:lnTo>
                  <a:pt x="3407804" y="0"/>
                </a:lnTo>
                <a:lnTo>
                  <a:pt x="3407804" y="2211554"/>
                </a:lnTo>
                <a:lnTo>
                  <a:pt x="0" y="2211554"/>
                </a:lnTo>
                <a:lnTo>
                  <a:pt x="0" y="0"/>
                </a:lnTo>
                <a:close/>
              </a:path>
            </a:pathLst>
          </a:custGeom>
          <a:blipFill>
            <a:blip r:embed="rId4"/>
            <a:stretch>
              <a:fillRect l="0" t="0" r="0" b="0"/>
            </a:stretch>
          </a:blipFill>
        </p:spPr>
      </p:sp>
      <p:sp>
        <p:nvSpPr>
          <p:cNvPr name="TextBox 6" id="6"/>
          <p:cNvSpPr txBox="true"/>
          <p:nvPr/>
        </p:nvSpPr>
        <p:spPr>
          <a:xfrm rot="0">
            <a:off x="1184705" y="4941965"/>
            <a:ext cx="12151120" cy="2237795"/>
          </a:xfrm>
          <a:prstGeom prst="rect">
            <a:avLst/>
          </a:prstGeom>
        </p:spPr>
        <p:txBody>
          <a:bodyPr anchor="t" rtlCol="false" tIns="0" lIns="0" bIns="0" rIns="0">
            <a:spAutoFit/>
          </a:bodyPr>
          <a:lstStyle/>
          <a:p>
            <a:pPr algn="l">
              <a:lnSpc>
                <a:spcPts val="8748"/>
              </a:lnSpc>
            </a:pPr>
            <a:r>
              <a:rPr lang="en-US" sz="8100">
                <a:solidFill>
                  <a:srgbClr val="FFFFFF"/>
                </a:solidFill>
                <a:latin typeface="Arial Nova Bold"/>
              </a:rPr>
              <a:t>Travail collaboratif AUE-Université de Corse</a:t>
            </a:r>
          </a:p>
        </p:txBody>
      </p:sp>
      <p:sp>
        <p:nvSpPr>
          <p:cNvPr name="TextBox 7" id="7"/>
          <p:cNvSpPr txBox="true"/>
          <p:nvPr/>
        </p:nvSpPr>
        <p:spPr>
          <a:xfrm rot="0">
            <a:off x="5719870" y="7668852"/>
            <a:ext cx="4766066" cy="2047627"/>
          </a:xfrm>
          <a:prstGeom prst="rect">
            <a:avLst/>
          </a:prstGeom>
        </p:spPr>
        <p:txBody>
          <a:bodyPr anchor="t" rtlCol="false" tIns="0" lIns="0" bIns="0" rIns="0">
            <a:spAutoFit/>
          </a:bodyPr>
          <a:lstStyle/>
          <a:p>
            <a:pPr algn="l">
              <a:lnSpc>
                <a:spcPts val="3240"/>
              </a:lnSpc>
            </a:pPr>
            <a:r>
              <a:rPr lang="en-US" sz="2700">
                <a:solidFill>
                  <a:srgbClr val="FFFFFF"/>
                </a:solidFill>
                <a:latin typeface="Arial Nova"/>
              </a:rPr>
              <a:t>Gwénaël PENARD</a:t>
            </a:r>
          </a:p>
          <a:p>
            <a:pPr algn="l">
              <a:lnSpc>
                <a:spcPts val="3240"/>
              </a:lnSpc>
            </a:pPr>
            <a:r>
              <a:rPr lang="en-US" sz="2700">
                <a:solidFill>
                  <a:srgbClr val="FFFFFF"/>
                </a:solidFill>
                <a:latin typeface="Arial Nova"/>
              </a:rPr>
              <a:t>Pierre-Ange RISTERUCCI</a:t>
            </a:r>
          </a:p>
          <a:p>
            <a:pPr algn="l">
              <a:lnSpc>
                <a:spcPts val="3240"/>
              </a:lnSpc>
            </a:pPr>
            <a:r>
              <a:rPr lang="en-US" sz="2700">
                <a:solidFill>
                  <a:srgbClr val="FFFFFF"/>
                </a:solidFill>
                <a:latin typeface="Arial Nova"/>
              </a:rPr>
              <a:t>Victor SADOWSKI </a:t>
            </a:r>
          </a:p>
          <a:p>
            <a:pPr algn="l">
              <a:lnSpc>
                <a:spcPts val="3240"/>
              </a:lnSpc>
            </a:pPr>
            <a:r>
              <a:rPr lang="en-US" sz="2700">
                <a:solidFill>
                  <a:srgbClr val="FFFFFF"/>
                </a:solidFill>
                <a:latin typeface="Arial Nova"/>
              </a:rPr>
              <a:t>Xavier SAMMARCELLI</a:t>
            </a:r>
          </a:p>
          <a:p>
            <a:pPr algn="l">
              <a:lnSpc>
                <a:spcPts val="3240"/>
              </a:lnSpc>
            </a:pPr>
            <a:r>
              <a:rPr lang="en-US" sz="2700">
                <a:solidFill>
                  <a:srgbClr val="FFFFFF"/>
                </a:solidFill>
                <a:latin typeface="Arial Nova"/>
              </a:rPr>
              <a:t>Steven SERMET</a:t>
            </a:r>
          </a:p>
        </p:txBody>
      </p:sp>
      <p:sp>
        <p:nvSpPr>
          <p:cNvPr name="TextBox 8" id="8"/>
          <p:cNvSpPr txBox="true"/>
          <p:nvPr/>
        </p:nvSpPr>
        <p:spPr>
          <a:xfrm rot="0">
            <a:off x="1184704" y="7668852"/>
            <a:ext cx="4535165" cy="2047627"/>
          </a:xfrm>
          <a:prstGeom prst="rect">
            <a:avLst/>
          </a:prstGeom>
        </p:spPr>
        <p:txBody>
          <a:bodyPr anchor="t" rtlCol="false" tIns="0" lIns="0" bIns="0" rIns="0">
            <a:spAutoFit/>
          </a:bodyPr>
          <a:lstStyle/>
          <a:p>
            <a:pPr algn="just">
              <a:lnSpc>
                <a:spcPts val="3240"/>
              </a:lnSpc>
            </a:pPr>
            <a:r>
              <a:rPr lang="en-US" sz="2700">
                <a:solidFill>
                  <a:srgbClr val="FFFFFF"/>
                </a:solidFill>
                <a:latin typeface="Arial Nova"/>
              </a:rPr>
              <a:t>Maëva BERTRAND</a:t>
            </a:r>
          </a:p>
          <a:p>
            <a:pPr algn="just">
              <a:lnSpc>
                <a:spcPts val="3240"/>
              </a:lnSpc>
            </a:pPr>
            <a:r>
              <a:rPr lang="en-US" sz="2700">
                <a:solidFill>
                  <a:srgbClr val="FFFFFF"/>
                </a:solidFill>
                <a:latin typeface="Arial Nova"/>
              </a:rPr>
              <a:t>Dominique BRUSCHINI </a:t>
            </a:r>
          </a:p>
          <a:p>
            <a:pPr algn="just">
              <a:lnSpc>
                <a:spcPts val="3240"/>
              </a:lnSpc>
            </a:pPr>
            <a:r>
              <a:rPr lang="en-US" sz="2700">
                <a:solidFill>
                  <a:srgbClr val="FFFFFF"/>
                </a:solidFill>
                <a:latin typeface="Arial Nova"/>
              </a:rPr>
              <a:t>Mathis LOIZEAU </a:t>
            </a:r>
          </a:p>
          <a:p>
            <a:pPr algn="just">
              <a:lnSpc>
                <a:spcPts val="3240"/>
              </a:lnSpc>
            </a:pPr>
            <a:r>
              <a:rPr lang="en-US" sz="2700">
                <a:solidFill>
                  <a:srgbClr val="FFFFFF"/>
                </a:solidFill>
                <a:latin typeface="Arial Nova"/>
              </a:rPr>
              <a:t>Léa MAHIET</a:t>
            </a:r>
          </a:p>
          <a:p>
            <a:pPr algn="just">
              <a:lnSpc>
                <a:spcPts val="3240"/>
              </a:lnSpc>
            </a:pPr>
            <a:r>
              <a:rPr lang="en-US" sz="2700">
                <a:solidFill>
                  <a:srgbClr val="FFFFFF"/>
                </a:solidFill>
                <a:latin typeface="Arial Nova"/>
              </a:rPr>
              <a:t>Jean-Philippe PASQUIER</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9067387" y="4556833"/>
            <a:ext cx="6776186" cy="818927"/>
          </a:xfrm>
          <a:prstGeom prst="rect">
            <a:avLst/>
          </a:prstGeom>
        </p:spPr>
        <p:txBody>
          <a:bodyPr anchor="t" rtlCol="false" tIns="0" lIns="0" bIns="0" rIns="0">
            <a:spAutoFit/>
          </a:bodyPr>
          <a:lstStyle/>
          <a:p>
            <a:pPr algn="l">
              <a:lnSpc>
                <a:spcPts val="3240"/>
              </a:lnSpc>
            </a:pPr>
            <a:r>
              <a:rPr lang="en-US" sz="2700" spc="25">
                <a:solidFill>
                  <a:srgbClr val="000000"/>
                </a:solidFill>
                <a:latin typeface="Arial Nova Bold"/>
              </a:rPr>
              <a:t>Une convention de partenariat à visée pédagogique est mise en place</a:t>
            </a:r>
          </a:p>
        </p:txBody>
      </p:sp>
      <p:sp>
        <p:nvSpPr>
          <p:cNvPr name="Freeform 3" id="3"/>
          <p:cNvSpPr/>
          <p:nvPr/>
        </p:nvSpPr>
        <p:spPr>
          <a:xfrm flipH="false" flipV="false" rot="0">
            <a:off x="5507501" y="4268410"/>
            <a:ext cx="1340369" cy="1340368"/>
          </a:xfrm>
          <a:custGeom>
            <a:avLst/>
            <a:gdLst/>
            <a:ahLst/>
            <a:cxnLst/>
            <a:rect r="r" b="b" t="t" l="l"/>
            <a:pathLst>
              <a:path h="1340368" w="1340369">
                <a:moveTo>
                  <a:pt x="0" y="0"/>
                </a:moveTo>
                <a:lnTo>
                  <a:pt x="1340369" y="0"/>
                </a:lnTo>
                <a:lnTo>
                  <a:pt x="1340369" y="1340368"/>
                </a:lnTo>
                <a:lnTo>
                  <a:pt x="0" y="1340368"/>
                </a:lnTo>
                <a:lnTo>
                  <a:pt x="0" y="0"/>
                </a:lnTo>
                <a:close/>
              </a:path>
            </a:pathLst>
          </a:custGeom>
          <a:blipFill>
            <a:blip r:embed="rId2"/>
            <a:stretch>
              <a:fillRect l="0" t="0" r="0" b="0"/>
            </a:stretch>
          </a:blipFill>
        </p:spPr>
      </p:sp>
      <p:sp>
        <p:nvSpPr>
          <p:cNvPr name="TextBox 4" id="4"/>
          <p:cNvSpPr txBox="true"/>
          <p:nvPr/>
        </p:nvSpPr>
        <p:spPr>
          <a:xfrm rot="0">
            <a:off x="1670264" y="729383"/>
            <a:ext cx="6042828" cy="542851"/>
          </a:xfrm>
          <a:prstGeom prst="rect">
            <a:avLst/>
          </a:prstGeom>
        </p:spPr>
        <p:txBody>
          <a:bodyPr anchor="t" rtlCol="false" tIns="0" lIns="0" bIns="0" rIns="0">
            <a:spAutoFit/>
          </a:bodyPr>
          <a:lstStyle/>
          <a:p>
            <a:pPr algn="l">
              <a:lnSpc>
                <a:spcPts val="4320"/>
              </a:lnSpc>
            </a:pPr>
            <a:r>
              <a:rPr lang="en-US" sz="3600" spc="33">
                <a:solidFill>
                  <a:srgbClr val="000000"/>
                </a:solidFill>
                <a:latin typeface="Arial Nova Bold"/>
              </a:rPr>
              <a:t>A l’origine du projet:</a:t>
            </a:r>
          </a:p>
        </p:txBody>
      </p:sp>
      <p:sp>
        <p:nvSpPr>
          <p:cNvPr name="Freeform 5" id="5"/>
          <p:cNvSpPr/>
          <p:nvPr/>
        </p:nvSpPr>
        <p:spPr>
          <a:xfrm flipH="false" flipV="false" rot="0">
            <a:off x="3715549" y="1575371"/>
            <a:ext cx="1561826" cy="1639102"/>
          </a:xfrm>
          <a:custGeom>
            <a:avLst/>
            <a:gdLst/>
            <a:ahLst/>
            <a:cxnLst/>
            <a:rect r="r" b="b" t="t" l="l"/>
            <a:pathLst>
              <a:path h="1639102" w="1561826">
                <a:moveTo>
                  <a:pt x="0" y="0"/>
                </a:moveTo>
                <a:lnTo>
                  <a:pt x="1561825" y="0"/>
                </a:lnTo>
                <a:lnTo>
                  <a:pt x="1561825" y="1639103"/>
                </a:lnTo>
                <a:lnTo>
                  <a:pt x="0" y="1639103"/>
                </a:lnTo>
                <a:lnTo>
                  <a:pt x="0" y="0"/>
                </a:lnTo>
                <a:close/>
              </a:path>
            </a:pathLst>
          </a:custGeom>
          <a:blipFill>
            <a:blip r:embed="rId3"/>
            <a:stretch>
              <a:fillRect l="-13555" t="0" r="-13622" b="-12271"/>
            </a:stretch>
          </a:blipFill>
        </p:spPr>
      </p:sp>
      <p:sp>
        <p:nvSpPr>
          <p:cNvPr name="TextBox 6" id="6"/>
          <p:cNvSpPr txBox="true"/>
          <p:nvPr/>
        </p:nvSpPr>
        <p:spPr>
          <a:xfrm rot="0">
            <a:off x="5837594" y="1917691"/>
            <a:ext cx="6821112" cy="818927"/>
          </a:xfrm>
          <a:prstGeom prst="rect">
            <a:avLst/>
          </a:prstGeom>
        </p:spPr>
        <p:txBody>
          <a:bodyPr anchor="t" rtlCol="false" tIns="0" lIns="0" bIns="0" rIns="0">
            <a:spAutoFit/>
          </a:bodyPr>
          <a:lstStyle/>
          <a:p>
            <a:pPr algn="l">
              <a:lnSpc>
                <a:spcPts val="3240"/>
              </a:lnSpc>
            </a:pPr>
            <a:r>
              <a:rPr lang="en-US" sz="2700" spc="25">
                <a:solidFill>
                  <a:srgbClr val="000000"/>
                </a:solidFill>
                <a:latin typeface="Arial Nova Bold"/>
              </a:rPr>
              <a:t>Une étudiante du master risques naturels signe un contrat d’alternance à l’AUE</a:t>
            </a:r>
          </a:p>
        </p:txBody>
      </p:sp>
      <p:grpSp>
        <p:nvGrpSpPr>
          <p:cNvPr name="Group 7" id="7"/>
          <p:cNvGrpSpPr/>
          <p:nvPr/>
        </p:nvGrpSpPr>
        <p:grpSpPr>
          <a:xfrm rot="0">
            <a:off x="2532239" y="2199298"/>
            <a:ext cx="765617" cy="539910"/>
            <a:chOff x="0" y="0"/>
            <a:chExt cx="1020822" cy="719880"/>
          </a:xfrm>
        </p:grpSpPr>
        <p:sp>
          <p:nvSpPr>
            <p:cNvPr name="Freeform 8" id="8"/>
            <p:cNvSpPr/>
            <p:nvPr/>
          </p:nvSpPr>
          <p:spPr>
            <a:xfrm flipH="false" flipV="false" rot="0">
              <a:off x="12700" y="12700"/>
              <a:ext cx="995426" cy="694436"/>
            </a:xfrm>
            <a:custGeom>
              <a:avLst/>
              <a:gdLst/>
              <a:ahLst/>
              <a:cxnLst/>
              <a:rect r="r" b="b" t="t" l="l"/>
              <a:pathLst>
                <a:path h="694436" w="995426">
                  <a:moveTo>
                    <a:pt x="0" y="173609"/>
                  </a:moveTo>
                  <a:lnTo>
                    <a:pt x="644398" y="173609"/>
                  </a:lnTo>
                  <a:lnTo>
                    <a:pt x="644398" y="0"/>
                  </a:lnTo>
                  <a:lnTo>
                    <a:pt x="995426" y="347218"/>
                  </a:lnTo>
                  <a:lnTo>
                    <a:pt x="644398" y="694436"/>
                  </a:lnTo>
                  <a:lnTo>
                    <a:pt x="644398" y="520827"/>
                  </a:lnTo>
                  <a:lnTo>
                    <a:pt x="0" y="520827"/>
                  </a:lnTo>
                  <a:close/>
                </a:path>
              </a:pathLst>
            </a:custGeom>
            <a:solidFill>
              <a:srgbClr val="5B9BD5"/>
            </a:solidFill>
          </p:spPr>
        </p:sp>
        <p:sp>
          <p:nvSpPr>
            <p:cNvPr name="Freeform 9" id="9"/>
            <p:cNvSpPr/>
            <p:nvPr/>
          </p:nvSpPr>
          <p:spPr>
            <a:xfrm flipH="false" flipV="false" rot="0">
              <a:off x="0" y="-889"/>
              <a:ext cx="1020826" cy="721741"/>
            </a:xfrm>
            <a:custGeom>
              <a:avLst/>
              <a:gdLst/>
              <a:ahLst/>
              <a:cxnLst/>
              <a:rect r="r" b="b" t="t" l="l"/>
              <a:pathLst>
                <a:path h="721741" w="1020826">
                  <a:moveTo>
                    <a:pt x="12700" y="174498"/>
                  </a:moveTo>
                  <a:lnTo>
                    <a:pt x="657098" y="174498"/>
                  </a:lnTo>
                  <a:lnTo>
                    <a:pt x="657098" y="187198"/>
                  </a:lnTo>
                  <a:lnTo>
                    <a:pt x="644398" y="187198"/>
                  </a:lnTo>
                  <a:lnTo>
                    <a:pt x="644398" y="13589"/>
                  </a:lnTo>
                  <a:cubicBezTo>
                    <a:pt x="644398" y="8509"/>
                    <a:pt x="647446" y="3810"/>
                    <a:pt x="652145" y="1905"/>
                  </a:cubicBezTo>
                  <a:cubicBezTo>
                    <a:pt x="656844" y="0"/>
                    <a:pt x="662305" y="1016"/>
                    <a:pt x="665988" y="4572"/>
                  </a:cubicBezTo>
                  <a:lnTo>
                    <a:pt x="1017016" y="351790"/>
                  </a:lnTo>
                  <a:cubicBezTo>
                    <a:pt x="1019429" y="354203"/>
                    <a:pt x="1020826" y="357378"/>
                    <a:pt x="1020826" y="360807"/>
                  </a:cubicBezTo>
                  <a:cubicBezTo>
                    <a:pt x="1020826" y="364236"/>
                    <a:pt x="1019429" y="367411"/>
                    <a:pt x="1017016" y="369824"/>
                  </a:cubicBezTo>
                  <a:lnTo>
                    <a:pt x="666115" y="717042"/>
                  </a:lnTo>
                  <a:cubicBezTo>
                    <a:pt x="662432" y="720598"/>
                    <a:pt x="656971" y="721741"/>
                    <a:pt x="652272" y="719709"/>
                  </a:cubicBezTo>
                  <a:cubicBezTo>
                    <a:pt x="647573" y="717677"/>
                    <a:pt x="644525" y="713105"/>
                    <a:pt x="644525" y="708025"/>
                  </a:cubicBezTo>
                  <a:lnTo>
                    <a:pt x="644525" y="534416"/>
                  </a:lnTo>
                  <a:lnTo>
                    <a:pt x="657225" y="534416"/>
                  </a:lnTo>
                  <a:lnTo>
                    <a:pt x="657225" y="547116"/>
                  </a:lnTo>
                  <a:lnTo>
                    <a:pt x="12700" y="547116"/>
                  </a:lnTo>
                  <a:cubicBezTo>
                    <a:pt x="5715" y="547116"/>
                    <a:pt x="0" y="541401"/>
                    <a:pt x="0" y="534416"/>
                  </a:cubicBezTo>
                  <a:lnTo>
                    <a:pt x="0" y="187198"/>
                  </a:lnTo>
                  <a:cubicBezTo>
                    <a:pt x="0" y="180213"/>
                    <a:pt x="5715" y="174498"/>
                    <a:pt x="12700" y="174498"/>
                  </a:cubicBezTo>
                  <a:moveTo>
                    <a:pt x="12700" y="199898"/>
                  </a:moveTo>
                  <a:lnTo>
                    <a:pt x="12700" y="187198"/>
                  </a:lnTo>
                  <a:lnTo>
                    <a:pt x="25400" y="187198"/>
                  </a:lnTo>
                  <a:lnTo>
                    <a:pt x="25400" y="534416"/>
                  </a:lnTo>
                  <a:lnTo>
                    <a:pt x="12700" y="534416"/>
                  </a:lnTo>
                  <a:lnTo>
                    <a:pt x="12700" y="521716"/>
                  </a:lnTo>
                  <a:lnTo>
                    <a:pt x="657098" y="521716"/>
                  </a:lnTo>
                  <a:cubicBezTo>
                    <a:pt x="664083" y="521716"/>
                    <a:pt x="669798" y="527431"/>
                    <a:pt x="669798" y="534416"/>
                  </a:cubicBezTo>
                  <a:lnTo>
                    <a:pt x="669798" y="708025"/>
                  </a:lnTo>
                  <a:lnTo>
                    <a:pt x="657098" y="708025"/>
                  </a:lnTo>
                  <a:lnTo>
                    <a:pt x="648208" y="699008"/>
                  </a:lnTo>
                  <a:lnTo>
                    <a:pt x="999236" y="351790"/>
                  </a:lnTo>
                  <a:lnTo>
                    <a:pt x="1008126" y="360807"/>
                  </a:lnTo>
                  <a:lnTo>
                    <a:pt x="999236" y="369824"/>
                  </a:lnTo>
                  <a:lnTo>
                    <a:pt x="648208" y="22606"/>
                  </a:lnTo>
                  <a:lnTo>
                    <a:pt x="657098" y="13589"/>
                  </a:lnTo>
                  <a:lnTo>
                    <a:pt x="669798" y="13589"/>
                  </a:lnTo>
                  <a:lnTo>
                    <a:pt x="669798" y="187198"/>
                  </a:lnTo>
                  <a:cubicBezTo>
                    <a:pt x="669798" y="194183"/>
                    <a:pt x="664083" y="199898"/>
                    <a:pt x="657098" y="199898"/>
                  </a:cubicBezTo>
                  <a:lnTo>
                    <a:pt x="12700" y="199898"/>
                  </a:lnTo>
                  <a:close/>
                </a:path>
              </a:pathLst>
            </a:custGeom>
            <a:solidFill>
              <a:srgbClr val="41719C"/>
            </a:solidFill>
          </p:spPr>
        </p:sp>
      </p:grpSp>
      <p:grpSp>
        <p:nvGrpSpPr>
          <p:cNvPr name="Group 10" id="10"/>
          <p:cNvGrpSpPr/>
          <p:nvPr/>
        </p:nvGrpSpPr>
        <p:grpSpPr>
          <a:xfrm rot="0">
            <a:off x="2532239" y="4668640"/>
            <a:ext cx="765617" cy="539910"/>
            <a:chOff x="0" y="0"/>
            <a:chExt cx="1020822" cy="719880"/>
          </a:xfrm>
        </p:grpSpPr>
        <p:sp>
          <p:nvSpPr>
            <p:cNvPr name="Freeform 11" id="11"/>
            <p:cNvSpPr/>
            <p:nvPr/>
          </p:nvSpPr>
          <p:spPr>
            <a:xfrm flipH="false" flipV="false" rot="0">
              <a:off x="12700" y="12700"/>
              <a:ext cx="995426" cy="694436"/>
            </a:xfrm>
            <a:custGeom>
              <a:avLst/>
              <a:gdLst/>
              <a:ahLst/>
              <a:cxnLst/>
              <a:rect r="r" b="b" t="t" l="l"/>
              <a:pathLst>
                <a:path h="694436" w="995426">
                  <a:moveTo>
                    <a:pt x="0" y="173609"/>
                  </a:moveTo>
                  <a:lnTo>
                    <a:pt x="644398" y="173609"/>
                  </a:lnTo>
                  <a:lnTo>
                    <a:pt x="644398" y="0"/>
                  </a:lnTo>
                  <a:lnTo>
                    <a:pt x="995426" y="347218"/>
                  </a:lnTo>
                  <a:lnTo>
                    <a:pt x="644398" y="694436"/>
                  </a:lnTo>
                  <a:lnTo>
                    <a:pt x="644398" y="520827"/>
                  </a:lnTo>
                  <a:lnTo>
                    <a:pt x="0" y="520827"/>
                  </a:lnTo>
                  <a:close/>
                </a:path>
              </a:pathLst>
            </a:custGeom>
            <a:solidFill>
              <a:srgbClr val="5B9BD5"/>
            </a:solidFill>
          </p:spPr>
        </p:sp>
        <p:sp>
          <p:nvSpPr>
            <p:cNvPr name="Freeform 12" id="12"/>
            <p:cNvSpPr/>
            <p:nvPr/>
          </p:nvSpPr>
          <p:spPr>
            <a:xfrm flipH="false" flipV="false" rot="0">
              <a:off x="0" y="-889"/>
              <a:ext cx="1020826" cy="721741"/>
            </a:xfrm>
            <a:custGeom>
              <a:avLst/>
              <a:gdLst/>
              <a:ahLst/>
              <a:cxnLst/>
              <a:rect r="r" b="b" t="t" l="l"/>
              <a:pathLst>
                <a:path h="721741" w="1020826">
                  <a:moveTo>
                    <a:pt x="12700" y="174498"/>
                  </a:moveTo>
                  <a:lnTo>
                    <a:pt x="657098" y="174498"/>
                  </a:lnTo>
                  <a:lnTo>
                    <a:pt x="657098" y="187198"/>
                  </a:lnTo>
                  <a:lnTo>
                    <a:pt x="644398" y="187198"/>
                  </a:lnTo>
                  <a:lnTo>
                    <a:pt x="644398" y="13589"/>
                  </a:lnTo>
                  <a:cubicBezTo>
                    <a:pt x="644398" y="8509"/>
                    <a:pt x="647446" y="3810"/>
                    <a:pt x="652145" y="1905"/>
                  </a:cubicBezTo>
                  <a:cubicBezTo>
                    <a:pt x="656844" y="0"/>
                    <a:pt x="662305" y="1016"/>
                    <a:pt x="665988" y="4572"/>
                  </a:cubicBezTo>
                  <a:lnTo>
                    <a:pt x="1017016" y="351790"/>
                  </a:lnTo>
                  <a:cubicBezTo>
                    <a:pt x="1019429" y="354203"/>
                    <a:pt x="1020826" y="357378"/>
                    <a:pt x="1020826" y="360807"/>
                  </a:cubicBezTo>
                  <a:cubicBezTo>
                    <a:pt x="1020826" y="364236"/>
                    <a:pt x="1019429" y="367411"/>
                    <a:pt x="1017016" y="369824"/>
                  </a:cubicBezTo>
                  <a:lnTo>
                    <a:pt x="666115" y="717042"/>
                  </a:lnTo>
                  <a:cubicBezTo>
                    <a:pt x="662432" y="720598"/>
                    <a:pt x="656971" y="721741"/>
                    <a:pt x="652272" y="719709"/>
                  </a:cubicBezTo>
                  <a:cubicBezTo>
                    <a:pt x="647573" y="717677"/>
                    <a:pt x="644525" y="713105"/>
                    <a:pt x="644525" y="708025"/>
                  </a:cubicBezTo>
                  <a:lnTo>
                    <a:pt x="644525" y="534416"/>
                  </a:lnTo>
                  <a:lnTo>
                    <a:pt x="657225" y="534416"/>
                  </a:lnTo>
                  <a:lnTo>
                    <a:pt x="657225" y="547116"/>
                  </a:lnTo>
                  <a:lnTo>
                    <a:pt x="12700" y="547116"/>
                  </a:lnTo>
                  <a:cubicBezTo>
                    <a:pt x="5715" y="547116"/>
                    <a:pt x="0" y="541401"/>
                    <a:pt x="0" y="534416"/>
                  </a:cubicBezTo>
                  <a:lnTo>
                    <a:pt x="0" y="187198"/>
                  </a:lnTo>
                  <a:cubicBezTo>
                    <a:pt x="0" y="180213"/>
                    <a:pt x="5715" y="174498"/>
                    <a:pt x="12700" y="174498"/>
                  </a:cubicBezTo>
                  <a:moveTo>
                    <a:pt x="12700" y="199898"/>
                  </a:moveTo>
                  <a:lnTo>
                    <a:pt x="12700" y="187198"/>
                  </a:lnTo>
                  <a:lnTo>
                    <a:pt x="25400" y="187198"/>
                  </a:lnTo>
                  <a:lnTo>
                    <a:pt x="25400" y="534416"/>
                  </a:lnTo>
                  <a:lnTo>
                    <a:pt x="12700" y="534416"/>
                  </a:lnTo>
                  <a:lnTo>
                    <a:pt x="12700" y="521716"/>
                  </a:lnTo>
                  <a:lnTo>
                    <a:pt x="657098" y="521716"/>
                  </a:lnTo>
                  <a:cubicBezTo>
                    <a:pt x="664083" y="521716"/>
                    <a:pt x="669798" y="527431"/>
                    <a:pt x="669798" y="534416"/>
                  </a:cubicBezTo>
                  <a:lnTo>
                    <a:pt x="669798" y="708025"/>
                  </a:lnTo>
                  <a:lnTo>
                    <a:pt x="657098" y="708025"/>
                  </a:lnTo>
                  <a:lnTo>
                    <a:pt x="648208" y="699008"/>
                  </a:lnTo>
                  <a:lnTo>
                    <a:pt x="999236" y="351790"/>
                  </a:lnTo>
                  <a:lnTo>
                    <a:pt x="1008126" y="360807"/>
                  </a:lnTo>
                  <a:lnTo>
                    <a:pt x="999236" y="369824"/>
                  </a:lnTo>
                  <a:lnTo>
                    <a:pt x="648208" y="22606"/>
                  </a:lnTo>
                  <a:lnTo>
                    <a:pt x="657098" y="13589"/>
                  </a:lnTo>
                  <a:lnTo>
                    <a:pt x="669798" y="13589"/>
                  </a:lnTo>
                  <a:lnTo>
                    <a:pt x="669798" y="187198"/>
                  </a:lnTo>
                  <a:cubicBezTo>
                    <a:pt x="669798" y="194183"/>
                    <a:pt x="664083" y="199898"/>
                    <a:pt x="657098" y="199898"/>
                  </a:cubicBezTo>
                  <a:lnTo>
                    <a:pt x="12700" y="199898"/>
                  </a:lnTo>
                  <a:close/>
                </a:path>
              </a:pathLst>
            </a:custGeom>
            <a:solidFill>
              <a:srgbClr val="41719C"/>
            </a:solidFill>
          </p:spPr>
        </p:sp>
      </p:grpSp>
      <p:sp>
        <p:nvSpPr>
          <p:cNvPr name="TextBox 13" id="13"/>
          <p:cNvSpPr txBox="true"/>
          <p:nvPr/>
        </p:nvSpPr>
        <p:spPr>
          <a:xfrm rot="0">
            <a:off x="8847185" y="7157773"/>
            <a:ext cx="7770550" cy="1637854"/>
          </a:xfrm>
          <a:prstGeom prst="rect">
            <a:avLst/>
          </a:prstGeom>
        </p:spPr>
        <p:txBody>
          <a:bodyPr anchor="t" rtlCol="false" tIns="0" lIns="0" bIns="0" rIns="0">
            <a:spAutoFit/>
          </a:bodyPr>
          <a:lstStyle/>
          <a:p>
            <a:pPr algn="l">
              <a:lnSpc>
                <a:spcPts val="3240"/>
              </a:lnSpc>
            </a:pPr>
            <a:r>
              <a:rPr lang="en-US" sz="2700" spc="25">
                <a:solidFill>
                  <a:srgbClr val="000000"/>
                </a:solidFill>
                <a:latin typeface="Arial Nova Bold"/>
              </a:rPr>
              <a:t>Des sessions de travail autour du risque inondation et de l’urbanisme sont menées dans le cadre d’une UE « Projets transdisciplinaires</a:t>
            </a:r>
            <a:r>
              <a:rPr lang="en-US" sz="2700" spc="25">
                <a:solidFill>
                  <a:srgbClr val="000000"/>
                </a:solidFill>
                <a:latin typeface="Arial Nova"/>
              </a:rPr>
              <a:t> »</a:t>
            </a:r>
          </a:p>
        </p:txBody>
      </p:sp>
      <p:grpSp>
        <p:nvGrpSpPr>
          <p:cNvPr name="Group 14" id="14"/>
          <p:cNvGrpSpPr/>
          <p:nvPr/>
        </p:nvGrpSpPr>
        <p:grpSpPr>
          <a:xfrm rot="0">
            <a:off x="2541479" y="7553630"/>
            <a:ext cx="765617" cy="539910"/>
            <a:chOff x="0" y="0"/>
            <a:chExt cx="1020822" cy="719880"/>
          </a:xfrm>
        </p:grpSpPr>
        <p:sp>
          <p:nvSpPr>
            <p:cNvPr name="Freeform 15" id="15"/>
            <p:cNvSpPr/>
            <p:nvPr/>
          </p:nvSpPr>
          <p:spPr>
            <a:xfrm flipH="false" flipV="false" rot="0">
              <a:off x="12700" y="12700"/>
              <a:ext cx="995426" cy="694436"/>
            </a:xfrm>
            <a:custGeom>
              <a:avLst/>
              <a:gdLst/>
              <a:ahLst/>
              <a:cxnLst/>
              <a:rect r="r" b="b" t="t" l="l"/>
              <a:pathLst>
                <a:path h="694436" w="995426">
                  <a:moveTo>
                    <a:pt x="0" y="173609"/>
                  </a:moveTo>
                  <a:lnTo>
                    <a:pt x="644398" y="173609"/>
                  </a:lnTo>
                  <a:lnTo>
                    <a:pt x="644398" y="0"/>
                  </a:lnTo>
                  <a:lnTo>
                    <a:pt x="995426" y="347218"/>
                  </a:lnTo>
                  <a:lnTo>
                    <a:pt x="644398" y="694436"/>
                  </a:lnTo>
                  <a:lnTo>
                    <a:pt x="644398" y="520827"/>
                  </a:lnTo>
                  <a:lnTo>
                    <a:pt x="0" y="520827"/>
                  </a:lnTo>
                  <a:close/>
                </a:path>
              </a:pathLst>
            </a:custGeom>
            <a:solidFill>
              <a:srgbClr val="5B9BD5"/>
            </a:solidFill>
          </p:spPr>
        </p:sp>
        <p:sp>
          <p:nvSpPr>
            <p:cNvPr name="Freeform 16" id="16"/>
            <p:cNvSpPr/>
            <p:nvPr/>
          </p:nvSpPr>
          <p:spPr>
            <a:xfrm flipH="false" flipV="false" rot="0">
              <a:off x="0" y="-889"/>
              <a:ext cx="1020826" cy="721741"/>
            </a:xfrm>
            <a:custGeom>
              <a:avLst/>
              <a:gdLst/>
              <a:ahLst/>
              <a:cxnLst/>
              <a:rect r="r" b="b" t="t" l="l"/>
              <a:pathLst>
                <a:path h="721741" w="1020826">
                  <a:moveTo>
                    <a:pt x="12700" y="174498"/>
                  </a:moveTo>
                  <a:lnTo>
                    <a:pt x="657098" y="174498"/>
                  </a:lnTo>
                  <a:lnTo>
                    <a:pt x="657098" y="187198"/>
                  </a:lnTo>
                  <a:lnTo>
                    <a:pt x="644398" y="187198"/>
                  </a:lnTo>
                  <a:lnTo>
                    <a:pt x="644398" y="13589"/>
                  </a:lnTo>
                  <a:cubicBezTo>
                    <a:pt x="644398" y="8509"/>
                    <a:pt x="647446" y="3810"/>
                    <a:pt x="652145" y="1905"/>
                  </a:cubicBezTo>
                  <a:cubicBezTo>
                    <a:pt x="656844" y="0"/>
                    <a:pt x="662305" y="1016"/>
                    <a:pt x="665988" y="4572"/>
                  </a:cubicBezTo>
                  <a:lnTo>
                    <a:pt x="1017016" y="351790"/>
                  </a:lnTo>
                  <a:cubicBezTo>
                    <a:pt x="1019429" y="354203"/>
                    <a:pt x="1020826" y="357378"/>
                    <a:pt x="1020826" y="360807"/>
                  </a:cubicBezTo>
                  <a:cubicBezTo>
                    <a:pt x="1020826" y="364236"/>
                    <a:pt x="1019429" y="367411"/>
                    <a:pt x="1017016" y="369824"/>
                  </a:cubicBezTo>
                  <a:lnTo>
                    <a:pt x="666115" y="717042"/>
                  </a:lnTo>
                  <a:cubicBezTo>
                    <a:pt x="662432" y="720598"/>
                    <a:pt x="656971" y="721741"/>
                    <a:pt x="652272" y="719709"/>
                  </a:cubicBezTo>
                  <a:cubicBezTo>
                    <a:pt x="647573" y="717677"/>
                    <a:pt x="644525" y="713105"/>
                    <a:pt x="644525" y="708025"/>
                  </a:cubicBezTo>
                  <a:lnTo>
                    <a:pt x="644525" y="534416"/>
                  </a:lnTo>
                  <a:lnTo>
                    <a:pt x="657225" y="534416"/>
                  </a:lnTo>
                  <a:lnTo>
                    <a:pt x="657225" y="547116"/>
                  </a:lnTo>
                  <a:lnTo>
                    <a:pt x="12700" y="547116"/>
                  </a:lnTo>
                  <a:cubicBezTo>
                    <a:pt x="5715" y="547116"/>
                    <a:pt x="0" y="541401"/>
                    <a:pt x="0" y="534416"/>
                  </a:cubicBezTo>
                  <a:lnTo>
                    <a:pt x="0" y="187198"/>
                  </a:lnTo>
                  <a:cubicBezTo>
                    <a:pt x="0" y="180213"/>
                    <a:pt x="5715" y="174498"/>
                    <a:pt x="12700" y="174498"/>
                  </a:cubicBezTo>
                  <a:moveTo>
                    <a:pt x="12700" y="199898"/>
                  </a:moveTo>
                  <a:lnTo>
                    <a:pt x="12700" y="187198"/>
                  </a:lnTo>
                  <a:lnTo>
                    <a:pt x="25400" y="187198"/>
                  </a:lnTo>
                  <a:lnTo>
                    <a:pt x="25400" y="534416"/>
                  </a:lnTo>
                  <a:lnTo>
                    <a:pt x="12700" y="534416"/>
                  </a:lnTo>
                  <a:lnTo>
                    <a:pt x="12700" y="521716"/>
                  </a:lnTo>
                  <a:lnTo>
                    <a:pt x="657098" y="521716"/>
                  </a:lnTo>
                  <a:cubicBezTo>
                    <a:pt x="664083" y="521716"/>
                    <a:pt x="669798" y="527431"/>
                    <a:pt x="669798" y="534416"/>
                  </a:cubicBezTo>
                  <a:lnTo>
                    <a:pt x="669798" y="708025"/>
                  </a:lnTo>
                  <a:lnTo>
                    <a:pt x="657098" y="708025"/>
                  </a:lnTo>
                  <a:lnTo>
                    <a:pt x="648208" y="699008"/>
                  </a:lnTo>
                  <a:lnTo>
                    <a:pt x="999236" y="351790"/>
                  </a:lnTo>
                  <a:lnTo>
                    <a:pt x="1008126" y="360807"/>
                  </a:lnTo>
                  <a:lnTo>
                    <a:pt x="999236" y="369824"/>
                  </a:lnTo>
                  <a:lnTo>
                    <a:pt x="648208" y="22606"/>
                  </a:lnTo>
                  <a:lnTo>
                    <a:pt x="657098" y="13589"/>
                  </a:lnTo>
                  <a:lnTo>
                    <a:pt x="669798" y="13589"/>
                  </a:lnTo>
                  <a:lnTo>
                    <a:pt x="669798" y="187198"/>
                  </a:lnTo>
                  <a:cubicBezTo>
                    <a:pt x="669798" y="194183"/>
                    <a:pt x="664083" y="199898"/>
                    <a:pt x="657098" y="199898"/>
                  </a:cubicBezTo>
                  <a:lnTo>
                    <a:pt x="12700" y="199898"/>
                  </a:lnTo>
                  <a:close/>
                </a:path>
              </a:pathLst>
            </a:custGeom>
            <a:solidFill>
              <a:srgbClr val="41719C"/>
            </a:solidFill>
          </p:spPr>
        </p:sp>
      </p:grpSp>
      <p:sp>
        <p:nvSpPr>
          <p:cNvPr name="Freeform 17" id="17"/>
          <p:cNvSpPr/>
          <p:nvPr/>
        </p:nvSpPr>
        <p:spPr>
          <a:xfrm flipH="false" flipV="false" rot="0">
            <a:off x="3865642" y="6089552"/>
            <a:ext cx="4624086" cy="3468064"/>
          </a:xfrm>
          <a:custGeom>
            <a:avLst/>
            <a:gdLst/>
            <a:ahLst/>
            <a:cxnLst/>
            <a:rect r="r" b="b" t="t" l="l"/>
            <a:pathLst>
              <a:path h="3468064" w="4624086">
                <a:moveTo>
                  <a:pt x="0" y="0"/>
                </a:moveTo>
                <a:lnTo>
                  <a:pt x="4624086" y="0"/>
                </a:lnTo>
                <a:lnTo>
                  <a:pt x="4624086" y="3468065"/>
                </a:lnTo>
                <a:lnTo>
                  <a:pt x="0" y="3468065"/>
                </a:lnTo>
                <a:lnTo>
                  <a:pt x="0" y="0"/>
                </a:lnTo>
                <a:close/>
              </a:path>
            </a:pathLst>
          </a:custGeom>
          <a:blipFill>
            <a:blip r:embed="rId4"/>
            <a:stretch>
              <a:fillRect l="0" t="0" r="0" b="0"/>
            </a:stretch>
          </a:blipFill>
        </p:spPr>
      </p:sp>
      <p:sp>
        <p:nvSpPr>
          <p:cNvPr name="Freeform 18" id="18"/>
          <p:cNvSpPr/>
          <p:nvPr/>
        </p:nvSpPr>
        <p:spPr>
          <a:xfrm flipH="false" flipV="false" rot="0">
            <a:off x="3702174" y="4353706"/>
            <a:ext cx="1979008" cy="1284312"/>
          </a:xfrm>
          <a:custGeom>
            <a:avLst/>
            <a:gdLst/>
            <a:ahLst/>
            <a:cxnLst/>
            <a:rect r="r" b="b" t="t" l="l"/>
            <a:pathLst>
              <a:path h="1284312" w="1979008">
                <a:moveTo>
                  <a:pt x="0" y="0"/>
                </a:moveTo>
                <a:lnTo>
                  <a:pt x="1979008" y="0"/>
                </a:lnTo>
                <a:lnTo>
                  <a:pt x="1979008" y="1284313"/>
                </a:lnTo>
                <a:lnTo>
                  <a:pt x="0" y="1284313"/>
                </a:lnTo>
                <a:lnTo>
                  <a:pt x="0" y="0"/>
                </a:lnTo>
                <a:close/>
              </a:path>
            </a:pathLst>
          </a:custGeom>
          <a:blipFill>
            <a:blip r:embed="rId5"/>
            <a:stretch>
              <a:fillRect l="0" t="0" r="0" b="0"/>
            </a:stretch>
          </a:blipFill>
        </p:spPr>
      </p:sp>
      <p:sp>
        <p:nvSpPr>
          <p:cNvPr name="Freeform 19" id="19"/>
          <p:cNvSpPr/>
          <p:nvPr/>
        </p:nvSpPr>
        <p:spPr>
          <a:xfrm flipH="false" flipV="false" rot="0">
            <a:off x="6971810" y="4299966"/>
            <a:ext cx="1875376" cy="1391792"/>
          </a:xfrm>
          <a:custGeom>
            <a:avLst/>
            <a:gdLst/>
            <a:ahLst/>
            <a:cxnLst/>
            <a:rect r="r" b="b" t="t" l="l"/>
            <a:pathLst>
              <a:path h="1391792" w="1875376">
                <a:moveTo>
                  <a:pt x="0" y="0"/>
                </a:moveTo>
                <a:lnTo>
                  <a:pt x="1875375" y="0"/>
                </a:lnTo>
                <a:lnTo>
                  <a:pt x="1875375" y="1391793"/>
                </a:lnTo>
                <a:lnTo>
                  <a:pt x="0" y="1391793"/>
                </a:lnTo>
                <a:lnTo>
                  <a:pt x="0" y="0"/>
                </a:lnTo>
                <a:close/>
              </a:path>
            </a:pathLst>
          </a:custGeom>
          <a:blipFill>
            <a:blip r:embed="rId6"/>
            <a:stretch>
              <a:fillRect l="0" t="0" r="0" b="-6"/>
            </a:stretch>
          </a:blipFill>
        </p:spPr>
      </p:sp>
      <p:grpSp>
        <p:nvGrpSpPr>
          <p:cNvPr name="Group 20" id="20"/>
          <p:cNvGrpSpPr/>
          <p:nvPr/>
        </p:nvGrpSpPr>
        <p:grpSpPr>
          <a:xfrm rot="0">
            <a:off x="-19050" y="9432986"/>
            <a:ext cx="854014" cy="854014"/>
            <a:chOff x="0" y="0"/>
            <a:chExt cx="1138686" cy="1138686"/>
          </a:xfrm>
        </p:grpSpPr>
        <p:sp>
          <p:nvSpPr>
            <p:cNvPr name="Freeform 21" id="21"/>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D9D9D9"/>
            </a:solidFill>
          </p:spPr>
        </p:sp>
      </p:grpSp>
      <p:sp>
        <p:nvSpPr>
          <p:cNvPr name="TextBox 22" id="22"/>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AutoShape 2" id="2"/>
          <p:cNvSpPr/>
          <p:nvPr/>
        </p:nvSpPr>
        <p:spPr>
          <a:xfrm rot="0">
            <a:off x="6090961" y="7029051"/>
            <a:ext cx="3658966" cy="2306836"/>
          </a:xfrm>
          <a:prstGeom prst="rect">
            <a:avLst/>
          </a:prstGeom>
          <a:solidFill>
            <a:srgbClr val="86A315"/>
          </a:solidFill>
        </p:spPr>
      </p:sp>
      <p:sp>
        <p:nvSpPr>
          <p:cNvPr name="AutoShape 3" id="3"/>
          <p:cNvSpPr/>
          <p:nvPr/>
        </p:nvSpPr>
        <p:spPr>
          <a:xfrm rot="0">
            <a:off x="2658072" y="6939527"/>
            <a:ext cx="3080463" cy="1492195"/>
          </a:xfrm>
          <a:prstGeom prst="rect">
            <a:avLst/>
          </a:prstGeom>
          <a:solidFill>
            <a:srgbClr val="F6F6F6"/>
          </a:solidFill>
          <a:ln cap="sq">
            <a:noFill/>
            <a:prstDash val="solid"/>
            <a:miter/>
          </a:ln>
        </p:spPr>
      </p:sp>
      <p:grpSp>
        <p:nvGrpSpPr>
          <p:cNvPr name="Group 4" id="4"/>
          <p:cNvGrpSpPr/>
          <p:nvPr/>
        </p:nvGrpSpPr>
        <p:grpSpPr>
          <a:xfrm rot="0">
            <a:off x="2959982" y="8351044"/>
            <a:ext cx="1215256" cy="1715714"/>
            <a:chOff x="0" y="0"/>
            <a:chExt cx="287072" cy="405292"/>
          </a:xfrm>
        </p:grpSpPr>
        <p:sp>
          <p:nvSpPr>
            <p:cNvPr name="Freeform 5" id="5"/>
            <p:cNvSpPr/>
            <p:nvPr/>
          </p:nvSpPr>
          <p:spPr>
            <a:xfrm flipH="false" flipV="false" rot="0">
              <a:off x="0" y="0"/>
              <a:ext cx="287072" cy="405292"/>
            </a:xfrm>
            <a:custGeom>
              <a:avLst/>
              <a:gdLst/>
              <a:ahLst/>
              <a:cxnLst/>
              <a:rect r="r" b="b" t="t" l="l"/>
              <a:pathLst>
                <a:path h="405292" w="287072">
                  <a:moveTo>
                    <a:pt x="0" y="0"/>
                  </a:moveTo>
                  <a:lnTo>
                    <a:pt x="287072" y="0"/>
                  </a:lnTo>
                  <a:lnTo>
                    <a:pt x="287072" y="405292"/>
                  </a:lnTo>
                  <a:lnTo>
                    <a:pt x="0" y="405292"/>
                  </a:lnTo>
                  <a:close/>
                </a:path>
              </a:pathLst>
            </a:custGeom>
            <a:solidFill>
              <a:srgbClr val="FFFFFF"/>
            </a:solidFill>
            <a:ln cap="sq">
              <a:noFill/>
              <a:prstDash val="solid"/>
              <a:miter/>
            </a:ln>
          </p:spPr>
        </p:sp>
        <p:sp>
          <p:nvSpPr>
            <p:cNvPr name="TextBox 6" id="6"/>
            <p:cNvSpPr txBox="true"/>
            <p:nvPr/>
          </p:nvSpPr>
          <p:spPr>
            <a:xfrm>
              <a:off x="0" y="-76200"/>
              <a:ext cx="287072" cy="481492"/>
            </a:xfrm>
            <a:prstGeom prst="rect">
              <a:avLst/>
            </a:prstGeom>
          </p:spPr>
          <p:txBody>
            <a:bodyPr anchor="ctr" rtlCol="false" tIns="17700" lIns="17700" bIns="17700" rIns="17700"/>
            <a:lstStyle/>
            <a:p>
              <a:pPr algn="ctr">
                <a:lnSpc>
                  <a:spcPts val="2475"/>
                </a:lnSpc>
              </a:pPr>
            </a:p>
          </p:txBody>
        </p:sp>
      </p:grpSp>
      <p:sp>
        <p:nvSpPr>
          <p:cNvPr name="AutoShape 7" id="7"/>
          <p:cNvSpPr/>
          <p:nvPr/>
        </p:nvSpPr>
        <p:spPr>
          <a:xfrm rot="0">
            <a:off x="5445529" y="1289503"/>
            <a:ext cx="4025899" cy="3039042"/>
          </a:xfrm>
          <a:prstGeom prst="rect">
            <a:avLst/>
          </a:prstGeom>
          <a:solidFill>
            <a:srgbClr val="B1C82E"/>
          </a:solidFill>
        </p:spPr>
      </p:sp>
      <p:sp>
        <p:nvSpPr>
          <p:cNvPr name="AutoShape 8" id="8"/>
          <p:cNvSpPr/>
          <p:nvPr/>
        </p:nvSpPr>
        <p:spPr>
          <a:xfrm rot="0">
            <a:off x="9211435" y="381160"/>
            <a:ext cx="2670990" cy="2083238"/>
          </a:xfrm>
          <a:prstGeom prst="rect">
            <a:avLst/>
          </a:prstGeom>
          <a:solidFill>
            <a:srgbClr val="689F4A"/>
          </a:solidFill>
        </p:spPr>
      </p:sp>
      <p:sp>
        <p:nvSpPr>
          <p:cNvPr name="AutoShape 9" id="9"/>
          <p:cNvSpPr/>
          <p:nvPr/>
        </p:nvSpPr>
        <p:spPr>
          <a:xfrm rot="0">
            <a:off x="9471427" y="5244617"/>
            <a:ext cx="2410997" cy="2145014"/>
          </a:xfrm>
          <a:prstGeom prst="rect">
            <a:avLst/>
          </a:prstGeom>
          <a:solidFill>
            <a:srgbClr val="DEF860"/>
          </a:solidFill>
        </p:spPr>
      </p:sp>
      <p:sp>
        <p:nvSpPr>
          <p:cNvPr name="AutoShape 10" id="10"/>
          <p:cNvSpPr/>
          <p:nvPr/>
        </p:nvSpPr>
        <p:spPr>
          <a:xfrm rot="0">
            <a:off x="1957591" y="3078681"/>
            <a:ext cx="2997329" cy="1701163"/>
          </a:xfrm>
          <a:prstGeom prst="rect">
            <a:avLst/>
          </a:prstGeom>
          <a:solidFill>
            <a:srgbClr val="F6F6F6"/>
          </a:solidFill>
        </p:spPr>
      </p:sp>
      <p:sp>
        <p:nvSpPr>
          <p:cNvPr name="AutoShape 11" id="11"/>
          <p:cNvSpPr/>
          <p:nvPr/>
        </p:nvSpPr>
        <p:spPr>
          <a:xfrm rot="0">
            <a:off x="11471497" y="2250546"/>
            <a:ext cx="2637036" cy="1909864"/>
          </a:xfrm>
          <a:prstGeom prst="rect">
            <a:avLst/>
          </a:prstGeom>
          <a:solidFill>
            <a:srgbClr val="4C610A"/>
          </a:solidFill>
        </p:spPr>
      </p:sp>
      <p:sp>
        <p:nvSpPr>
          <p:cNvPr name="Freeform 12" id="12"/>
          <p:cNvSpPr/>
          <p:nvPr/>
        </p:nvSpPr>
        <p:spPr>
          <a:xfrm flipH="false" flipV="false" rot="0">
            <a:off x="4721506" y="3389413"/>
            <a:ext cx="1081258" cy="876802"/>
          </a:xfrm>
          <a:custGeom>
            <a:avLst/>
            <a:gdLst/>
            <a:ahLst/>
            <a:cxnLst/>
            <a:rect r="r" b="b" t="t" l="l"/>
            <a:pathLst>
              <a:path h="876802" w="1081258">
                <a:moveTo>
                  <a:pt x="0" y="0"/>
                </a:moveTo>
                <a:lnTo>
                  <a:pt x="1081258" y="0"/>
                </a:lnTo>
                <a:lnTo>
                  <a:pt x="1081258" y="876802"/>
                </a:lnTo>
                <a:lnTo>
                  <a:pt x="0" y="87680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Freeform 13" id="13"/>
          <p:cNvSpPr/>
          <p:nvPr/>
        </p:nvSpPr>
        <p:spPr>
          <a:xfrm flipH="false" flipV="false" rot="0">
            <a:off x="5492017" y="7347243"/>
            <a:ext cx="1081258" cy="876802"/>
          </a:xfrm>
          <a:custGeom>
            <a:avLst/>
            <a:gdLst/>
            <a:ahLst/>
            <a:cxnLst/>
            <a:rect r="r" b="b" t="t" l="l"/>
            <a:pathLst>
              <a:path h="876802" w="1081258">
                <a:moveTo>
                  <a:pt x="0" y="0"/>
                </a:moveTo>
                <a:lnTo>
                  <a:pt x="1081259" y="0"/>
                </a:lnTo>
                <a:lnTo>
                  <a:pt x="1081259" y="876802"/>
                </a:lnTo>
                <a:lnTo>
                  <a:pt x="0" y="87680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AutoShape 14" id="14"/>
          <p:cNvSpPr/>
          <p:nvPr/>
        </p:nvSpPr>
        <p:spPr>
          <a:xfrm rot="0">
            <a:off x="10002723" y="7570064"/>
            <a:ext cx="2624315" cy="1507739"/>
          </a:xfrm>
          <a:prstGeom prst="rect">
            <a:avLst/>
          </a:prstGeom>
          <a:solidFill>
            <a:srgbClr val="F6F6F6"/>
          </a:solidFill>
          <a:ln cap="sq">
            <a:noFill/>
            <a:prstDash val="solid"/>
            <a:miter/>
          </a:ln>
        </p:spPr>
      </p:sp>
      <p:sp>
        <p:nvSpPr>
          <p:cNvPr name="Freeform 15" id="15"/>
          <p:cNvSpPr/>
          <p:nvPr/>
        </p:nvSpPr>
        <p:spPr>
          <a:xfrm flipH="false" flipV="false" rot="-5400000">
            <a:off x="10245850" y="7023600"/>
            <a:ext cx="841614" cy="682473"/>
          </a:xfrm>
          <a:custGeom>
            <a:avLst/>
            <a:gdLst/>
            <a:ahLst/>
            <a:cxnLst/>
            <a:rect r="r" b="b" t="t" l="l"/>
            <a:pathLst>
              <a:path h="682473" w="841614">
                <a:moveTo>
                  <a:pt x="0" y="0"/>
                </a:moveTo>
                <a:lnTo>
                  <a:pt x="841614" y="0"/>
                </a:lnTo>
                <a:lnTo>
                  <a:pt x="841614" y="682473"/>
                </a:lnTo>
                <a:lnTo>
                  <a:pt x="0" y="68247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16" id="16"/>
          <p:cNvSpPr/>
          <p:nvPr/>
        </p:nvSpPr>
        <p:spPr>
          <a:xfrm rot="0">
            <a:off x="12276237" y="174682"/>
            <a:ext cx="2737523" cy="1741826"/>
          </a:xfrm>
          <a:prstGeom prst="rect">
            <a:avLst/>
          </a:prstGeom>
          <a:solidFill>
            <a:srgbClr val="F6F6F6"/>
          </a:solidFill>
        </p:spPr>
      </p:sp>
      <p:sp>
        <p:nvSpPr>
          <p:cNvPr name="Freeform 17" id="17"/>
          <p:cNvSpPr/>
          <p:nvPr/>
        </p:nvSpPr>
        <p:spPr>
          <a:xfrm flipH="false" flipV="false" rot="-10800000">
            <a:off x="11510556" y="442114"/>
            <a:ext cx="999341" cy="810375"/>
          </a:xfrm>
          <a:custGeom>
            <a:avLst/>
            <a:gdLst/>
            <a:ahLst/>
            <a:cxnLst/>
            <a:rect r="r" b="b" t="t" l="l"/>
            <a:pathLst>
              <a:path h="810375" w="999341">
                <a:moveTo>
                  <a:pt x="0" y="0"/>
                </a:moveTo>
                <a:lnTo>
                  <a:pt x="999341" y="0"/>
                </a:lnTo>
                <a:lnTo>
                  <a:pt x="999341" y="810375"/>
                </a:lnTo>
                <a:lnTo>
                  <a:pt x="0" y="81037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AutoShape 18" id="18"/>
          <p:cNvSpPr/>
          <p:nvPr/>
        </p:nvSpPr>
        <p:spPr>
          <a:xfrm rot="0">
            <a:off x="12918261" y="4438387"/>
            <a:ext cx="2627667" cy="1264291"/>
          </a:xfrm>
          <a:prstGeom prst="rect">
            <a:avLst/>
          </a:prstGeom>
          <a:solidFill>
            <a:srgbClr val="F6F6F6"/>
          </a:solidFill>
          <a:ln cap="sq">
            <a:noFill/>
            <a:prstDash val="solid"/>
            <a:miter/>
          </a:ln>
        </p:spPr>
      </p:sp>
      <p:sp>
        <p:nvSpPr>
          <p:cNvPr name="Freeform 19" id="19"/>
          <p:cNvSpPr/>
          <p:nvPr/>
        </p:nvSpPr>
        <p:spPr>
          <a:xfrm flipH="false" flipV="false" rot="-5400000">
            <a:off x="12983252" y="3852794"/>
            <a:ext cx="920360" cy="746329"/>
          </a:xfrm>
          <a:custGeom>
            <a:avLst/>
            <a:gdLst/>
            <a:ahLst/>
            <a:cxnLst/>
            <a:rect r="r" b="b" t="t" l="l"/>
            <a:pathLst>
              <a:path h="746329" w="920360">
                <a:moveTo>
                  <a:pt x="0" y="0"/>
                </a:moveTo>
                <a:lnTo>
                  <a:pt x="920361" y="0"/>
                </a:lnTo>
                <a:lnTo>
                  <a:pt x="920361" y="746329"/>
                </a:lnTo>
                <a:lnTo>
                  <a:pt x="0" y="74632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grpSp>
        <p:nvGrpSpPr>
          <p:cNvPr name="Group 20" id="20"/>
          <p:cNvGrpSpPr/>
          <p:nvPr/>
        </p:nvGrpSpPr>
        <p:grpSpPr>
          <a:xfrm rot="0">
            <a:off x="2140819" y="4487842"/>
            <a:ext cx="6040648" cy="2110083"/>
            <a:chOff x="0" y="0"/>
            <a:chExt cx="1574789" cy="550096"/>
          </a:xfrm>
        </p:grpSpPr>
        <p:sp>
          <p:nvSpPr>
            <p:cNvPr name="Freeform 21" id="21"/>
            <p:cNvSpPr/>
            <p:nvPr/>
          </p:nvSpPr>
          <p:spPr>
            <a:xfrm flipH="false" flipV="false" rot="0">
              <a:off x="0" y="0"/>
              <a:ext cx="1574789" cy="550096"/>
            </a:xfrm>
            <a:custGeom>
              <a:avLst/>
              <a:gdLst/>
              <a:ahLst/>
              <a:cxnLst/>
              <a:rect r="r" b="b" t="t" l="l"/>
              <a:pathLst>
                <a:path h="550096" w="1574789">
                  <a:moveTo>
                    <a:pt x="0" y="0"/>
                  </a:moveTo>
                  <a:lnTo>
                    <a:pt x="1574789" y="0"/>
                  </a:lnTo>
                  <a:lnTo>
                    <a:pt x="1574789" y="550096"/>
                  </a:lnTo>
                  <a:lnTo>
                    <a:pt x="0" y="550096"/>
                  </a:lnTo>
                  <a:close/>
                </a:path>
              </a:pathLst>
            </a:custGeom>
            <a:solidFill>
              <a:srgbClr val="F6F6F6"/>
            </a:solidFill>
          </p:spPr>
        </p:sp>
        <p:sp>
          <p:nvSpPr>
            <p:cNvPr name="TextBox 22" id="22"/>
            <p:cNvSpPr txBox="true"/>
            <p:nvPr/>
          </p:nvSpPr>
          <p:spPr>
            <a:xfrm>
              <a:off x="0" y="-76200"/>
              <a:ext cx="1574789" cy="626296"/>
            </a:xfrm>
            <a:prstGeom prst="rect">
              <a:avLst/>
            </a:prstGeom>
          </p:spPr>
          <p:txBody>
            <a:bodyPr anchor="ctr" rtlCol="false" tIns="16038" lIns="16038" bIns="16038" rIns="16038"/>
            <a:lstStyle/>
            <a:p>
              <a:pPr algn="ctr">
                <a:lnSpc>
                  <a:spcPts val="2475"/>
                </a:lnSpc>
              </a:pPr>
            </a:p>
          </p:txBody>
        </p:sp>
      </p:grpSp>
      <p:grpSp>
        <p:nvGrpSpPr>
          <p:cNvPr name="Group 23" id="23"/>
          <p:cNvGrpSpPr/>
          <p:nvPr/>
        </p:nvGrpSpPr>
        <p:grpSpPr>
          <a:xfrm rot="5400000">
            <a:off x="1973386" y="4808744"/>
            <a:ext cx="1818674" cy="1483807"/>
            <a:chOff x="0" y="0"/>
            <a:chExt cx="3712002" cy="3028523"/>
          </a:xfrm>
        </p:grpSpPr>
        <p:sp>
          <p:nvSpPr>
            <p:cNvPr name="Freeform 24" id="24"/>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B76EAB"/>
            </a:solidFill>
            <a:ln cap="sq">
              <a:noFill/>
              <a:prstDash val="solid"/>
              <a:miter/>
            </a:ln>
          </p:spPr>
        </p:sp>
        <p:sp>
          <p:nvSpPr>
            <p:cNvPr name="TextBox 25" id="25"/>
            <p:cNvSpPr txBox="true"/>
            <p:nvPr/>
          </p:nvSpPr>
          <p:spPr>
            <a:xfrm>
              <a:off x="0" y="-28575"/>
              <a:ext cx="3712002" cy="3057098"/>
            </a:xfrm>
            <a:prstGeom prst="rect">
              <a:avLst/>
            </a:prstGeom>
          </p:spPr>
          <p:txBody>
            <a:bodyPr anchor="ctr" rtlCol="false" tIns="9971" lIns="9971" bIns="9971" rIns="9971"/>
            <a:lstStyle/>
            <a:p>
              <a:pPr algn="ctr" marL="0" indent="0" lvl="0">
                <a:lnSpc>
                  <a:spcPts val="2649"/>
                </a:lnSpc>
                <a:spcBef>
                  <a:spcPct val="0"/>
                </a:spcBef>
              </a:pPr>
            </a:p>
          </p:txBody>
        </p:sp>
      </p:grpSp>
      <p:sp>
        <p:nvSpPr>
          <p:cNvPr name="AutoShape 26" id="26"/>
          <p:cNvSpPr/>
          <p:nvPr/>
        </p:nvSpPr>
        <p:spPr>
          <a:xfrm>
            <a:off x="2289200" y="5785391"/>
            <a:ext cx="509888" cy="0"/>
          </a:xfrm>
          <a:prstGeom prst="line">
            <a:avLst/>
          </a:prstGeom>
          <a:ln cap="flat" w="9525">
            <a:solidFill>
              <a:srgbClr val="FFFFFF"/>
            </a:solidFill>
            <a:prstDash val="solid"/>
            <a:headEnd type="none" len="sm" w="sm"/>
            <a:tailEnd type="none" len="sm" w="sm"/>
          </a:ln>
        </p:spPr>
      </p:sp>
      <p:sp>
        <p:nvSpPr>
          <p:cNvPr name="TextBox 27" id="27"/>
          <p:cNvSpPr txBox="true"/>
          <p:nvPr/>
        </p:nvSpPr>
        <p:spPr>
          <a:xfrm rot="0">
            <a:off x="2289200" y="5454412"/>
            <a:ext cx="1073272" cy="294654"/>
          </a:xfrm>
          <a:prstGeom prst="rect">
            <a:avLst/>
          </a:prstGeom>
        </p:spPr>
        <p:txBody>
          <a:bodyPr anchor="t" rtlCol="false" tIns="0" lIns="0" bIns="0" rIns="0">
            <a:spAutoFit/>
          </a:bodyPr>
          <a:lstStyle/>
          <a:p>
            <a:pPr marL="0" indent="0" lvl="0">
              <a:lnSpc>
                <a:spcPts val="1195"/>
              </a:lnSpc>
            </a:pPr>
            <a:r>
              <a:rPr lang="en-US" sz="1067" spc="-1">
                <a:solidFill>
                  <a:srgbClr val="FFFFFF"/>
                </a:solidFill>
                <a:latin typeface="Garet Bold"/>
              </a:rPr>
              <a:t>A cunescenza di i risichi</a:t>
            </a:r>
          </a:p>
        </p:txBody>
      </p:sp>
      <p:sp>
        <p:nvSpPr>
          <p:cNvPr name="TextBox 28" id="28"/>
          <p:cNvSpPr txBox="true"/>
          <p:nvPr/>
        </p:nvSpPr>
        <p:spPr>
          <a:xfrm rot="0">
            <a:off x="2289200" y="5812531"/>
            <a:ext cx="1187046" cy="146546"/>
          </a:xfrm>
          <a:prstGeom prst="rect">
            <a:avLst/>
          </a:prstGeom>
        </p:spPr>
        <p:txBody>
          <a:bodyPr anchor="t" rtlCol="false" tIns="0" lIns="0" bIns="0" rIns="0">
            <a:spAutoFit/>
          </a:bodyPr>
          <a:lstStyle/>
          <a:p>
            <a:pPr marL="0" indent="0" lvl="0">
              <a:lnSpc>
                <a:spcPts val="504"/>
              </a:lnSpc>
              <a:spcBef>
                <a:spcPct val="0"/>
              </a:spcBef>
            </a:pPr>
            <a:r>
              <a:rPr lang="en-US" sz="360" spc="14">
                <a:solidFill>
                  <a:srgbClr val="FFFFFF"/>
                </a:solidFill>
                <a:latin typeface="Arial Bold"/>
              </a:rPr>
              <a:t>CONNAÎTRE ET COMPRENDRE LES RISQUES POUR BIEN AGIR</a:t>
            </a:r>
          </a:p>
        </p:txBody>
      </p:sp>
      <p:sp>
        <p:nvSpPr>
          <p:cNvPr name="Freeform 29" id="29"/>
          <p:cNvSpPr/>
          <p:nvPr/>
        </p:nvSpPr>
        <p:spPr>
          <a:xfrm flipH="false" flipV="false" rot="-5400000">
            <a:off x="2466204" y="4184453"/>
            <a:ext cx="833039" cy="1483807"/>
          </a:xfrm>
          <a:custGeom>
            <a:avLst/>
            <a:gdLst/>
            <a:ahLst/>
            <a:cxnLst/>
            <a:rect r="r" b="b" t="t" l="l"/>
            <a:pathLst>
              <a:path h="1483807" w="833039">
                <a:moveTo>
                  <a:pt x="0" y="0"/>
                </a:moveTo>
                <a:lnTo>
                  <a:pt x="833038" y="0"/>
                </a:lnTo>
                <a:lnTo>
                  <a:pt x="833038" y="1483807"/>
                </a:lnTo>
                <a:lnTo>
                  <a:pt x="0" y="1483807"/>
                </a:lnTo>
                <a:lnTo>
                  <a:pt x="0" y="0"/>
                </a:lnTo>
                <a:close/>
              </a:path>
            </a:pathLst>
          </a:custGeom>
          <a:blipFill>
            <a:blip r:embed="rId4"/>
            <a:stretch>
              <a:fillRect l="0" t="-994" r="-72352" b="-994"/>
            </a:stretch>
          </a:blipFill>
        </p:spPr>
      </p:sp>
      <p:grpSp>
        <p:nvGrpSpPr>
          <p:cNvPr name="Group 30" id="30"/>
          <p:cNvGrpSpPr/>
          <p:nvPr/>
        </p:nvGrpSpPr>
        <p:grpSpPr>
          <a:xfrm rot="5400000">
            <a:off x="3499037" y="4808744"/>
            <a:ext cx="1818674" cy="1483807"/>
            <a:chOff x="0" y="0"/>
            <a:chExt cx="3712002" cy="3028523"/>
          </a:xfrm>
        </p:grpSpPr>
        <p:sp>
          <p:nvSpPr>
            <p:cNvPr name="Freeform 31" id="31"/>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339B64"/>
            </a:solidFill>
            <a:ln cap="sq">
              <a:noFill/>
              <a:prstDash val="solid"/>
              <a:miter/>
            </a:ln>
          </p:spPr>
        </p:sp>
        <p:sp>
          <p:nvSpPr>
            <p:cNvPr name="TextBox 32" id="32"/>
            <p:cNvSpPr txBox="true"/>
            <p:nvPr/>
          </p:nvSpPr>
          <p:spPr>
            <a:xfrm>
              <a:off x="0" y="-28575"/>
              <a:ext cx="3712002" cy="3057098"/>
            </a:xfrm>
            <a:prstGeom prst="rect">
              <a:avLst/>
            </a:prstGeom>
          </p:spPr>
          <p:txBody>
            <a:bodyPr anchor="ctr" rtlCol="false" tIns="9971" lIns="9971" bIns="9971" rIns="9971"/>
            <a:lstStyle/>
            <a:p>
              <a:pPr algn="ctr" marL="0" indent="0" lvl="0">
                <a:lnSpc>
                  <a:spcPts val="2649"/>
                </a:lnSpc>
                <a:spcBef>
                  <a:spcPct val="0"/>
                </a:spcBef>
              </a:pPr>
            </a:p>
          </p:txBody>
        </p:sp>
      </p:grpSp>
      <p:sp>
        <p:nvSpPr>
          <p:cNvPr name="AutoShape 33" id="33"/>
          <p:cNvSpPr/>
          <p:nvPr/>
        </p:nvSpPr>
        <p:spPr>
          <a:xfrm>
            <a:off x="3814851" y="5785391"/>
            <a:ext cx="509888" cy="0"/>
          </a:xfrm>
          <a:prstGeom prst="line">
            <a:avLst/>
          </a:prstGeom>
          <a:ln cap="flat" w="9525">
            <a:solidFill>
              <a:srgbClr val="FFFFFF"/>
            </a:solidFill>
            <a:prstDash val="solid"/>
            <a:headEnd type="none" len="sm" w="sm"/>
            <a:tailEnd type="none" len="sm" w="sm"/>
          </a:ln>
        </p:spPr>
      </p:sp>
      <p:sp>
        <p:nvSpPr>
          <p:cNvPr name="TextBox 34" id="34"/>
          <p:cNvSpPr txBox="true"/>
          <p:nvPr/>
        </p:nvSpPr>
        <p:spPr>
          <a:xfrm rot="0">
            <a:off x="3814851" y="5455600"/>
            <a:ext cx="1073272" cy="294654"/>
          </a:xfrm>
          <a:prstGeom prst="rect">
            <a:avLst/>
          </a:prstGeom>
        </p:spPr>
        <p:txBody>
          <a:bodyPr anchor="t" rtlCol="false" tIns="0" lIns="0" bIns="0" rIns="0">
            <a:spAutoFit/>
          </a:bodyPr>
          <a:lstStyle/>
          <a:p>
            <a:pPr marL="0" indent="0" lvl="0">
              <a:lnSpc>
                <a:spcPts val="1195"/>
              </a:lnSpc>
            </a:pPr>
            <a:r>
              <a:rPr lang="en-US" sz="1067" spc="-1">
                <a:solidFill>
                  <a:srgbClr val="FFFFFF"/>
                </a:solidFill>
                <a:latin typeface="Garet Bold"/>
              </a:rPr>
              <a:t>Fà e previsione è privene</a:t>
            </a:r>
          </a:p>
        </p:txBody>
      </p:sp>
      <p:sp>
        <p:nvSpPr>
          <p:cNvPr name="TextBox 35" id="35"/>
          <p:cNvSpPr txBox="true"/>
          <p:nvPr/>
        </p:nvSpPr>
        <p:spPr>
          <a:xfrm rot="0">
            <a:off x="3814851" y="5815353"/>
            <a:ext cx="1187046" cy="146546"/>
          </a:xfrm>
          <a:prstGeom prst="rect">
            <a:avLst/>
          </a:prstGeom>
        </p:spPr>
        <p:txBody>
          <a:bodyPr anchor="t" rtlCol="false" tIns="0" lIns="0" bIns="0" rIns="0">
            <a:spAutoFit/>
          </a:bodyPr>
          <a:lstStyle/>
          <a:p>
            <a:pPr marL="0" indent="0" lvl="0">
              <a:lnSpc>
                <a:spcPts val="504"/>
              </a:lnSpc>
              <a:spcBef>
                <a:spcPct val="0"/>
              </a:spcBef>
            </a:pPr>
            <a:r>
              <a:rPr lang="en-US" sz="360" spc="14">
                <a:solidFill>
                  <a:srgbClr val="FFFFFF"/>
                </a:solidFill>
                <a:latin typeface="Arial Bold"/>
              </a:rPr>
              <a:t>PRÉVENIR ET PROTÉGER : L’ANTICIPATION, LA CLÉ DU SUCCÈS</a:t>
            </a:r>
          </a:p>
        </p:txBody>
      </p:sp>
      <p:sp>
        <p:nvSpPr>
          <p:cNvPr name="Freeform 36" id="36"/>
          <p:cNvSpPr/>
          <p:nvPr/>
        </p:nvSpPr>
        <p:spPr>
          <a:xfrm flipH="false" flipV="false" rot="-5400000">
            <a:off x="3991855" y="4184453"/>
            <a:ext cx="833039" cy="1483807"/>
          </a:xfrm>
          <a:custGeom>
            <a:avLst/>
            <a:gdLst/>
            <a:ahLst/>
            <a:cxnLst/>
            <a:rect r="r" b="b" t="t" l="l"/>
            <a:pathLst>
              <a:path h="1483807" w="833039">
                <a:moveTo>
                  <a:pt x="0" y="0"/>
                </a:moveTo>
                <a:lnTo>
                  <a:pt x="833039" y="0"/>
                </a:lnTo>
                <a:lnTo>
                  <a:pt x="833039" y="1483807"/>
                </a:lnTo>
                <a:lnTo>
                  <a:pt x="0" y="1483807"/>
                </a:lnTo>
                <a:lnTo>
                  <a:pt x="0" y="0"/>
                </a:lnTo>
                <a:close/>
              </a:path>
            </a:pathLst>
          </a:custGeom>
          <a:blipFill>
            <a:blip r:embed="rId5"/>
            <a:stretch>
              <a:fillRect l="0" t="-994" r="-72352" b="-994"/>
            </a:stretch>
          </a:blipFill>
        </p:spPr>
      </p:sp>
      <p:grpSp>
        <p:nvGrpSpPr>
          <p:cNvPr name="Group 37" id="37"/>
          <p:cNvGrpSpPr/>
          <p:nvPr/>
        </p:nvGrpSpPr>
        <p:grpSpPr>
          <a:xfrm rot="5400000">
            <a:off x="5024787" y="4809870"/>
            <a:ext cx="1817500" cy="1482849"/>
            <a:chOff x="0" y="0"/>
            <a:chExt cx="3712002" cy="3028523"/>
          </a:xfrm>
        </p:grpSpPr>
        <p:sp>
          <p:nvSpPr>
            <p:cNvPr name="Freeform 38" id="38"/>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85A212"/>
            </a:solidFill>
            <a:ln cap="sq">
              <a:noFill/>
              <a:prstDash val="solid"/>
              <a:miter/>
            </a:ln>
          </p:spPr>
        </p:sp>
        <p:sp>
          <p:nvSpPr>
            <p:cNvPr name="TextBox 39" id="39"/>
            <p:cNvSpPr txBox="true"/>
            <p:nvPr/>
          </p:nvSpPr>
          <p:spPr>
            <a:xfrm>
              <a:off x="0" y="-28575"/>
              <a:ext cx="3712002" cy="3057098"/>
            </a:xfrm>
            <a:prstGeom prst="rect">
              <a:avLst/>
            </a:prstGeom>
          </p:spPr>
          <p:txBody>
            <a:bodyPr anchor="ctr" rtlCol="false" tIns="9964" lIns="9964" bIns="9964" rIns="9964"/>
            <a:lstStyle/>
            <a:p>
              <a:pPr algn="ctr" marL="0" indent="0" lvl="0">
                <a:lnSpc>
                  <a:spcPts val="2649"/>
                </a:lnSpc>
                <a:spcBef>
                  <a:spcPct val="0"/>
                </a:spcBef>
              </a:pPr>
            </a:p>
          </p:txBody>
        </p:sp>
      </p:grpSp>
      <p:sp>
        <p:nvSpPr>
          <p:cNvPr name="AutoShape 40" id="40"/>
          <p:cNvSpPr/>
          <p:nvPr/>
        </p:nvSpPr>
        <p:spPr>
          <a:xfrm>
            <a:off x="5340397" y="5790576"/>
            <a:ext cx="509559" cy="0"/>
          </a:xfrm>
          <a:prstGeom prst="line">
            <a:avLst/>
          </a:prstGeom>
          <a:ln cap="flat" w="9525">
            <a:solidFill>
              <a:srgbClr val="FFFFFF"/>
            </a:solidFill>
            <a:prstDash val="solid"/>
            <a:headEnd type="none" len="sm" w="sm"/>
            <a:tailEnd type="none" len="sm" w="sm"/>
          </a:ln>
        </p:spPr>
      </p:sp>
      <p:sp>
        <p:nvSpPr>
          <p:cNvPr name="TextBox 41" id="41"/>
          <p:cNvSpPr txBox="true"/>
          <p:nvPr/>
        </p:nvSpPr>
        <p:spPr>
          <a:xfrm rot="0">
            <a:off x="5340397" y="5462843"/>
            <a:ext cx="1072579" cy="294452"/>
          </a:xfrm>
          <a:prstGeom prst="rect">
            <a:avLst/>
          </a:prstGeom>
        </p:spPr>
        <p:txBody>
          <a:bodyPr anchor="t" rtlCol="false" tIns="0" lIns="0" bIns="0" rIns="0">
            <a:spAutoFit/>
          </a:bodyPr>
          <a:lstStyle/>
          <a:p>
            <a:pPr algn="l" marL="0" indent="0" lvl="0">
              <a:lnSpc>
                <a:spcPts val="1195"/>
              </a:lnSpc>
              <a:spcBef>
                <a:spcPct val="0"/>
              </a:spcBef>
            </a:pPr>
            <a:r>
              <a:rPr lang="en-US" sz="1067" spc="-1" strike="noStrike" u="none">
                <a:solidFill>
                  <a:srgbClr val="FFFFFF"/>
                </a:solidFill>
                <a:latin typeface="Garet Bold"/>
              </a:rPr>
              <a:t>Crisa è surtita di crisa</a:t>
            </a:r>
          </a:p>
        </p:txBody>
      </p:sp>
      <p:sp>
        <p:nvSpPr>
          <p:cNvPr name="TextBox 42" id="42"/>
          <p:cNvSpPr txBox="true"/>
          <p:nvPr/>
        </p:nvSpPr>
        <p:spPr>
          <a:xfrm rot="0">
            <a:off x="5340397" y="5814703"/>
            <a:ext cx="1186279" cy="146469"/>
          </a:xfrm>
          <a:prstGeom prst="rect">
            <a:avLst/>
          </a:prstGeom>
        </p:spPr>
        <p:txBody>
          <a:bodyPr anchor="t" rtlCol="false" tIns="0" lIns="0" bIns="0" rIns="0">
            <a:spAutoFit/>
          </a:bodyPr>
          <a:lstStyle/>
          <a:p>
            <a:pPr marL="0" indent="0" lvl="0">
              <a:lnSpc>
                <a:spcPts val="504"/>
              </a:lnSpc>
              <a:spcBef>
                <a:spcPct val="0"/>
              </a:spcBef>
            </a:pPr>
            <a:r>
              <a:rPr lang="en-US" sz="360" spc="14">
                <a:solidFill>
                  <a:srgbClr val="FFFFFF"/>
                </a:solidFill>
                <a:latin typeface="Arial Bold"/>
              </a:rPr>
              <a:t>AGIR DANS L’URGENCE ET ORGANISER LE RETOUR À L’ÉTAT NORMAL</a:t>
            </a:r>
          </a:p>
        </p:txBody>
      </p:sp>
      <p:sp>
        <p:nvSpPr>
          <p:cNvPr name="Freeform 43" id="43"/>
          <p:cNvSpPr/>
          <p:nvPr/>
        </p:nvSpPr>
        <p:spPr>
          <a:xfrm flipH="false" flipV="false" rot="-5400000">
            <a:off x="5519634" y="4188330"/>
            <a:ext cx="827806" cy="1482849"/>
          </a:xfrm>
          <a:custGeom>
            <a:avLst/>
            <a:gdLst/>
            <a:ahLst/>
            <a:cxnLst/>
            <a:rect r="r" b="b" t="t" l="l"/>
            <a:pathLst>
              <a:path h="1482849" w="827806">
                <a:moveTo>
                  <a:pt x="0" y="0"/>
                </a:moveTo>
                <a:lnTo>
                  <a:pt x="827806" y="0"/>
                </a:lnTo>
                <a:lnTo>
                  <a:pt x="827806" y="1482849"/>
                </a:lnTo>
                <a:lnTo>
                  <a:pt x="0" y="1482849"/>
                </a:lnTo>
                <a:lnTo>
                  <a:pt x="0" y="0"/>
                </a:lnTo>
                <a:close/>
              </a:path>
            </a:pathLst>
          </a:custGeom>
          <a:blipFill>
            <a:blip r:embed="rId6"/>
            <a:stretch>
              <a:fillRect l="0" t="-994" r="-73330" b="-994"/>
            </a:stretch>
          </a:blipFill>
        </p:spPr>
      </p:sp>
      <p:grpSp>
        <p:nvGrpSpPr>
          <p:cNvPr name="Group 44" id="44"/>
          <p:cNvGrpSpPr/>
          <p:nvPr/>
        </p:nvGrpSpPr>
        <p:grpSpPr>
          <a:xfrm rot="5400000">
            <a:off x="6535085" y="4813878"/>
            <a:ext cx="1813323" cy="1479441"/>
            <a:chOff x="0" y="0"/>
            <a:chExt cx="3712002" cy="3028523"/>
          </a:xfrm>
        </p:grpSpPr>
        <p:sp>
          <p:nvSpPr>
            <p:cNvPr name="Freeform 45" id="45"/>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3EA3DC"/>
            </a:solidFill>
            <a:ln cap="sq">
              <a:noFill/>
              <a:prstDash val="solid"/>
              <a:miter/>
            </a:ln>
          </p:spPr>
        </p:sp>
        <p:sp>
          <p:nvSpPr>
            <p:cNvPr name="TextBox 46" id="46"/>
            <p:cNvSpPr txBox="true"/>
            <p:nvPr/>
          </p:nvSpPr>
          <p:spPr>
            <a:xfrm>
              <a:off x="0" y="-28575"/>
              <a:ext cx="3712002" cy="3057098"/>
            </a:xfrm>
            <a:prstGeom prst="rect">
              <a:avLst/>
            </a:prstGeom>
          </p:spPr>
          <p:txBody>
            <a:bodyPr anchor="ctr" rtlCol="false" tIns="9941" lIns="9941" bIns="9941" rIns="9941"/>
            <a:lstStyle/>
            <a:p>
              <a:pPr algn="ctr" marL="0" indent="0" lvl="0">
                <a:lnSpc>
                  <a:spcPts val="2649"/>
                </a:lnSpc>
                <a:spcBef>
                  <a:spcPct val="0"/>
                </a:spcBef>
              </a:pPr>
            </a:p>
          </p:txBody>
        </p:sp>
      </p:grpSp>
      <p:sp>
        <p:nvSpPr>
          <p:cNvPr name="AutoShape 47" id="47"/>
          <p:cNvSpPr/>
          <p:nvPr/>
        </p:nvSpPr>
        <p:spPr>
          <a:xfrm>
            <a:off x="6849970" y="5797194"/>
            <a:ext cx="508388" cy="0"/>
          </a:xfrm>
          <a:prstGeom prst="line">
            <a:avLst/>
          </a:prstGeom>
          <a:ln cap="flat" w="9525">
            <a:solidFill>
              <a:srgbClr val="FFFFFF"/>
            </a:solidFill>
            <a:prstDash val="solid"/>
            <a:headEnd type="none" len="sm" w="sm"/>
            <a:tailEnd type="none" len="sm" w="sm"/>
          </a:ln>
        </p:spPr>
      </p:sp>
      <p:sp>
        <p:nvSpPr>
          <p:cNvPr name="Freeform 48" id="48"/>
          <p:cNvSpPr/>
          <p:nvPr/>
        </p:nvSpPr>
        <p:spPr>
          <a:xfrm flipH="false" flipV="false" rot="-5400000">
            <a:off x="7026453" y="4191425"/>
            <a:ext cx="830587" cy="1479441"/>
          </a:xfrm>
          <a:custGeom>
            <a:avLst/>
            <a:gdLst/>
            <a:ahLst/>
            <a:cxnLst/>
            <a:rect r="r" b="b" t="t" l="l"/>
            <a:pathLst>
              <a:path h="1479441" w="830587">
                <a:moveTo>
                  <a:pt x="0" y="0"/>
                </a:moveTo>
                <a:lnTo>
                  <a:pt x="830587" y="0"/>
                </a:lnTo>
                <a:lnTo>
                  <a:pt x="830587" y="1479441"/>
                </a:lnTo>
                <a:lnTo>
                  <a:pt x="0" y="1479441"/>
                </a:lnTo>
                <a:lnTo>
                  <a:pt x="0" y="0"/>
                </a:lnTo>
                <a:close/>
              </a:path>
            </a:pathLst>
          </a:custGeom>
          <a:blipFill>
            <a:blip r:embed="rId7"/>
            <a:stretch>
              <a:fillRect l="0" t="-994" r="-72352" b="-994"/>
            </a:stretch>
          </a:blipFill>
        </p:spPr>
      </p:sp>
      <p:sp>
        <p:nvSpPr>
          <p:cNvPr name="TextBox 49" id="49"/>
          <p:cNvSpPr txBox="true"/>
          <p:nvPr/>
        </p:nvSpPr>
        <p:spPr>
          <a:xfrm rot="0">
            <a:off x="6849970" y="5454777"/>
            <a:ext cx="1114319" cy="293731"/>
          </a:xfrm>
          <a:prstGeom prst="rect">
            <a:avLst/>
          </a:prstGeom>
        </p:spPr>
        <p:txBody>
          <a:bodyPr anchor="t" rtlCol="false" tIns="0" lIns="0" bIns="0" rIns="0">
            <a:spAutoFit/>
          </a:bodyPr>
          <a:lstStyle/>
          <a:p>
            <a:pPr marL="0" indent="0" lvl="0">
              <a:lnSpc>
                <a:spcPts val="1192"/>
              </a:lnSpc>
            </a:pPr>
            <a:r>
              <a:rPr lang="en-US" sz="1064" spc="-1">
                <a:solidFill>
                  <a:srgbClr val="FFFFFF"/>
                </a:solidFill>
                <a:latin typeface="Garet Bold"/>
              </a:rPr>
              <a:t>Fà prughjettu è mette in opera </a:t>
            </a:r>
          </a:p>
        </p:txBody>
      </p:sp>
      <p:sp>
        <p:nvSpPr>
          <p:cNvPr name="TextBox 50" id="50"/>
          <p:cNvSpPr txBox="true"/>
          <p:nvPr/>
        </p:nvSpPr>
        <p:spPr>
          <a:xfrm rot="0">
            <a:off x="6849970" y="5820108"/>
            <a:ext cx="1183553" cy="209574"/>
          </a:xfrm>
          <a:prstGeom prst="rect">
            <a:avLst/>
          </a:prstGeom>
        </p:spPr>
        <p:txBody>
          <a:bodyPr anchor="t" rtlCol="false" tIns="0" lIns="0" bIns="0" rIns="0">
            <a:spAutoFit/>
          </a:bodyPr>
          <a:lstStyle/>
          <a:p>
            <a:pPr marL="0" indent="0" lvl="0">
              <a:lnSpc>
                <a:spcPts val="503"/>
              </a:lnSpc>
              <a:spcBef>
                <a:spcPct val="0"/>
              </a:spcBef>
            </a:pPr>
            <a:r>
              <a:rPr lang="en-US" sz="359" spc="14">
                <a:solidFill>
                  <a:srgbClr val="FFFFFF"/>
                </a:solidFill>
                <a:latin typeface="Arial Bold"/>
              </a:rPr>
              <a:t>PLANIFIER ET AMÉNAGER POUR RÉDUIRE LA VULNÉRABILITE DES TERRITOIRES ET L’EXPOSITION DES ENJEUX AUX ALÉAS</a:t>
            </a:r>
          </a:p>
        </p:txBody>
      </p:sp>
      <p:grpSp>
        <p:nvGrpSpPr>
          <p:cNvPr name="Group 51" id="51"/>
          <p:cNvGrpSpPr/>
          <p:nvPr/>
        </p:nvGrpSpPr>
        <p:grpSpPr>
          <a:xfrm rot="0">
            <a:off x="2959982" y="8351044"/>
            <a:ext cx="1215256" cy="1671718"/>
            <a:chOff x="0" y="0"/>
            <a:chExt cx="1620341" cy="2228957"/>
          </a:xfrm>
        </p:grpSpPr>
        <p:grpSp>
          <p:nvGrpSpPr>
            <p:cNvPr name="Group 52" id="52"/>
            <p:cNvGrpSpPr/>
            <p:nvPr/>
          </p:nvGrpSpPr>
          <p:grpSpPr>
            <a:xfrm rot="0">
              <a:off x="0" y="0"/>
              <a:ext cx="1620341" cy="568303"/>
              <a:chOff x="0" y="0"/>
              <a:chExt cx="2709333" cy="950245"/>
            </a:xfrm>
          </p:grpSpPr>
          <p:sp>
            <p:nvSpPr>
              <p:cNvPr name="Freeform 53" id="53"/>
              <p:cNvSpPr/>
              <p:nvPr/>
            </p:nvSpPr>
            <p:spPr>
              <a:xfrm flipH="false" flipV="false" rot="0">
                <a:off x="0" y="0"/>
                <a:ext cx="2709333" cy="950245"/>
              </a:xfrm>
              <a:custGeom>
                <a:avLst/>
                <a:gdLst/>
                <a:ahLst/>
                <a:cxnLst/>
                <a:rect r="r" b="b" t="t" l="l"/>
                <a:pathLst>
                  <a:path h="950245" w="2709333">
                    <a:moveTo>
                      <a:pt x="0" y="0"/>
                    </a:moveTo>
                    <a:lnTo>
                      <a:pt x="2709333" y="0"/>
                    </a:lnTo>
                    <a:lnTo>
                      <a:pt x="2709333" y="950245"/>
                    </a:lnTo>
                    <a:lnTo>
                      <a:pt x="0" y="950245"/>
                    </a:lnTo>
                    <a:close/>
                  </a:path>
                </a:pathLst>
              </a:custGeom>
              <a:solidFill>
                <a:srgbClr val="B1C82E"/>
              </a:solidFill>
              <a:ln cap="sq">
                <a:noFill/>
                <a:prstDash val="solid"/>
                <a:miter/>
              </a:ln>
            </p:spPr>
          </p:sp>
          <p:sp>
            <p:nvSpPr>
              <p:cNvPr name="TextBox 54" id="54"/>
              <p:cNvSpPr txBox="true"/>
              <p:nvPr/>
            </p:nvSpPr>
            <p:spPr>
              <a:xfrm>
                <a:off x="0" y="-57150"/>
                <a:ext cx="2709333" cy="1007395"/>
              </a:xfrm>
              <a:prstGeom prst="rect">
                <a:avLst/>
              </a:prstGeom>
            </p:spPr>
            <p:txBody>
              <a:bodyPr anchor="ctr" rtlCol="false" tIns="85769" lIns="85769" bIns="85769" rIns="85769"/>
              <a:lstStyle/>
              <a:p>
                <a:pPr algn="ctr">
                  <a:lnSpc>
                    <a:spcPts val="2556"/>
                  </a:lnSpc>
                </a:pPr>
              </a:p>
            </p:txBody>
          </p:sp>
        </p:grpSp>
        <p:sp>
          <p:nvSpPr>
            <p:cNvPr name="TextBox 55" id="55"/>
            <p:cNvSpPr txBox="true"/>
            <p:nvPr/>
          </p:nvSpPr>
          <p:spPr>
            <a:xfrm rot="0">
              <a:off x="162034" y="630263"/>
              <a:ext cx="1296273" cy="1161206"/>
            </a:xfrm>
            <a:prstGeom prst="rect">
              <a:avLst/>
            </a:prstGeom>
          </p:spPr>
          <p:txBody>
            <a:bodyPr anchor="t" rtlCol="false" tIns="0" lIns="0" bIns="0" rIns="0">
              <a:spAutoFit/>
            </a:bodyPr>
            <a:lstStyle/>
            <a:p>
              <a:pPr algn="just" marL="0" indent="0" lvl="0">
                <a:lnSpc>
                  <a:spcPts val="270"/>
                </a:lnSpc>
                <a:spcBef>
                  <a:spcPct val="0"/>
                </a:spcBef>
              </a:pPr>
              <a:r>
                <a:rPr lang="en-US" sz="192" strike="noStrike" u="none">
                  <a:solidFill>
                    <a:srgbClr val="000000"/>
                  </a:solidFill>
                  <a:latin typeface="Open Sans 1"/>
                </a:rPr>
                <a:t>Pour limiter les impacts des inondations sur les infrastructures essentielles du territoire et assurer un retour rapide à la normale, plusieurs actions sont à engager. </a:t>
              </a:r>
            </a:p>
            <a:p>
              <a:pPr algn="just" marL="0" indent="0" lvl="0">
                <a:lnSpc>
                  <a:spcPts val="270"/>
                </a:lnSpc>
                <a:spcBef>
                  <a:spcPct val="0"/>
                </a:spcBef>
              </a:pPr>
            </a:p>
            <a:p>
              <a:pPr algn="just" marL="0" indent="0" lvl="0">
                <a:lnSpc>
                  <a:spcPts val="270"/>
                </a:lnSpc>
                <a:spcBef>
                  <a:spcPct val="0"/>
                </a:spcBef>
              </a:pPr>
              <a:r>
                <a:rPr lang="en-US" sz="192" strike="noStrike" u="none">
                  <a:solidFill>
                    <a:srgbClr val="000000"/>
                  </a:solidFill>
                  <a:latin typeface="Open Sans 1"/>
                </a:rPr>
                <a:t>Tout d'abord, il est essentiel d'établir des plans d'urgence détaillés pour chaque infrastructure critique menacée. Ces plans doivent inclure des mesures spécifiques pour protéger les installations et assurer la sécurité du personnel en cas d'inondation imminente. </a:t>
              </a:r>
            </a:p>
            <a:p>
              <a:pPr algn="just" marL="0" indent="0" lvl="0">
                <a:lnSpc>
                  <a:spcPts val="270"/>
                </a:lnSpc>
                <a:spcBef>
                  <a:spcPct val="0"/>
                </a:spcBef>
              </a:pPr>
            </a:p>
            <a:p>
              <a:pPr algn="just" marL="0" indent="0" lvl="0">
                <a:lnSpc>
                  <a:spcPts val="270"/>
                </a:lnSpc>
                <a:spcBef>
                  <a:spcPct val="0"/>
                </a:spcBef>
              </a:pPr>
              <a:r>
                <a:rPr lang="en-US" sz="192" strike="noStrike" u="none">
                  <a:solidFill>
                    <a:srgbClr val="000000"/>
                  </a:solidFill>
                  <a:latin typeface="Open Sans 1"/>
                </a:rPr>
                <a:t>En parallèle, des travaux de renforcement doivent être entrepris pour protéger les infrastructures contre les inondations, notamment par des procédés constructifs durables et adaptés, la création de zones de refuge et la mise en place de systèmes de pompage.</a:t>
              </a:r>
            </a:p>
            <a:p>
              <a:pPr algn="just" marL="0" indent="0" lvl="0">
                <a:lnSpc>
                  <a:spcPts val="270"/>
                </a:lnSpc>
                <a:spcBef>
                  <a:spcPct val="0"/>
                </a:spcBef>
              </a:pPr>
            </a:p>
            <a:p>
              <a:pPr algn="just" marL="0" indent="0" lvl="0">
                <a:lnSpc>
                  <a:spcPts val="270"/>
                </a:lnSpc>
                <a:spcBef>
                  <a:spcPct val="0"/>
                </a:spcBef>
              </a:pPr>
              <a:r>
                <a:rPr lang="en-US" sz="192" strike="noStrike" u="none">
                  <a:solidFill>
                    <a:srgbClr val="000000"/>
                  </a:solidFill>
                  <a:latin typeface="Open Sans 1"/>
                </a:rPr>
                <a:t>La surveillance constante des conditions météorologiques et hydrologiques est également indispensable. Un système de surveillance efficace permettra de détecter les signes avant-coureurs d'une menace et de déclencher rapidement des alertes d'évacuation ou de protection. </a:t>
              </a:r>
            </a:p>
            <a:p>
              <a:pPr algn="just" marL="0" indent="0" lvl="0">
                <a:lnSpc>
                  <a:spcPts val="270"/>
                </a:lnSpc>
                <a:spcBef>
                  <a:spcPct val="0"/>
                </a:spcBef>
              </a:pPr>
            </a:p>
            <a:p>
              <a:pPr algn="just" marL="0" indent="0" lvl="0">
                <a:lnSpc>
                  <a:spcPts val="270"/>
                </a:lnSpc>
                <a:spcBef>
                  <a:spcPct val="0"/>
                </a:spcBef>
              </a:pPr>
              <a:r>
                <a:rPr lang="en-US" sz="192" strike="noStrike" u="none">
                  <a:solidFill>
                    <a:srgbClr val="000000"/>
                  </a:solidFill>
                  <a:latin typeface="Open Sans 1"/>
                </a:rPr>
                <a:t>De plus, il est recommandé de prévoir le stockage préventif de ressources essentielles dans des endroits sécurisés et accessibles en cas d'interruption des routes et des ponts.</a:t>
              </a:r>
            </a:p>
            <a:p>
              <a:pPr algn="just" marL="0" indent="0" lvl="0">
                <a:lnSpc>
                  <a:spcPts val="270"/>
                </a:lnSpc>
                <a:spcBef>
                  <a:spcPct val="0"/>
                </a:spcBef>
              </a:pPr>
            </a:p>
            <a:p>
              <a:pPr algn="just" marL="0" indent="0" lvl="0">
                <a:lnSpc>
                  <a:spcPts val="270"/>
                </a:lnSpc>
                <a:spcBef>
                  <a:spcPct val="0"/>
                </a:spcBef>
              </a:pPr>
              <a:r>
                <a:rPr lang="en-US" sz="192" strike="noStrike" u="none">
                  <a:solidFill>
                    <a:srgbClr val="000000"/>
                  </a:solidFill>
                  <a:latin typeface="Open Sans 1"/>
                </a:rPr>
                <a:t>La coordination des secours est un élément crucial de la réponse à ces événements. Il est nécessaire d'établir des protocoles de coordination entre les autorités locales, les services d'urgence, les entreprises et les organismes de secours pour une réponse rapide et coordonnée en cas d'urgence.</a:t>
              </a:r>
            </a:p>
          </p:txBody>
        </p:sp>
        <p:sp>
          <p:nvSpPr>
            <p:cNvPr name="Freeform 56" id="56"/>
            <p:cNvSpPr/>
            <p:nvPr/>
          </p:nvSpPr>
          <p:spPr>
            <a:xfrm flipH="false" flipV="false" rot="0">
              <a:off x="263190" y="1835144"/>
              <a:ext cx="230144" cy="219264"/>
            </a:xfrm>
            <a:custGeom>
              <a:avLst/>
              <a:gdLst/>
              <a:ahLst/>
              <a:cxnLst/>
              <a:rect r="r" b="b" t="t" l="l"/>
              <a:pathLst>
                <a:path h="219264" w="230144">
                  <a:moveTo>
                    <a:pt x="0" y="0"/>
                  </a:moveTo>
                  <a:lnTo>
                    <a:pt x="230144" y="0"/>
                  </a:lnTo>
                  <a:lnTo>
                    <a:pt x="230144" y="219264"/>
                  </a:lnTo>
                  <a:lnTo>
                    <a:pt x="0" y="21926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57" id="57"/>
            <p:cNvSpPr/>
            <p:nvPr/>
          </p:nvSpPr>
          <p:spPr>
            <a:xfrm flipH="false" flipV="false" rot="0">
              <a:off x="573655" y="1835144"/>
              <a:ext cx="179797" cy="219264"/>
            </a:xfrm>
            <a:custGeom>
              <a:avLst/>
              <a:gdLst/>
              <a:ahLst/>
              <a:cxnLst/>
              <a:rect r="r" b="b" t="t" l="l"/>
              <a:pathLst>
                <a:path h="219264" w="179797">
                  <a:moveTo>
                    <a:pt x="0" y="0"/>
                  </a:moveTo>
                  <a:lnTo>
                    <a:pt x="179797" y="0"/>
                  </a:lnTo>
                  <a:lnTo>
                    <a:pt x="179797" y="219264"/>
                  </a:lnTo>
                  <a:lnTo>
                    <a:pt x="0" y="2192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a:ln cap="sq">
              <a:noFill/>
              <a:prstDash val="solid"/>
              <a:miter/>
            </a:ln>
          </p:spPr>
        </p:sp>
        <p:sp>
          <p:nvSpPr>
            <p:cNvPr name="Freeform 58" id="58"/>
            <p:cNvSpPr/>
            <p:nvPr/>
          </p:nvSpPr>
          <p:spPr>
            <a:xfrm flipH="false" flipV="false" rot="0">
              <a:off x="833774" y="1864448"/>
              <a:ext cx="198665" cy="198665"/>
            </a:xfrm>
            <a:custGeom>
              <a:avLst/>
              <a:gdLst/>
              <a:ahLst/>
              <a:cxnLst/>
              <a:rect r="r" b="b" t="t" l="l"/>
              <a:pathLst>
                <a:path h="198665" w="198665">
                  <a:moveTo>
                    <a:pt x="0" y="0"/>
                  </a:moveTo>
                  <a:lnTo>
                    <a:pt x="198665" y="0"/>
                  </a:lnTo>
                  <a:lnTo>
                    <a:pt x="198665" y="198665"/>
                  </a:lnTo>
                  <a:lnTo>
                    <a:pt x="0" y="19866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a:ln cap="sq">
              <a:noFill/>
              <a:prstDash val="solid"/>
              <a:miter/>
            </a:ln>
          </p:spPr>
        </p:sp>
        <p:sp>
          <p:nvSpPr>
            <p:cNvPr name="Freeform 59" id="59"/>
            <p:cNvSpPr/>
            <p:nvPr/>
          </p:nvSpPr>
          <p:spPr>
            <a:xfrm flipH="false" flipV="false" rot="0">
              <a:off x="1113129" y="1864448"/>
              <a:ext cx="168590" cy="189960"/>
            </a:xfrm>
            <a:custGeom>
              <a:avLst/>
              <a:gdLst/>
              <a:ahLst/>
              <a:cxnLst/>
              <a:rect r="r" b="b" t="t" l="l"/>
              <a:pathLst>
                <a:path h="189960" w="168590">
                  <a:moveTo>
                    <a:pt x="0" y="0"/>
                  </a:moveTo>
                  <a:lnTo>
                    <a:pt x="168590" y="0"/>
                  </a:lnTo>
                  <a:lnTo>
                    <a:pt x="168590" y="189960"/>
                  </a:lnTo>
                  <a:lnTo>
                    <a:pt x="0" y="189960"/>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a:ln cap="sq">
              <a:noFill/>
              <a:prstDash val="solid"/>
              <a:miter/>
            </a:ln>
          </p:spPr>
        </p:sp>
        <p:sp>
          <p:nvSpPr>
            <p:cNvPr name="TextBox 60" id="60"/>
            <p:cNvSpPr txBox="true"/>
            <p:nvPr/>
          </p:nvSpPr>
          <p:spPr>
            <a:xfrm rot="0">
              <a:off x="162034" y="168339"/>
              <a:ext cx="1220841" cy="205647"/>
            </a:xfrm>
            <a:prstGeom prst="rect">
              <a:avLst/>
            </a:prstGeom>
          </p:spPr>
          <p:txBody>
            <a:bodyPr anchor="t" rtlCol="false" tIns="0" lIns="0" bIns="0" rIns="0">
              <a:spAutoFit/>
            </a:bodyPr>
            <a:lstStyle/>
            <a:p>
              <a:pPr>
                <a:lnSpc>
                  <a:spcPts val="545"/>
                </a:lnSpc>
              </a:pPr>
              <a:r>
                <a:rPr lang="en-US" sz="562">
                  <a:solidFill>
                    <a:srgbClr val="FFFFFF"/>
                  </a:solidFill>
                  <a:latin typeface="Arial Heavy"/>
                </a:rPr>
                <a:t>L’ATTEINTE</a:t>
              </a:r>
            </a:p>
            <a:p>
              <a:pPr>
                <a:lnSpc>
                  <a:spcPts val="545"/>
                </a:lnSpc>
              </a:pPr>
              <a:r>
                <a:rPr lang="en-US" sz="562">
                  <a:solidFill>
                    <a:srgbClr val="FFFFFF"/>
                  </a:solidFill>
                  <a:latin typeface="Arial Heavy"/>
                </a:rPr>
                <a:t>AUX INFRASTRUCTURES</a:t>
              </a:r>
            </a:p>
          </p:txBody>
        </p:sp>
        <p:sp>
          <p:nvSpPr>
            <p:cNvPr name="TextBox 61" id="61"/>
            <p:cNvSpPr txBox="true"/>
            <p:nvPr/>
          </p:nvSpPr>
          <p:spPr>
            <a:xfrm rot="0">
              <a:off x="162034" y="364461"/>
              <a:ext cx="1296273" cy="136098"/>
            </a:xfrm>
            <a:prstGeom prst="rect">
              <a:avLst/>
            </a:prstGeom>
          </p:spPr>
          <p:txBody>
            <a:bodyPr anchor="t" rtlCol="false" tIns="0" lIns="0" bIns="0" rIns="0">
              <a:spAutoFit/>
            </a:bodyPr>
            <a:lstStyle/>
            <a:p>
              <a:pPr>
                <a:lnSpc>
                  <a:spcPts val="385"/>
                </a:lnSpc>
              </a:pPr>
              <a:r>
                <a:rPr lang="en-US" sz="321">
                  <a:solidFill>
                    <a:srgbClr val="FFFFFF"/>
                  </a:solidFill>
                  <a:latin typeface="Arial Bold"/>
                </a:rPr>
                <a:t>Limiter les conséquences et revenir à l’état normal</a:t>
              </a:r>
            </a:p>
          </p:txBody>
        </p:sp>
        <p:sp>
          <p:nvSpPr>
            <p:cNvPr name="Freeform 62" id="62"/>
            <p:cNvSpPr/>
            <p:nvPr/>
          </p:nvSpPr>
          <p:spPr>
            <a:xfrm flipH="false" flipV="false" rot="0">
              <a:off x="923363" y="2140742"/>
              <a:ext cx="114169" cy="84735"/>
            </a:xfrm>
            <a:custGeom>
              <a:avLst/>
              <a:gdLst/>
              <a:ahLst/>
              <a:cxnLst/>
              <a:rect r="r" b="b" t="t" l="l"/>
              <a:pathLst>
                <a:path h="84735" w="114169">
                  <a:moveTo>
                    <a:pt x="0" y="0"/>
                  </a:moveTo>
                  <a:lnTo>
                    <a:pt x="114170" y="0"/>
                  </a:lnTo>
                  <a:lnTo>
                    <a:pt x="114170" y="84736"/>
                  </a:lnTo>
                  <a:lnTo>
                    <a:pt x="0" y="84736"/>
                  </a:lnTo>
                  <a:lnTo>
                    <a:pt x="0" y="0"/>
                  </a:lnTo>
                  <a:close/>
                </a:path>
              </a:pathLst>
            </a:custGeom>
            <a:blipFill>
              <a:blip r:embed="rId16"/>
              <a:stretch>
                <a:fillRect l="0" t="0" r="0" b="0"/>
              </a:stretch>
            </a:blipFill>
          </p:spPr>
        </p:sp>
        <p:sp>
          <p:nvSpPr>
            <p:cNvPr name="Freeform 63" id="63"/>
            <p:cNvSpPr/>
            <p:nvPr/>
          </p:nvSpPr>
          <p:spPr>
            <a:xfrm flipH="false" flipV="false" rot="0">
              <a:off x="744265" y="2135897"/>
              <a:ext cx="143170" cy="93060"/>
            </a:xfrm>
            <a:custGeom>
              <a:avLst/>
              <a:gdLst/>
              <a:ahLst/>
              <a:cxnLst/>
              <a:rect r="r" b="b" t="t" l="l"/>
              <a:pathLst>
                <a:path h="93060" w="143170">
                  <a:moveTo>
                    <a:pt x="0" y="0"/>
                  </a:moveTo>
                  <a:lnTo>
                    <a:pt x="143170" y="0"/>
                  </a:lnTo>
                  <a:lnTo>
                    <a:pt x="143170" y="93060"/>
                  </a:lnTo>
                  <a:lnTo>
                    <a:pt x="0" y="93060"/>
                  </a:lnTo>
                  <a:lnTo>
                    <a:pt x="0" y="0"/>
                  </a:lnTo>
                  <a:close/>
                </a:path>
              </a:pathLst>
            </a:custGeom>
            <a:blipFill>
              <a:blip r:embed="rId17"/>
              <a:stretch>
                <a:fillRect l="0" t="0" r="0" b="0"/>
              </a:stretch>
            </a:blipFill>
          </p:spPr>
        </p:sp>
      </p:grpSp>
      <p:grpSp>
        <p:nvGrpSpPr>
          <p:cNvPr name="Group 64" id="64"/>
          <p:cNvGrpSpPr/>
          <p:nvPr/>
        </p:nvGrpSpPr>
        <p:grpSpPr>
          <a:xfrm rot="0">
            <a:off x="4245829" y="8351044"/>
            <a:ext cx="1215256" cy="1715714"/>
            <a:chOff x="0" y="0"/>
            <a:chExt cx="287072" cy="405292"/>
          </a:xfrm>
        </p:grpSpPr>
        <p:sp>
          <p:nvSpPr>
            <p:cNvPr name="Freeform 65" id="65"/>
            <p:cNvSpPr/>
            <p:nvPr/>
          </p:nvSpPr>
          <p:spPr>
            <a:xfrm flipH="false" flipV="false" rot="0">
              <a:off x="0" y="0"/>
              <a:ext cx="287072" cy="405292"/>
            </a:xfrm>
            <a:custGeom>
              <a:avLst/>
              <a:gdLst/>
              <a:ahLst/>
              <a:cxnLst/>
              <a:rect r="r" b="b" t="t" l="l"/>
              <a:pathLst>
                <a:path h="405292" w="287072">
                  <a:moveTo>
                    <a:pt x="0" y="0"/>
                  </a:moveTo>
                  <a:lnTo>
                    <a:pt x="287072" y="0"/>
                  </a:lnTo>
                  <a:lnTo>
                    <a:pt x="287072" y="405292"/>
                  </a:lnTo>
                  <a:lnTo>
                    <a:pt x="0" y="405292"/>
                  </a:lnTo>
                  <a:close/>
                </a:path>
              </a:pathLst>
            </a:custGeom>
            <a:solidFill>
              <a:srgbClr val="FFFFFF"/>
            </a:solidFill>
            <a:ln cap="sq">
              <a:noFill/>
              <a:prstDash val="solid"/>
              <a:miter/>
            </a:ln>
          </p:spPr>
        </p:sp>
        <p:sp>
          <p:nvSpPr>
            <p:cNvPr name="TextBox 66" id="66"/>
            <p:cNvSpPr txBox="true"/>
            <p:nvPr/>
          </p:nvSpPr>
          <p:spPr>
            <a:xfrm>
              <a:off x="0" y="-76200"/>
              <a:ext cx="287072" cy="481492"/>
            </a:xfrm>
            <a:prstGeom prst="rect">
              <a:avLst/>
            </a:prstGeom>
          </p:spPr>
          <p:txBody>
            <a:bodyPr anchor="ctr" rtlCol="false" tIns="17700" lIns="17700" bIns="17700" rIns="17700"/>
            <a:lstStyle/>
            <a:p>
              <a:pPr algn="ctr">
                <a:lnSpc>
                  <a:spcPts val="2475"/>
                </a:lnSpc>
              </a:pPr>
            </a:p>
          </p:txBody>
        </p:sp>
      </p:grpSp>
      <p:grpSp>
        <p:nvGrpSpPr>
          <p:cNvPr name="Group 67" id="67"/>
          <p:cNvGrpSpPr/>
          <p:nvPr/>
        </p:nvGrpSpPr>
        <p:grpSpPr>
          <a:xfrm rot="0">
            <a:off x="4245829" y="8353255"/>
            <a:ext cx="1236776" cy="1701321"/>
            <a:chOff x="0" y="0"/>
            <a:chExt cx="1649035" cy="2268428"/>
          </a:xfrm>
        </p:grpSpPr>
        <p:grpSp>
          <p:nvGrpSpPr>
            <p:cNvPr name="Group 68" id="68"/>
            <p:cNvGrpSpPr/>
            <p:nvPr/>
          </p:nvGrpSpPr>
          <p:grpSpPr>
            <a:xfrm rot="0">
              <a:off x="0" y="0"/>
              <a:ext cx="1649035" cy="578367"/>
              <a:chOff x="0" y="0"/>
              <a:chExt cx="2709333" cy="950245"/>
            </a:xfrm>
          </p:grpSpPr>
          <p:sp>
            <p:nvSpPr>
              <p:cNvPr name="Freeform 69" id="69"/>
              <p:cNvSpPr/>
              <p:nvPr/>
            </p:nvSpPr>
            <p:spPr>
              <a:xfrm flipH="false" flipV="false" rot="0">
                <a:off x="0" y="0"/>
                <a:ext cx="2709333" cy="950245"/>
              </a:xfrm>
              <a:custGeom>
                <a:avLst/>
                <a:gdLst/>
                <a:ahLst/>
                <a:cxnLst/>
                <a:rect r="r" b="b" t="t" l="l"/>
                <a:pathLst>
                  <a:path h="950245" w="2709333">
                    <a:moveTo>
                      <a:pt x="0" y="0"/>
                    </a:moveTo>
                    <a:lnTo>
                      <a:pt x="2709333" y="0"/>
                    </a:lnTo>
                    <a:lnTo>
                      <a:pt x="2709333" y="950245"/>
                    </a:lnTo>
                    <a:lnTo>
                      <a:pt x="0" y="950245"/>
                    </a:lnTo>
                    <a:close/>
                  </a:path>
                </a:pathLst>
              </a:custGeom>
              <a:solidFill>
                <a:srgbClr val="B1C82E"/>
              </a:solidFill>
              <a:ln cap="sq">
                <a:noFill/>
                <a:prstDash val="solid"/>
                <a:miter/>
              </a:ln>
            </p:spPr>
          </p:sp>
          <p:sp>
            <p:nvSpPr>
              <p:cNvPr name="TextBox 70" id="70"/>
              <p:cNvSpPr txBox="true"/>
              <p:nvPr/>
            </p:nvSpPr>
            <p:spPr>
              <a:xfrm>
                <a:off x="0" y="-57150"/>
                <a:ext cx="2709333" cy="1007395"/>
              </a:xfrm>
              <a:prstGeom prst="rect">
                <a:avLst/>
              </a:prstGeom>
            </p:spPr>
            <p:txBody>
              <a:bodyPr anchor="ctr" rtlCol="false" tIns="85769" lIns="85769" bIns="85769" rIns="85769"/>
              <a:lstStyle/>
              <a:p>
                <a:pPr algn="ctr">
                  <a:lnSpc>
                    <a:spcPts val="2556"/>
                  </a:lnSpc>
                </a:pPr>
              </a:p>
            </p:txBody>
          </p:sp>
        </p:grpSp>
        <p:sp>
          <p:nvSpPr>
            <p:cNvPr name="TextBox 71" id="71"/>
            <p:cNvSpPr txBox="true"/>
            <p:nvPr/>
          </p:nvSpPr>
          <p:spPr>
            <a:xfrm rot="0">
              <a:off x="164903" y="171320"/>
              <a:ext cx="1242460" cy="209289"/>
            </a:xfrm>
            <a:prstGeom prst="rect">
              <a:avLst/>
            </a:prstGeom>
          </p:spPr>
          <p:txBody>
            <a:bodyPr anchor="t" rtlCol="false" tIns="0" lIns="0" bIns="0" rIns="0">
              <a:spAutoFit/>
            </a:bodyPr>
            <a:lstStyle/>
            <a:p>
              <a:pPr>
                <a:lnSpc>
                  <a:spcPts val="555"/>
                </a:lnSpc>
              </a:pPr>
              <a:r>
                <a:rPr lang="en-US" sz="572">
                  <a:solidFill>
                    <a:srgbClr val="FFFFFF"/>
                  </a:solidFill>
                  <a:latin typeface="Arial Heavy"/>
                </a:rPr>
                <a:t>L’ATTEINTE</a:t>
              </a:r>
            </a:p>
            <a:p>
              <a:pPr>
                <a:lnSpc>
                  <a:spcPts val="555"/>
                </a:lnSpc>
              </a:pPr>
              <a:r>
                <a:rPr lang="en-US" sz="572">
                  <a:solidFill>
                    <a:srgbClr val="FFFFFF"/>
                  </a:solidFill>
                  <a:latin typeface="Arial Heavy"/>
                </a:rPr>
                <a:t>AUX INFRASTRUCTURES</a:t>
              </a:r>
            </a:p>
          </p:txBody>
        </p:sp>
        <p:sp>
          <p:nvSpPr>
            <p:cNvPr name="TextBox 72" id="72"/>
            <p:cNvSpPr txBox="true"/>
            <p:nvPr/>
          </p:nvSpPr>
          <p:spPr>
            <a:xfrm rot="0">
              <a:off x="164903" y="371084"/>
              <a:ext cx="1023210" cy="90553"/>
            </a:xfrm>
            <a:prstGeom prst="rect">
              <a:avLst/>
            </a:prstGeom>
          </p:spPr>
          <p:txBody>
            <a:bodyPr anchor="t" rtlCol="false" tIns="0" lIns="0" bIns="0" rIns="0">
              <a:spAutoFit/>
            </a:bodyPr>
            <a:lstStyle/>
            <a:p>
              <a:pPr>
                <a:lnSpc>
                  <a:spcPts val="490"/>
                </a:lnSpc>
              </a:pPr>
              <a:r>
                <a:rPr lang="en-US" sz="408">
                  <a:solidFill>
                    <a:srgbClr val="FFFFFF"/>
                  </a:solidFill>
                  <a:latin typeface="Arial Bold"/>
                </a:rPr>
                <a:t>Les autres risques à gérer</a:t>
              </a:r>
            </a:p>
          </p:txBody>
        </p:sp>
        <p:sp>
          <p:nvSpPr>
            <p:cNvPr name="TextBox 73" id="73"/>
            <p:cNvSpPr txBox="true"/>
            <p:nvPr/>
          </p:nvSpPr>
          <p:spPr>
            <a:xfrm rot="0">
              <a:off x="164903" y="641424"/>
              <a:ext cx="1319228" cy="1547436"/>
            </a:xfrm>
            <a:prstGeom prst="rect">
              <a:avLst/>
            </a:prstGeom>
          </p:spPr>
          <p:txBody>
            <a:bodyPr anchor="t" rtlCol="false" tIns="0" lIns="0" bIns="0" rIns="0">
              <a:spAutoFit/>
            </a:bodyPr>
            <a:lstStyle/>
            <a:p>
              <a:pPr algn="just">
                <a:lnSpc>
                  <a:spcPts val="274"/>
                </a:lnSpc>
              </a:pPr>
              <a:r>
                <a:rPr lang="en-US" sz="196">
                  <a:solidFill>
                    <a:srgbClr val="000000"/>
                  </a:solidFill>
                  <a:latin typeface="Open Sans 1"/>
                </a:rPr>
                <a:t>Les inondations, peuvent entraîner des déversements de produits chimiques issus des installations industrielles. Elles véhiculent alors, en même temps que l’eau, une menace significative pour l'environnement et la santé publique. </a:t>
              </a:r>
            </a:p>
            <a:p>
              <a:pPr algn="just">
                <a:lnSpc>
                  <a:spcPts val="274"/>
                </a:lnSpc>
              </a:pPr>
            </a:p>
            <a:p>
              <a:pPr algn="just">
                <a:lnSpc>
                  <a:spcPts val="274"/>
                </a:lnSpc>
              </a:pPr>
              <a:r>
                <a:rPr lang="en-US" sz="196">
                  <a:solidFill>
                    <a:srgbClr val="000000"/>
                  </a:solidFill>
                  <a:latin typeface="Open Sans 1"/>
                </a:rPr>
                <a:t>Ces substances chimiques peuvent contaminer les sols et les eaux environnantes, provoquant des dommages écologiques à long terme et mettant en danger la sécurité alimentaire et la santé des populations locales. </a:t>
              </a:r>
            </a:p>
            <a:p>
              <a:pPr algn="just">
                <a:lnSpc>
                  <a:spcPts val="274"/>
                </a:lnSpc>
              </a:pPr>
            </a:p>
            <a:p>
              <a:pPr algn="just">
                <a:lnSpc>
                  <a:spcPts val="274"/>
                </a:lnSpc>
              </a:pPr>
              <a:r>
                <a:rPr lang="en-US" sz="196">
                  <a:solidFill>
                    <a:srgbClr val="000000"/>
                  </a:solidFill>
                  <a:latin typeface="Open Sans 1"/>
                </a:rPr>
                <a:t>De plus, les infrastructures endommagées, telles que les centrales thermiques, présentent un risque accru d'incendie ou d'explosion en raison de la compromission de leurs systèmes de sécurité et de contrôle. Ces incidents peuvent entraîner des dégâts considérables aux installations et aux environs, ainsi que des risques graves pour la vie et la santé des habitants à proximité.</a:t>
              </a:r>
            </a:p>
            <a:p>
              <a:pPr algn="just">
                <a:lnSpc>
                  <a:spcPts val="274"/>
                </a:lnSpc>
              </a:pPr>
            </a:p>
            <a:p>
              <a:pPr algn="just">
                <a:lnSpc>
                  <a:spcPts val="274"/>
                </a:lnSpc>
              </a:pPr>
              <a:r>
                <a:rPr lang="en-US" sz="196">
                  <a:solidFill>
                    <a:srgbClr val="000000"/>
                  </a:solidFill>
                  <a:latin typeface="Open Sans 1"/>
                </a:rPr>
                <a:t>Par ailleurs, les interruptions de circulation et les coupures de ressources qui accompagnent souvent les inondations peuvent avoir des conséquences dévastatrices pour les communautés touchées. En effet, la perturbation de l'approvisionnement en énergie, en carburant et en eau potable peut entraîner des situations d'urgence humanitaire, compromettant l'accès aux soins de santé, aux services d'urgence et aux besoins essentiels. </a:t>
              </a:r>
            </a:p>
            <a:p>
              <a:pPr algn="just">
                <a:lnSpc>
                  <a:spcPts val="274"/>
                </a:lnSpc>
              </a:pPr>
            </a:p>
            <a:p>
              <a:pPr algn="just">
                <a:lnSpc>
                  <a:spcPts val="274"/>
                </a:lnSpc>
              </a:pPr>
              <a:r>
                <a:rPr lang="en-US" sz="196">
                  <a:solidFill>
                    <a:srgbClr val="000000"/>
                  </a:solidFill>
                  <a:latin typeface="Open Sans 1"/>
                </a:rPr>
                <a:t>De plus, ces pénuries peuvent également affecter les infrastructures critiques telles que les hôpitaux, les centres de secours et les services publics, mettant en danger la capacité des autorités à répondre efficacement aux besoins de la population en cas de crise.</a:t>
              </a:r>
            </a:p>
            <a:p>
              <a:pPr algn="just">
                <a:lnSpc>
                  <a:spcPts val="274"/>
                </a:lnSpc>
              </a:pPr>
            </a:p>
            <a:p>
              <a:pPr algn="just">
                <a:lnSpc>
                  <a:spcPts val="274"/>
                </a:lnSpc>
              </a:pPr>
              <a:r>
                <a:rPr lang="en-US" sz="196">
                  <a:solidFill>
                    <a:srgbClr val="000000"/>
                  </a:solidFill>
                  <a:latin typeface="Open Sans 1 Bold"/>
                </a:rPr>
                <a:t>En considérant ces risques et leurs conséquences potentielles, il est impératif de mettre en œuvre des mesures préventives et d'urgence efficaces pour atténuer les impacts des inondations sur les infrastructures critiques et les populations locales. Cela nécessite une planification minutieuse, une coordination étroite entre les autorités locales et les parties prenantes concernées, ainsi qu'un investissement dans la résilience et la préparation aux catastrophes.</a:t>
              </a:r>
            </a:p>
            <a:p>
              <a:pPr algn="just" marL="0" indent="0" lvl="0">
                <a:lnSpc>
                  <a:spcPts val="274"/>
                </a:lnSpc>
                <a:spcBef>
                  <a:spcPct val="0"/>
                </a:spcBef>
              </a:pPr>
            </a:p>
          </p:txBody>
        </p:sp>
        <p:sp>
          <p:nvSpPr>
            <p:cNvPr name="Freeform 74" id="74"/>
            <p:cNvSpPr/>
            <p:nvPr/>
          </p:nvSpPr>
          <p:spPr>
            <a:xfrm flipH="false" flipV="false" rot="0">
              <a:off x="939714" y="2178651"/>
              <a:ext cx="116191" cy="86236"/>
            </a:xfrm>
            <a:custGeom>
              <a:avLst/>
              <a:gdLst/>
              <a:ahLst/>
              <a:cxnLst/>
              <a:rect r="r" b="b" t="t" l="l"/>
              <a:pathLst>
                <a:path h="86236" w="116191">
                  <a:moveTo>
                    <a:pt x="0" y="0"/>
                  </a:moveTo>
                  <a:lnTo>
                    <a:pt x="116192" y="0"/>
                  </a:lnTo>
                  <a:lnTo>
                    <a:pt x="116192" y="86236"/>
                  </a:lnTo>
                  <a:lnTo>
                    <a:pt x="0" y="86236"/>
                  </a:lnTo>
                  <a:lnTo>
                    <a:pt x="0" y="0"/>
                  </a:lnTo>
                  <a:close/>
                </a:path>
              </a:pathLst>
            </a:custGeom>
            <a:blipFill>
              <a:blip r:embed="rId16"/>
              <a:stretch>
                <a:fillRect l="0" t="0" r="0" b="0"/>
              </a:stretch>
            </a:blipFill>
          </p:spPr>
        </p:sp>
        <p:sp>
          <p:nvSpPr>
            <p:cNvPr name="Freeform 75" id="75"/>
            <p:cNvSpPr/>
            <p:nvPr/>
          </p:nvSpPr>
          <p:spPr>
            <a:xfrm flipH="false" flipV="false" rot="0">
              <a:off x="757445" y="2173720"/>
              <a:ext cx="145705" cy="94708"/>
            </a:xfrm>
            <a:custGeom>
              <a:avLst/>
              <a:gdLst/>
              <a:ahLst/>
              <a:cxnLst/>
              <a:rect r="r" b="b" t="t" l="l"/>
              <a:pathLst>
                <a:path h="94708" w="145705">
                  <a:moveTo>
                    <a:pt x="0" y="0"/>
                  </a:moveTo>
                  <a:lnTo>
                    <a:pt x="145705" y="0"/>
                  </a:lnTo>
                  <a:lnTo>
                    <a:pt x="145705" y="94708"/>
                  </a:lnTo>
                  <a:lnTo>
                    <a:pt x="0" y="94708"/>
                  </a:lnTo>
                  <a:lnTo>
                    <a:pt x="0" y="0"/>
                  </a:lnTo>
                  <a:close/>
                </a:path>
              </a:pathLst>
            </a:custGeom>
            <a:blipFill>
              <a:blip r:embed="rId17"/>
              <a:stretch>
                <a:fillRect l="0" t="0" r="0" b="0"/>
              </a:stretch>
            </a:blipFill>
          </p:spPr>
        </p:sp>
      </p:grpSp>
      <p:grpSp>
        <p:nvGrpSpPr>
          <p:cNvPr name="Group 76" id="76"/>
          <p:cNvGrpSpPr/>
          <p:nvPr/>
        </p:nvGrpSpPr>
        <p:grpSpPr>
          <a:xfrm rot="0">
            <a:off x="12436010" y="8182469"/>
            <a:ext cx="1215256" cy="1715714"/>
            <a:chOff x="0" y="0"/>
            <a:chExt cx="287072" cy="405292"/>
          </a:xfrm>
        </p:grpSpPr>
        <p:sp>
          <p:nvSpPr>
            <p:cNvPr name="Freeform 77" id="77"/>
            <p:cNvSpPr/>
            <p:nvPr/>
          </p:nvSpPr>
          <p:spPr>
            <a:xfrm flipH="false" flipV="false" rot="0">
              <a:off x="0" y="0"/>
              <a:ext cx="287072" cy="405292"/>
            </a:xfrm>
            <a:custGeom>
              <a:avLst/>
              <a:gdLst/>
              <a:ahLst/>
              <a:cxnLst/>
              <a:rect r="r" b="b" t="t" l="l"/>
              <a:pathLst>
                <a:path h="405292" w="287072">
                  <a:moveTo>
                    <a:pt x="0" y="0"/>
                  </a:moveTo>
                  <a:lnTo>
                    <a:pt x="287072" y="0"/>
                  </a:lnTo>
                  <a:lnTo>
                    <a:pt x="287072" y="405292"/>
                  </a:lnTo>
                  <a:lnTo>
                    <a:pt x="0" y="405292"/>
                  </a:lnTo>
                  <a:close/>
                </a:path>
              </a:pathLst>
            </a:custGeom>
            <a:solidFill>
              <a:srgbClr val="FFFFFF"/>
            </a:solidFill>
            <a:ln cap="sq">
              <a:noFill/>
              <a:prstDash val="solid"/>
              <a:miter/>
            </a:ln>
          </p:spPr>
        </p:sp>
        <p:sp>
          <p:nvSpPr>
            <p:cNvPr name="TextBox 78" id="78"/>
            <p:cNvSpPr txBox="true"/>
            <p:nvPr/>
          </p:nvSpPr>
          <p:spPr>
            <a:xfrm>
              <a:off x="0" y="-76200"/>
              <a:ext cx="287072" cy="481492"/>
            </a:xfrm>
            <a:prstGeom prst="rect">
              <a:avLst/>
            </a:prstGeom>
          </p:spPr>
          <p:txBody>
            <a:bodyPr anchor="ctr" rtlCol="false" tIns="17700" lIns="17700" bIns="17700" rIns="17700"/>
            <a:lstStyle/>
            <a:p>
              <a:pPr algn="ctr">
                <a:lnSpc>
                  <a:spcPts val="2475"/>
                </a:lnSpc>
              </a:pPr>
            </a:p>
          </p:txBody>
        </p:sp>
      </p:grpSp>
      <p:grpSp>
        <p:nvGrpSpPr>
          <p:cNvPr name="Group 79" id="79"/>
          <p:cNvGrpSpPr/>
          <p:nvPr/>
        </p:nvGrpSpPr>
        <p:grpSpPr>
          <a:xfrm rot="0">
            <a:off x="12434977" y="8182469"/>
            <a:ext cx="1216289" cy="372581"/>
            <a:chOff x="0" y="0"/>
            <a:chExt cx="2709333" cy="829939"/>
          </a:xfrm>
        </p:grpSpPr>
        <p:sp>
          <p:nvSpPr>
            <p:cNvPr name="Freeform 80" id="80"/>
            <p:cNvSpPr/>
            <p:nvPr/>
          </p:nvSpPr>
          <p:spPr>
            <a:xfrm flipH="false" flipV="false" rot="0">
              <a:off x="0" y="0"/>
              <a:ext cx="2709333" cy="829939"/>
            </a:xfrm>
            <a:custGeom>
              <a:avLst/>
              <a:gdLst/>
              <a:ahLst/>
              <a:cxnLst/>
              <a:rect r="r" b="b" t="t" l="l"/>
              <a:pathLst>
                <a:path h="829939" w="2709333">
                  <a:moveTo>
                    <a:pt x="0" y="0"/>
                  </a:moveTo>
                  <a:lnTo>
                    <a:pt x="2709333" y="0"/>
                  </a:lnTo>
                  <a:lnTo>
                    <a:pt x="2709333" y="829939"/>
                  </a:lnTo>
                  <a:lnTo>
                    <a:pt x="0" y="829939"/>
                  </a:lnTo>
                  <a:close/>
                </a:path>
              </a:pathLst>
            </a:custGeom>
            <a:solidFill>
              <a:srgbClr val="B1C82E"/>
            </a:solidFill>
            <a:ln cap="sq">
              <a:noFill/>
              <a:prstDash val="solid"/>
              <a:miter/>
            </a:ln>
          </p:spPr>
        </p:sp>
        <p:sp>
          <p:nvSpPr>
            <p:cNvPr name="TextBox 81" id="81"/>
            <p:cNvSpPr txBox="true"/>
            <p:nvPr/>
          </p:nvSpPr>
          <p:spPr>
            <a:xfrm>
              <a:off x="0" y="-57150"/>
              <a:ext cx="2709333" cy="887089"/>
            </a:xfrm>
            <a:prstGeom prst="rect">
              <a:avLst/>
            </a:prstGeom>
          </p:spPr>
          <p:txBody>
            <a:bodyPr anchor="ctr" rtlCol="false" tIns="8173" lIns="8173" bIns="8173" rIns="8173"/>
            <a:lstStyle/>
            <a:p>
              <a:pPr algn="ctr">
                <a:lnSpc>
                  <a:spcPts val="2556"/>
                </a:lnSpc>
              </a:pPr>
            </a:p>
          </p:txBody>
        </p:sp>
      </p:grpSp>
      <p:sp>
        <p:nvSpPr>
          <p:cNvPr name="Freeform 82" id="82"/>
          <p:cNvSpPr/>
          <p:nvPr/>
        </p:nvSpPr>
        <p:spPr>
          <a:xfrm flipH="false" flipV="false" rot="0">
            <a:off x="13065607" y="8235919"/>
            <a:ext cx="464030" cy="296979"/>
          </a:xfrm>
          <a:custGeom>
            <a:avLst/>
            <a:gdLst/>
            <a:ahLst/>
            <a:cxnLst/>
            <a:rect r="r" b="b" t="t" l="l"/>
            <a:pathLst>
              <a:path h="296979" w="464030">
                <a:moveTo>
                  <a:pt x="0" y="0"/>
                </a:moveTo>
                <a:lnTo>
                  <a:pt x="464030" y="0"/>
                </a:lnTo>
                <a:lnTo>
                  <a:pt x="464030" y="296979"/>
                </a:lnTo>
                <a:lnTo>
                  <a:pt x="0" y="296979"/>
                </a:lnTo>
                <a:lnTo>
                  <a:pt x="0" y="0"/>
                </a:lnTo>
                <a:close/>
              </a:path>
            </a:pathLst>
          </a:custGeom>
          <a:blipFill>
            <a:blip r:embed="rId18"/>
            <a:stretch>
              <a:fillRect l="0" t="0" r="0" b="0"/>
            </a:stretch>
          </a:blipFill>
        </p:spPr>
      </p:sp>
      <p:grpSp>
        <p:nvGrpSpPr>
          <p:cNvPr name="Group 83" id="83"/>
          <p:cNvGrpSpPr/>
          <p:nvPr/>
        </p:nvGrpSpPr>
        <p:grpSpPr>
          <a:xfrm rot="0">
            <a:off x="12554690" y="8590794"/>
            <a:ext cx="261318" cy="84712"/>
            <a:chOff x="0" y="0"/>
            <a:chExt cx="1237443" cy="401146"/>
          </a:xfrm>
        </p:grpSpPr>
        <p:sp>
          <p:nvSpPr>
            <p:cNvPr name="Freeform 84" id="84"/>
            <p:cNvSpPr/>
            <p:nvPr/>
          </p:nvSpPr>
          <p:spPr>
            <a:xfrm flipH="false" flipV="false" rot="0">
              <a:off x="0" y="0"/>
              <a:ext cx="1237443" cy="401146"/>
            </a:xfrm>
            <a:custGeom>
              <a:avLst/>
              <a:gdLst/>
              <a:ahLst/>
              <a:cxnLst/>
              <a:rect r="r" b="b" t="t" l="l"/>
              <a:pathLst>
                <a:path h="401146" w="1237443">
                  <a:moveTo>
                    <a:pt x="0" y="0"/>
                  </a:moveTo>
                  <a:lnTo>
                    <a:pt x="1237443" y="0"/>
                  </a:lnTo>
                  <a:lnTo>
                    <a:pt x="1237443" y="401146"/>
                  </a:lnTo>
                  <a:lnTo>
                    <a:pt x="0" y="401146"/>
                  </a:lnTo>
                  <a:close/>
                </a:path>
              </a:pathLst>
            </a:custGeom>
            <a:solidFill>
              <a:srgbClr val="86A315"/>
            </a:solidFill>
          </p:spPr>
        </p:sp>
        <p:sp>
          <p:nvSpPr>
            <p:cNvPr name="TextBox 85" id="85"/>
            <p:cNvSpPr txBox="true"/>
            <p:nvPr/>
          </p:nvSpPr>
          <p:spPr>
            <a:xfrm>
              <a:off x="0" y="-9525"/>
              <a:ext cx="1237443" cy="410671"/>
            </a:xfrm>
            <a:prstGeom prst="rect">
              <a:avLst/>
            </a:prstGeom>
          </p:spPr>
          <p:txBody>
            <a:bodyPr anchor="ctr" rtlCol="false" tIns="8173" lIns="8173" bIns="8173" rIns="8173"/>
            <a:lstStyle/>
            <a:p>
              <a:pPr algn="ctr">
                <a:lnSpc>
                  <a:spcPts val="2556"/>
                </a:lnSpc>
              </a:pPr>
            </a:p>
          </p:txBody>
        </p:sp>
      </p:grpSp>
      <p:sp>
        <p:nvSpPr>
          <p:cNvPr name="AutoShape 86" id="86"/>
          <p:cNvSpPr/>
          <p:nvPr/>
        </p:nvSpPr>
        <p:spPr>
          <a:xfrm>
            <a:off x="12554690" y="9430404"/>
            <a:ext cx="315525" cy="0"/>
          </a:xfrm>
          <a:prstGeom prst="line">
            <a:avLst/>
          </a:prstGeom>
          <a:ln cap="flat" w="9525">
            <a:solidFill>
              <a:srgbClr val="809D31"/>
            </a:solidFill>
            <a:prstDash val="solid"/>
            <a:headEnd type="none" len="sm" w="sm"/>
            <a:tailEnd type="none" len="sm" w="sm"/>
          </a:ln>
        </p:spPr>
      </p:sp>
      <p:sp>
        <p:nvSpPr>
          <p:cNvPr name="AutoShape 87" id="87"/>
          <p:cNvSpPr/>
          <p:nvPr/>
        </p:nvSpPr>
        <p:spPr>
          <a:xfrm>
            <a:off x="12898588" y="9370295"/>
            <a:ext cx="315525" cy="0"/>
          </a:xfrm>
          <a:prstGeom prst="line">
            <a:avLst/>
          </a:prstGeom>
          <a:ln cap="flat" w="9525">
            <a:solidFill>
              <a:srgbClr val="809D31"/>
            </a:solidFill>
            <a:prstDash val="solid"/>
            <a:headEnd type="none" len="sm" w="sm"/>
            <a:tailEnd type="none" len="sm" w="sm"/>
          </a:ln>
        </p:spPr>
      </p:sp>
      <p:grpSp>
        <p:nvGrpSpPr>
          <p:cNvPr name="Group 88" id="88"/>
          <p:cNvGrpSpPr/>
          <p:nvPr/>
        </p:nvGrpSpPr>
        <p:grpSpPr>
          <a:xfrm rot="0">
            <a:off x="12554690" y="9460614"/>
            <a:ext cx="261318" cy="57149"/>
            <a:chOff x="0" y="0"/>
            <a:chExt cx="1237443" cy="270623"/>
          </a:xfrm>
        </p:grpSpPr>
        <p:sp>
          <p:nvSpPr>
            <p:cNvPr name="Freeform 89" id="89"/>
            <p:cNvSpPr/>
            <p:nvPr/>
          </p:nvSpPr>
          <p:spPr>
            <a:xfrm flipH="false" flipV="false" rot="0">
              <a:off x="0" y="0"/>
              <a:ext cx="1237443" cy="270623"/>
            </a:xfrm>
            <a:custGeom>
              <a:avLst/>
              <a:gdLst/>
              <a:ahLst/>
              <a:cxnLst/>
              <a:rect r="r" b="b" t="t" l="l"/>
              <a:pathLst>
                <a:path h="270623" w="1237443">
                  <a:moveTo>
                    <a:pt x="0" y="0"/>
                  </a:moveTo>
                  <a:lnTo>
                    <a:pt x="1237443" y="0"/>
                  </a:lnTo>
                  <a:lnTo>
                    <a:pt x="1237443" y="270623"/>
                  </a:lnTo>
                  <a:lnTo>
                    <a:pt x="0" y="270623"/>
                  </a:lnTo>
                  <a:close/>
                </a:path>
              </a:pathLst>
            </a:custGeom>
            <a:solidFill>
              <a:srgbClr val="86A315"/>
            </a:solidFill>
          </p:spPr>
        </p:sp>
        <p:sp>
          <p:nvSpPr>
            <p:cNvPr name="TextBox 90" id="90"/>
            <p:cNvSpPr txBox="true"/>
            <p:nvPr/>
          </p:nvSpPr>
          <p:spPr>
            <a:xfrm>
              <a:off x="0" y="-9525"/>
              <a:ext cx="1237443" cy="280148"/>
            </a:xfrm>
            <a:prstGeom prst="rect">
              <a:avLst/>
            </a:prstGeom>
          </p:spPr>
          <p:txBody>
            <a:bodyPr anchor="ctr" rtlCol="false" tIns="8173" lIns="8173" bIns="8173" rIns="8173"/>
            <a:lstStyle/>
            <a:p>
              <a:pPr algn="ctr">
                <a:lnSpc>
                  <a:spcPts val="2556"/>
                </a:lnSpc>
              </a:pPr>
            </a:p>
          </p:txBody>
        </p:sp>
      </p:grpSp>
      <p:sp>
        <p:nvSpPr>
          <p:cNvPr name="Freeform 91" id="91"/>
          <p:cNvSpPr/>
          <p:nvPr/>
        </p:nvSpPr>
        <p:spPr>
          <a:xfrm flipH="false" flipV="false" rot="0">
            <a:off x="13125848" y="9784659"/>
            <a:ext cx="85700" cy="63605"/>
          </a:xfrm>
          <a:custGeom>
            <a:avLst/>
            <a:gdLst/>
            <a:ahLst/>
            <a:cxnLst/>
            <a:rect r="r" b="b" t="t" l="l"/>
            <a:pathLst>
              <a:path h="63605" w="85700">
                <a:moveTo>
                  <a:pt x="0" y="0"/>
                </a:moveTo>
                <a:lnTo>
                  <a:pt x="85700" y="0"/>
                </a:lnTo>
                <a:lnTo>
                  <a:pt x="85700" y="63605"/>
                </a:lnTo>
                <a:lnTo>
                  <a:pt x="0" y="63605"/>
                </a:lnTo>
                <a:lnTo>
                  <a:pt x="0" y="0"/>
                </a:lnTo>
                <a:close/>
              </a:path>
            </a:pathLst>
          </a:custGeom>
          <a:blipFill>
            <a:blip r:embed="rId16"/>
            <a:stretch>
              <a:fillRect l="0" t="0" r="0" b="0"/>
            </a:stretch>
          </a:blipFill>
        </p:spPr>
      </p:sp>
      <p:sp>
        <p:nvSpPr>
          <p:cNvPr name="Freeform 92" id="92"/>
          <p:cNvSpPr/>
          <p:nvPr/>
        </p:nvSpPr>
        <p:spPr>
          <a:xfrm flipH="false" flipV="false" rot="0">
            <a:off x="12991410" y="9781021"/>
            <a:ext cx="107468" cy="69855"/>
          </a:xfrm>
          <a:custGeom>
            <a:avLst/>
            <a:gdLst/>
            <a:ahLst/>
            <a:cxnLst/>
            <a:rect r="r" b="b" t="t" l="l"/>
            <a:pathLst>
              <a:path h="69855" w="107468">
                <a:moveTo>
                  <a:pt x="0" y="0"/>
                </a:moveTo>
                <a:lnTo>
                  <a:pt x="107469" y="0"/>
                </a:lnTo>
                <a:lnTo>
                  <a:pt x="107469" y="69855"/>
                </a:lnTo>
                <a:lnTo>
                  <a:pt x="0" y="69855"/>
                </a:lnTo>
                <a:lnTo>
                  <a:pt x="0" y="0"/>
                </a:lnTo>
                <a:close/>
              </a:path>
            </a:pathLst>
          </a:custGeom>
          <a:blipFill>
            <a:blip r:embed="rId17"/>
            <a:stretch>
              <a:fillRect l="0" t="0" r="0" b="0"/>
            </a:stretch>
          </a:blipFill>
        </p:spPr>
      </p:sp>
      <p:grpSp>
        <p:nvGrpSpPr>
          <p:cNvPr name="Group 93" id="93"/>
          <p:cNvGrpSpPr/>
          <p:nvPr/>
        </p:nvGrpSpPr>
        <p:grpSpPr>
          <a:xfrm rot="0">
            <a:off x="13732572" y="8182469"/>
            <a:ext cx="1233142" cy="1715714"/>
            <a:chOff x="0" y="0"/>
            <a:chExt cx="1644190" cy="2287618"/>
          </a:xfrm>
        </p:grpSpPr>
        <p:grpSp>
          <p:nvGrpSpPr>
            <p:cNvPr name="Group 94" id="94"/>
            <p:cNvGrpSpPr/>
            <p:nvPr/>
          </p:nvGrpSpPr>
          <p:grpSpPr>
            <a:xfrm rot="0">
              <a:off x="0" y="0"/>
              <a:ext cx="1644190" cy="2287618"/>
              <a:chOff x="0" y="0"/>
              <a:chExt cx="295315" cy="410882"/>
            </a:xfrm>
          </p:grpSpPr>
          <p:sp>
            <p:nvSpPr>
              <p:cNvPr name="Freeform 95" id="95"/>
              <p:cNvSpPr/>
              <p:nvPr/>
            </p:nvSpPr>
            <p:spPr>
              <a:xfrm flipH="false" flipV="false" rot="0">
                <a:off x="0" y="0"/>
                <a:ext cx="295315" cy="410882"/>
              </a:xfrm>
              <a:custGeom>
                <a:avLst/>
                <a:gdLst/>
                <a:ahLst/>
                <a:cxnLst/>
                <a:rect r="r" b="b" t="t" l="l"/>
                <a:pathLst>
                  <a:path h="410882" w="295315">
                    <a:moveTo>
                      <a:pt x="0" y="0"/>
                    </a:moveTo>
                    <a:lnTo>
                      <a:pt x="295315" y="0"/>
                    </a:lnTo>
                    <a:lnTo>
                      <a:pt x="295315" y="410882"/>
                    </a:lnTo>
                    <a:lnTo>
                      <a:pt x="0" y="410882"/>
                    </a:lnTo>
                    <a:close/>
                  </a:path>
                </a:pathLst>
              </a:custGeom>
              <a:solidFill>
                <a:srgbClr val="FFFFFF"/>
              </a:solidFill>
              <a:ln w="9525" cap="sq">
                <a:solidFill>
                  <a:srgbClr val="D9D9D9"/>
                </a:solidFill>
                <a:prstDash val="solid"/>
                <a:miter/>
              </a:ln>
            </p:spPr>
          </p:sp>
          <p:sp>
            <p:nvSpPr>
              <p:cNvPr name="TextBox 96" id="96"/>
              <p:cNvSpPr txBox="true"/>
              <p:nvPr/>
            </p:nvSpPr>
            <p:spPr>
              <a:xfrm>
                <a:off x="0" y="-76200"/>
                <a:ext cx="295315" cy="487082"/>
              </a:xfrm>
              <a:prstGeom prst="rect">
                <a:avLst/>
              </a:prstGeom>
            </p:spPr>
            <p:txBody>
              <a:bodyPr anchor="ctr" rtlCol="false" tIns="180714" lIns="180714" bIns="180714" rIns="180714"/>
              <a:lstStyle/>
              <a:p>
                <a:pPr algn="ctr">
                  <a:lnSpc>
                    <a:spcPts val="2475"/>
                  </a:lnSpc>
                </a:pPr>
              </a:p>
            </p:txBody>
          </p:sp>
        </p:grpSp>
        <p:grpSp>
          <p:nvGrpSpPr>
            <p:cNvPr name="Group 97" id="97"/>
            <p:cNvGrpSpPr/>
            <p:nvPr/>
          </p:nvGrpSpPr>
          <p:grpSpPr>
            <a:xfrm rot="0">
              <a:off x="0" y="0"/>
              <a:ext cx="1644190" cy="541613"/>
              <a:chOff x="0" y="0"/>
              <a:chExt cx="2709333" cy="892482"/>
            </a:xfrm>
          </p:grpSpPr>
          <p:sp>
            <p:nvSpPr>
              <p:cNvPr name="Freeform 98" id="98"/>
              <p:cNvSpPr/>
              <p:nvPr/>
            </p:nvSpPr>
            <p:spPr>
              <a:xfrm flipH="false" flipV="false" rot="0">
                <a:off x="0" y="0"/>
                <a:ext cx="2709333" cy="892482"/>
              </a:xfrm>
              <a:custGeom>
                <a:avLst/>
                <a:gdLst/>
                <a:ahLst/>
                <a:cxnLst/>
                <a:rect r="r" b="b" t="t" l="l"/>
                <a:pathLst>
                  <a:path h="892482" w="2709333">
                    <a:moveTo>
                      <a:pt x="0" y="0"/>
                    </a:moveTo>
                    <a:lnTo>
                      <a:pt x="2709333" y="0"/>
                    </a:lnTo>
                    <a:lnTo>
                      <a:pt x="2709333" y="892482"/>
                    </a:lnTo>
                    <a:lnTo>
                      <a:pt x="0" y="892482"/>
                    </a:lnTo>
                    <a:close/>
                  </a:path>
                </a:pathLst>
              </a:custGeom>
              <a:solidFill>
                <a:srgbClr val="B1C82E"/>
              </a:solidFill>
              <a:ln cap="sq">
                <a:noFill/>
                <a:prstDash val="solid"/>
                <a:miter/>
              </a:ln>
            </p:spPr>
          </p:sp>
          <p:sp>
            <p:nvSpPr>
              <p:cNvPr name="TextBox 99" id="99"/>
              <p:cNvSpPr txBox="true"/>
              <p:nvPr/>
            </p:nvSpPr>
            <p:spPr>
              <a:xfrm>
                <a:off x="0" y="-57150"/>
                <a:ext cx="2709333" cy="949632"/>
              </a:xfrm>
              <a:prstGeom prst="rect">
                <a:avLst/>
              </a:prstGeom>
            </p:spPr>
            <p:txBody>
              <a:bodyPr anchor="ctr" rtlCol="false" tIns="85769" lIns="85769" bIns="85769" rIns="85769"/>
              <a:lstStyle/>
              <a:p>
                <a:pPr algn="ctr">
                  <a:lnSpc>
                    <a:spcPts val="2556"/>
                  </a:lnSpc>
                </a:pPr>
              </a:p>
            </p:txBody>
          </p:sp>
        </p:grpSp>
        <p:sp>
          <p:nvSpPr>
            <p:cNvPr name="Freeform 100" id="100"/>
            <p:cNvSpPr/>
            <p:nvPr/>
          </p:nvSpPr>
          <p:spPr>
            <a:xfrm flipH="false" flipV="false" rot="0">
              <a:off x="932375" y="123379"/>
              <a:ext cx="547396" cy="350333"/>
            </a:xfrm>
            <a:custGeom>
              <a:avLst/>
              <a:gdLst/>
              <a:ahLst/>
              <a:cxnLst/>
              <a:rect r="r" b="b" t="t" l="l"/>
              <a:pathLst>
                <a:path h="350333" w="547396">
                  <a:moveTo>
                    <a:pt x="0" y="0"/>
                  </a:moveTo>
                  <a:lnTo>
                    <a:pt x="547396" y="0"/>
                  </a:lnTo>
                  <a:lnTo>
                    <a:pt x="547396" y="350334"/>
                  </a:lnTo>
                  <a:lnTo>
                    <a:pt x="0" y="350334"/>
                  </a:lnTo>
                  <a:lnTo>
                    <a:pt x="0" y="0"/>
                  </a:lnTo>
                  <a:close/>
                </a:path>
              </a:pathLst>
            </a:custGeom>
            <a:blipFill>
              <a:blip r:embed="rId18"/>
              <a:stretch>
                <a:fillRect l="0" t="0" r="0" b="0"/>
              </a:stretch>
            </a:blipFill>
            <a:ln cap="sq">
              <a:noFill/>
              <a:prstDash val="solid"/>
              <a:miter/>
            </a:ln>
          </p:spPr>
        </p:sp>
        <p:grpSp>
          <p:nvGrpSpPr>
            <p:cNvPr name="Group 101" id="101"/>
            <p:cNvGrpSpPr/>
            <p:nvPr/>
          </p:nvGrpSpPr>
          <p:grpSpPr>
            <a:xfrm rot="0">
              <a:off x="164419" y="582209"/>
              <a:ext cx="1254476" cy="105876"/>
              <a:chOff x="0" y="0"/>
              <a:chExt cx="4394444" cy="370885"/>
            </a:xfrm>
          </p:grpSpPr>
          <p:sp>
            <p:nvSpPr>
              <p:cNvPr name="Freeform 102" id="102"/>
              <p:cNvSpPr/>
              <p:nvPr/>
            </p:nvSpPr>
            <p:spPr>
              <a:xfrm flipH="false" flipV="false" rot="0">
                <a:off x="0" y="0"/>
                <a:ext cx="4394444" cy="370885"/>
              </a:xfrm>
              <a:custGeom>
                <a:avLst/>
                <a:gdLst/>
                <a:ahLst/>
                <a:cxnLst/>
                <a:rect r="r" b="b" t="t" l="l"/>
                <a:pathLst>
                  <a:path h="370885" w="4394444">
                    <a:moveTo>
                      <a:pt x="0" y="0"/>
                    </a:moveTo>
                    <a:lnTo>
                      <a:pt x="4394444" y="0"/>
                    </a:lnTo>
                    <a:lnTo>
                      <a:pt x="4394444" y="370885"/>
                    </a:lnTo>
                    <a:lnTo>
                      <a:pt x="0" y="370885"/>
                    </a:lnTo>
                    <a:close/>
                  </a:path>
                </a:pathLst>
              </a:custGeom>
              <a:solidFill>
                <a:srgbClr val="86A315"/>
              </a:solidFill>
              <a:ln cap="sq">
                <a:noFill/>
                <a:prstDash val="solid"/>
                <a:miter/>
              </a:ln>
            </p:spPr>
          </p:sp>
          <p:sp>
            <p:nvSpPr>
              <p:cNvPr name="TextBox 103" id="103"/>
              <p:cNvSpPr txBox="true"/>
              <p:nvPr/>
            </p:nvSpPr>
            <p:spPr>
              <a:xfrm>
                <a:off x="0" y="-57150"/>
                <a:ext cx="4394444" cy="428035"/>
              </a:xfrm>
              <a:prstGeom prst="rect">
                <a:avLst/>
              </a:prstGeom>
            </p:spPr>
            <p:txBody>
              <a:bodyPr anchor="ctr" rtlCol="false" tIns="85769" lIns="85769" bIns="85769" rIns="85769"/>
              <a:lstStyle/>
              <a:p>
                <a:pPr algn="ctr" marL="0" indent="0" lvl="0">
                  <a:lnSpc>
                    <a:spcPts val="2556"/>
                  </a:lnSpc>
                  <a:spcBef>
                    <a:spcPct val="0"/>
                  </a:spcBef>
                </a:pPr>
              </a:p>
            </p:txBody>
          </p:sp>
        </p:grpSp>
        <p:sp>
          <p:nvSpPr>
            <p:cNvPr name="TextBox 104" id="104"/>
            <p:cNvSpPr txBox="true"/>
            <p:nvPr/>
          </p:nvSpPr>
          <p:spPr>
            <a:xfrm rot="0">
              <a:off x="164419" y="154894"/>
              <a:ext cx="767956" cy="246314"/>
            </a:xfrm>
            <a:prstGeom prst="rect">
              <a:avLst/>
            </a:prstGeom>
          </p:spPr>
          <p:txBody>
            <a:bodyPr anchor="t" rtlCol="false" tIns="0" lIns="0" bIns="0" rIns="0">
              <a:spAutoFit/>
            </a:bodyPr>
            <a:lstStyle/>
            <a:p>
              <a:pPr algn="l" marL="0" indent="0" lvl="0">
                <a:lnSpc>
                  <a:spcPts val="634"/>
                </a:lnSpc>
                <a:spcBef>
                  <a:spcPct val="0"/>
                </a:spcBef>
              </a:pPr>
              <a:r>
                <a:rPr lang="en-US" sz="654" strike="noStrike" u="none">
                  <a:solidFill>
                    <a:srgbClr val="FFFFFF"/>
                  </a:solidFill>
                  <a:latin typeface="Arial Heavy"/>
                </a:rPr>
                <a:t>L’ÉROSION COTIÈRE</a:t>
              </a:r>
            </a:p>
          </p:txBody>
        </p:sp>
        <p:sp>
          <p:nvSpPr>
            <p:cNvPr name="TextBox 105" id="105"/>
            <p:cNvSpPr txBox="true"/>
            <p:nvPr/>
          </p:nvSpPr>
          <p:spPr>
            <a:xfrm rot="0">
              <a:off x="164419" y="719991"/>
              <a:ext cx="1315352" cy="1440290"/>
            </a:xfrm>
            <a:prstGeom prst="rect">
              <a:avLst/>
            </a:prstGeom>
          </p:spPr>
          <p:txBody>
            <a:bodyPr anchor="t" rtlCol="false" tIns="0" lIns="0" bIns="0" rIns="0">
              <a:spAutoFit/>
            </a:bodyPr>
            <a:lstStyle/>
            <a:p>
              <a:pPr algn="just">
                <a:lnSpc>
                  <a:spcPts val="302"/>
                </a:lnSpc>
              </a:pPr>
              <a:r>
                <a:rPr lang="en-US" sz="197">
                  <a:solidFill>
                    <a:srgbClr val="000000"/>
                  </a:solidFill>
                  <a:latin typeface="Open Sans 1 Bold"/>
                </a:rPr>
                <a:t>De l’érosion côtière</a:t>
              </a:r>
            </a:p>
            <a:p>
              <a:pPr algn="just" marL="42626" indent="-21313" lvl="1">
                <a:lnSpc>
                  <a:spcPts val="302"/>
                </a:lnSpc>
                <a:buFont typeface="Arial"/>
                <a:buChar char="•"/>
              </a:pPr>
              <a:r>
                <a:rPr lang="en-US" sz="197">
                  <a:solidFill>
                    <a:srgbClr val="000000"/>
                  </a:solidFill>
                  <a:latin typeface="Open Sans 1"/>
                </a:rPr>
                <a:t>Le r</a:t>
              </a:r>
              <a:r>
                <a:rPr lang="en-US" sz="197">
                  <a:solidFill>
                    <a:srgbClr val="000000"/>
                  </a:solidFill>
                  <a:latin typeface="Open Sans 1"/>
                </a:rPr>
                <a:t>ecul progressif de la ligne de rivage est l’un des signes les plus évidents de l'érosion côtière. Il peut être observé à travers une diminution de la plage ou une avancée de l'eau vers les terres.</a:t>
              </a:r>
            </a:p>
            <a:p>
              <a:pPr algn="just" marL="42626" indent="-21313" lvl="1">
                <a:lnSpc>
                  <a:spcPts val="302"/>
                </a:lnSpc>
                <a:buFont typeface="Arial"/>
                <a:buChar char="•"/>
              </a:pPr>
              <a:r>
                <a:rPr lang="en-US" sz="197">
                  <a:solidFill>
                    <a:srgbClr val="000000"/>
                  </a:solidFill>
                  <a:latin typeface="Open Sans 1"/>
                </a:rPr>
                <a:t>L'érosion côtière affaiblit les falaises et les dunes qui constituent la structure naturelle de la côte. Des signes tels que des éboulements, des fissures ou des effondrements peuvent indiquer une érosion progressive.</a:t>
              </a:r>
            </a:p>
            <a:p>
              <a:pPr algn="just" marL="42626" indent="-21313" lvl="1">
                <a:lnSpc>
                  <a:spcPts val="302"/>
                </a:lnSpc>
                <a:buFont typeface="Arial"/>
                <a:buChar char="•"/>
              </a:pPr>
              <a:r>
                <a:rPr lang="en-US" sz="197">
                  <a:solidFill>
                    <a:srgbClr val="000000"/>
                  </a:solidFill>
                  <a:latin typeface="Open Sans 1"/>
                </a:rPr>
                <a:t>Les signes tels que des fissures, des affaissements ou des déformations des infrastructures (route, digue, pont, etc.) peuvent indiquer une érosion active le long de la côte.</a:t>
              </a:r>
            </a:p>
            <a:p>
              <a:pPr algn="just">
                <a:lnSpc>
                  <a:spcPts val="302"/>
                </a:lnSpc>
              </a:pPr>
            </a:p>
            <a:p>
              <a:pPr algn="just">
                <a:lnSpc>
                  <a:spcPts val="302"/>
                </a:lnSpc>
              </a:pPr>
              <a:r>
                <a:rPr lang="en-US" sz="197">
                  <a:solidFill>
                    <a:srgbClr val="000000"/>
                  </a:solidFill>
                  <a:latin typeface="Open Sans 1 Bold"/>
                </a:rPr>
                <a:t>De la submersion marine</a:t>
              </a:r>
            </a:p>
            <a:p>
              <a:pPr algn="just" marL="42626" indent="-21313" lvl="1">
                <a:lnSpc>
                  <a:spcPts val="302"/>
                </a:lnSpc>
                <a:buFont typeface="Arial"/>
                <a:buChar char="•"/>
              </a:pPr>
              <a:r>
                <a:rPr lang="en-US" sz="197">
                  <a:solidFill>
                    <a:srgbClr val="000000"/>
                  </a:solidFill>
                  <a:latin typeface="Open Sans 1"/>
                </a:rPr>
                <a:t>L’</a:t>
              </a:r>
              <a:r>
                <a:rPr lang="en-US" sz="197">
                  <a:solidFill>
                    <a:srgbClr val="000000"/>
                  </a:solidFill>
                  <a:latin typeface="Open Sans 1"/>
                </a:rPr>
                <a:t>élévation significative et rapide du niveau de la mer, en particulier peut être un </a:t>
              </a:r>
              <a:r>
                <a:rPr lang="en-US" sz="197">
                  <a:solidFill>
                    <a:srgbClr val="000000"/>
                  </a:solidFill>
                  <a:latin typeface="Open Sans 1"/>
                </a:rPr>
                <a:t>signe</a:t>
              </a:r>
              <a:r>
                <a:rPr lang="en-US" sz="197">
                  <a:solidFill>
                    <a:srgbClr val="000000"/>
                  </a:solidFill>
                  <a:latin typeface="Open Sans 1"/>
                </a:rPr>
                <a:t> avant-coureur de la </a:t>
              </a:r>
              <a:r>
                <a:rPr lang="en-US" sz="197">
                  <a:solidFill>
                    <a:srgbClr val="000000"/>
                  </a:solidFill>
                  <a:latin typeface="Open Sans 1"/>
                </a:rPr>
                <a:t>s</a:t>
              </a:r>
              <a:r>
                <a:rPr lang="en-US" sz="197">
                  <a:solidFill>
                    <a:srgbClr val="000000"/>
                  </a:solidFill>
                  <a:latin typeface="Open Sans 1"/>
                </a:rPr>
                <a:t>ubmersion marine. </a:t>
              </a:r>
            </a:p>
            <a:p>
              <a:pPr algn="just" marL="42626" indent="-21313" lvl="1">
                <a:lnSpc>
                  <a:spcPts val="302"/>
                </a:lnSpc>
                <a:buFont typeface="Arial"/>
                <a:buChar char="•"/>
              </a:pPr>
              <a:r>
                <a:rPr lang="en-US" sz="197">
                  <a:solidFill>
                    <a:srgbClr val="000000"/>
                  </a:solidFill>
                  <a:latin typeface="Open Sans 1"/>
                </a:rPr>
                <a:t>La fréquence de </a:t>
              </a:r>
              <a:r>
                <a:rPr lang="en-US" sz="197">
                  <a:solidFill>
                    <a:srgbClr val="000000"/>
                  </a:solidFill>
                  <a:latin typeface="Open Sans 1"/>
                </a:rPr>
                <a:t>vagues particulièrement hautes, accompagnée</a:t>
              </a:r>
              <a:r>
                <a:rPr lang="en-US" sz="197">
                  <a:solidFill>
                    <a:srgbClr val="000000"/>
                  </a:solidFill>
                  <a:latin typeface="Open Sans 1"/>
                </a:rPr>
                <a:t>s de </a:t>
              </a:r>
              <a:r>
                <a:rPr lang="en-US" sz="197">
                  <a:solidFill>
                    <a:srgbClr val="000000"/>
                  </a:solidFill>
                  <a:latin typeface="Open Sans 1"/>
                </a:rPr>
                <a:t>hou</a:t>
              </a:r>
              <a:r>
                <a:rPr lang="en-US" sz="197">
                  <a:solidFill>
                    <a:srgbClr val="000000"/>
                  </a:solidFill>
                  <a:latin typeface="Open Sans 1"/>
                </a:rPr>
                <a:t>l</a:t>
              </a:r>
              <a:r>
                <a:rPr lang="en-US" sz="197">
                  <a:solidFill>
                    <a:srgbClr val="000000"/>
                  </a:solidFill>
                  <a:latin typeface="Open Sans 1"/>
                </a:rPr>
                <a:t>es puissantes, peut indiquer un risque accru de submersion marine. Ces conditions peuvent être associ</a:t>
              </a:r>
              <a:r>
                <a:rPr lang="en-US" sz="197">
                  <a:solidFill>
                    <a:srgbClr val="000000"/>
                  </a:solidFill>
                  <a:latin typeface="Open Sans 1"/>
                </a:rPr>
                <a:t>é</a:t>
              </a:r>
              <a:r>
                <a:rPr lang="en-US" sz="197">
                  <a:solidFill>
                    <a:srgbClr val="000000"/>
                  </a:solidFill>
                  <a:latin typeface="Open Sans 1"/>
                </a:rPr>
                <a:t>es à des tempêtes ou autres événements météorolog</a:t>
              </a:r>
              <a:r>
                <a:rPr lang="en-US" sz="197">
                  <a:solidFill>
                    <a:srgbClr val="000000"/>
                  </a:solidFill>
                  <a:latin typeface="Open Sans 1"/>
                </a:rPr>
                <a:t>i</a:t>
              </a:r>
              <a:r>
                <a:rPr lang="en-US" sz="197">
                  <a:solidFill>
                    <a:srgbClr val="000000"/>
                  </a:solidFill>
                  <a:latin typeface="Open Sans 1"/>
                </a:rPr>
                <a:t>ques extrêmes.</a:t>
              </a:r>
            </a:p>
            <a:p>
              <a:pPr algn="just" marL="42626" indent="-21313" lvl="1">
                <a:lnSpc>
                  <a:spcPts val="302"/>
                </a:lnSpc>
                <a:buFont typeface="Arial"/>
                <a:buChar char="•"/>
              </a:pPr>
              <a:r>
                <a:rPr lang="en-US" sz="197">
                  <a:solidFill>
                    <a:srgbClr val="000000"/>
                  </a:solidFill>
                  <a:latin typeface="Open Sans 1"/>
                </a:rPr>
                <a:t>L</a:t>
              </a:r>
              <a:r>
                <a:rPr lang="en-US" sz="197">
                  <a:solidFill>
                    <a:srgbClr val="000000"/>
                  </a:solidFill>
                  <a:latin typeface="Open Sans 1"/>
                </a:rPr>
                <a:t>es inondations localisées ou des ruissellements d'eau dans les zones côtières peuvent être des signes avant-coureurs de la submersion marine imminente. Elle peut alors être causée par une combinaison de marées hautes</a:t>
              </a:r>
              <a:r>
                <a:rPr lang="en-US" sz="197">
                  <a:solidFill>
                    <a:srgbClr val="000000"/>
                  </a:solidFill>
                  <a:latin typeface="Open Sans 1"/>
                </a:rPr>
                <a:t>, </a:t>
              </a:r>
              <a:r>
                <a:rPr lang="en-US" sz="197">
                  <a:solidFill>
                    <a:srgbClr val="000000"/>
                  </a:solidFill>
                  <a:latin typeface="Open Sans 1"/>
                </a:rPr>
                <a:t>de for</a:t>
              </a:r>
              <a:r>
                <a:rPr lang="en-US" sz="197">
                  <a:solidFill>
                    <a:srgbClr val="000000"/>
                  </a:solidFill>
                  <a:latin typeface="Open Sans 1"/>
                </a:rPr>
                <a:t>te</a:t>
              </a:r>
              <a:r>
                <a:rPr lang="en-US" sz="197">
                  <a:solidFill>
                    <a:srgbClr val="000000"/>
                  </a:solidFill>
                  <a:latin typeface="Open Sans 1"/>
                </a:rPr>
                <a:t>s précipitations et de vents vio</a:t>
              </a:r>
              <a:r>
                <a:rPr lang="en-US" sz="197">
                  <a:solidFill>
                    <a:srgbClr val="000000"/>
                  </a:solidFill>
                  <a:latin typeface="Open Sans 1"/>
                </a:rPr>
                <a:t>l</a:t>
              </a:r>
              <a:r>
                <a:rPr lang="en-US" sz="197">
                  <a:solidFill>
                    <a:srgbClr val="000000"/>
                  </a:solidFill>
                  <a:latin typeface="Open Sans 1"/>
                </a:rPr>
                <a:t>ent</a:t>
              </a:r>
              <a:r>
                <a:rPr lang="en-US" sz="197">
                  <a:solidFill>
                    <a:srgbClr val="000000"/>
                  </a:solidFill>
                  <a:latin typeface="Open Sans 1"/>
                </a:rPr>
                <a:t>s</a:t>
              </a:r>
              <a:r>
                <a:rPr lang="en-US" sz="197">
                  <a:solidFill>
                    <a:srgbClr val="000000"/>
                  </a:solidFill>
                  <a:latin typeface="Open Sans 1"/>
                </a:rPr>
                <a:t>.</a:t>
              </a:r>
            </a:p>
            <a:p>
              <a:pPr algn="just" marL="42626" indent="-21313" lvl="1">
                <a:lnSpc>
                  <a:spcPts val="302"/>
                </a:lnSpc>
                <a:buFont typeface="Arial"/>
                <a:buChar char="•"/>
              </a:pPr>
              <a:r>
                <a:rPr lang="en-US" sz="197">
                  <a:solidFill>
                    <a:srgbClr val="000000"/>
                  </a:solidFill>
                  <a:latin typeface="Open Sans 1"/>
                </a:rPr>
                <a:t>L’</a:t>
              </a:r>
              <a:r>
                <a:rPr lang="en-US" sz="197">
                  <a:solidFill>
                    <a:srgbClr val="000000"/>
                  </a:solidFill>
                  <a:latin typeface="Open Sans 1"/>
                </a:rPr>
                <a:t>augmentation de l'érosion côtière, caractérisée par</a:t>
              </a:r>
              <a:r>
                <a:rPr lang="en-US" sz="197">
                  <a:solidFill>
                    <a:srgbClr val="000000"/>
                  </a:solidFill>
                  <a:latin typeface="Open Sans 1"/>
                </a:rPr>
                <a:t> le recul progressif de la ligne de rivage, l'affaiblissement des falaises et des dunes, </a:t>
              </a:r>
              <a:r>
                <a:rPr lang="en-US" sz="197">
                  <a:solidFill>
                    <a:srgbClr val="000000"/>
                  </a:solidFill>
                  <a:latin typeface="Open Sans 1"/>
                </a:rPr>
                <a:t>p</a:t>
              </a:r>
              <a:r>
                <a:rPr lang="en-US" sz="197">
                  <a:solidFill>
                    <a:srgbClr val="000000"/>
                  </a:solidFill>
                  <a:latin typeface="Open Sans 1"/>
                </a:rPr>
                <a:t>e</a:t>
              </a:r>
              <a:r>
                <a:rPr lang="en-US" sz="197">
                  <a:solidFill>
                    <a:srgbClr val="000000"/>
                  </a:solidFill>
                  <a:latin typeface="Open Sans 1"/>
                </a:rPr>
                <a:t>u</a:t>
              </a:r>
              <a:r>
                <a:rPr lang="en-US" sz="197">
                  <a:solidFill>
                    <a:srgbClr val="000000"/>
                  </a:solidFill>
                  <a:latin typeface="Open Sans 1"/>
                </a:rPr>
                <a:t>t </a:t>
              </a:r>
              <a:r>
                <a:rPr lang="en-US" sz="197">
                  <a:solidFill>
                    <a:srgbClr val="000000"/>
                  </a:solidFill>
                  <a:latin typeface="Open Sans 1"/>
                </a:rPr>
                <a:t>préparer </a:t>
              </a:r>
              <a:r>
                <a:rPr lang="en-US" sz="197">
                  <a:solidFill>
                    <a:srgbClr val="000000"/>
                  </a:solidFill>
                  <a:latin typeface="Open Sans 1"/>
                </a:rPr>
                <a:t>le</a:t>
              </a:r>
              <a:r>
                <a:rPr lang="en-US" sz="197">
                  <a:solidFill>
                    <a:srgbClr val="000000"/>
                  </a:solidFill>
                  <a:latin typeface="Open Sans 1"/>
                </a:rPr>
                <a:t> terrain à une </a:t>
              </a:r>
              <a:r>
                <a:rPr lang="en-US" sz="197">
                  <a:solidFill>
                    <a:srgbClr val="000000"/>
                  </a:solidFill>
                  <a:latin typeface="Open Sans 1"/>
                </a:rPr>
                <a:t>s</a:t>
              </a:r>
              <a:r>
                <a:rPr lang="en-US" sz="197">
                  <a:solidFill>
                    <a:srgbClr val="000000"/>
                  </a:solidFill>
                  <a:latin typeface="Open Sans 1"/>
                </a:rPr>
                <a:t>ubmersion</a:t>
              </a:r>
              <a:r>
                <a:rPr lang="en-US" sz="197">
                  <a:solidFill>
                    <a:srgbClr val="000000"/>
                  </a:solidFill>
                  <a:latin typeface="Open Sans 1"/>
                </a:rPr>
                <a:t> m</a:t>
              </a:r>
              <a:r>
                <a:rPr lang="en-US" sz="197">
                  <a:solidFill>
                    <a:srgbClr val="000000"/>
                  </a:solidFill>
                  <a:latin typeface="Open Sans 1"/>
                </a:rPr>
                <a:t>arine plus i</a:t>
              </a:r>
              <a:r>
                <a:rPr lang="en-US" sz="197">
                  <a:solidFill>
                    <a:srgbClr val="000000"/>
                  </a:solidFill>
                  <a:latin typeface="Open Sans 1"/>
                </a:rPr>
                <a:t>m</a:t>
              </a:r>
              <a:r>
                <a:rPr lang="en-US" sz="197">
                  <a:solidFill>
                    <a:srgbClr val="000000"/>
                  </a:solidFill>
                  <a:latin typeface="Open Sans 1"/>
                </a:rPr>
                <a:t>port</a:t>
              </a:r>
              <a:r>
                <a:rPr lang="en-US" sz="197">
                  <a:solidFill>
                    <a:srgbClr val="000000"/>
                  </a:solidFill>
                  <a:latin typeface="Open Sans 1"/>
                </a:rPr>
                <a:t>a</a:t>
              </a:r>
              <a:r>
                <a:rPr lang="en-US" sz="197">
                  <a:solidFill>
                    <a:srgbClr val="000000"/>
                  </a:solidFill>
                  <a:latin typeface="Open Sans 1"/>
                </a:rPr>
                <a:t>nte lors d’épisodes tempétueux.</a:t>
              </a:r>
            </a:p>
            <a:p>
              <a:pPr algn="just" marL="42626" indent="-21313" lvl="1">
                <a:lnSpc>
                  <a:spcPts val="302"/>
                </a:lnSpc>
                <a:buFont typeface="Arial"/>
                <a:buChar char="•"/>
              </a:pPr>
              <a:r>
                <a:rPr lang="en-US" sz="197">
                  <a:solidFill>
                    <a:srgbClr val="000000"/>
                  </a:solidFill>
                  <a:latin typeface="Open Sans 1"/>
                </a:rPr>
                <a:t>La p</a:t>
              </a:r>
              <a:r>
                <a:rPr lang="en-US" sz="197">
                  <a:solidFill>
                    <a:srgbClr val="000000"/>
                  </a:solidFill>
                  <a:latin typeface="Open Sans 1"/>
                </a:rPr>
                <a:t>r</a:t>
              </a:r>
              <a:r>
                <a:rPr lang="en-US" sz="197">
                  <a:solidFill>
                    <a:srgbClr val="000000"/>
                  </a:solidFill>
                  <a:latin typeface="Open Sans 1"/>
                </a:rPr>
                <a:t>ésence d'</a:t>
              </a:r>
              <a:r>
                <a:rPr lang="en-US" sz="197">
                  <a:solidFill>
                    <a:srgbClr val="000000"/>
                  </a:solidFill>
                  <a:latin typeface="Open Sans 1"/>
                </a:rPr>
                <a:t>a</a:t>
              </a:r>
              <a:r>
                <a:rPr lang="en-US" sz="197">
                  <a:solidFill>
                    <a:srgbClr val="000000"/>
                  </a:solidFill>
                  <a:latin typeface="Open Sans 1"/>
                </a:rPr>
                <a:t>nimaux marin</a:t>
              </a:r>
              <a:r>
                <a:rPr lang="en-US" sz="197">
                  <a:solidFill>
                    <a:srgbClr val="000000"/>
                  </a:solidFill>
                  <a:latin typeface="Open Sans 1"/>
                </a:rPr>
                <a:t>s</a:t>
              </a:r>
              <a:r>
                <a:rPr lang="en-US" sz="197">
                  <a:solidFill>
                    <a:srgbClr val="000000"/>
                  </a:solidFill>
                  <a:latin typeface="Open Sans 1"/>
                </a:rPr>
                <a:t> inhabi</a:t>
              </a:r>
              <a:r>
                <a:rPr lang="en-US" sz="197">
                  <a:solidFill>
                    <a:srgbClr val="000000"/>
                  </a:solidFill>
                  <a:latin typeface="Open Sans 1"/>
                </a:rPr>
                <a:t>tu</a:t>
              </a:r>
              <a:r>
                <a:rPr lang="en-US" sz="197">
                  <a:solidFill>
                    <a:srgbClr val="000000"/>
                  </a:solidFill>
                  <a:latin typeface="Open Sans 1"/>
                </a:rPr>
                <a:t>els ou de poissons </a:t>
              </a:r>
              <a:r>
                <a:rPr lang="en-US" sz="197">
                  <a:solidFill>
                    <a:srgbClr val="000000"/>
                  </a:solidFill>
                  <a:latin typeface="Open Sans 1"/>
                </a:rPr>
                <a:t>c</a:t>
              </a:r>
              <a:r>
                <a:rPr lang="en-US" sz="197">
                  <a:solidFill>
                    <a:srgbClr val="000000"/>
                  </a:solidFill>
                  <a:latin typeface="Open Sans 1"/>
                </a:rPr>
                <a:t>ôtiers à des endroits inhabi</a:t>
              </a:r>
              <a:r>
                <a:rPr lang="en-US" sz="197">
                  <a:solidFill>
                    <a:srgbClr val="000000"/>
                  </a:solidFill>
                  <a:latin typeface="Open Sans 1"/>
                </a:rPr>
                <a:t>tu</a:t>
              </a:r>
              <a:r>
                <a:rPr lang="en-US" sz="197">
                  <a:solidFill>
                    <a:srgbClr val="000000"/>
                  </a:solidFill>
                  <a:latin typeface="Open Sans 1"/>
                </a:rPr>
                <a:t>els peut parfois êt</a:t>
              </a:r>
              <a:r>
                <a:rPr lang="en-US" sz="197">
                  <a:solidFill>
                    <a:srgbClr val="000000"/>
                  </a:solidFill>
                  <a:latin typeface="Open Sans 1"/>
                </a:rPr>
                <a:t>re</a:t>
              </a:r>
              <a:r>
                <a:rPr lang="en-US" sz="197">
                  <a:solidFill>
                    <a:srgbClr val="000000"/>
                  </a:solidFill>
                  <a:latin typeface="Open Sans 1"/>
                </a:rPr>
                <a:t> un </a:t>
              </a:r>
              <a:r>
                <a:rPr lang="en-US" sz="197">
                  <a:solidFill>
                    <a:srgbClr val="000000"/>
                  </a:solidFill>
                  <a:latin typeface="Open Sans 1"/>
                </a:rPr>
                <a:t>s</a:t>
              </a:r>
              <a:r>
                <a:rPr lang="en-US" sz="197">
                  <a:solidFill>
                    <a:srgbClr val="000000"/>
                  </a:solidFill>
                  <a:latin typeface="Open Sans 1"/>
                </a:rPr>
                <a:t>igne</a:t>
              </a:r>
              <a:r>
                <a:rPr lang="en-US" sz="197">
                  <a:solidFill>
                    <a:srgbClr val="000000"/>
                  </a:solidFill>
                  <a:latin typeface="Open Sans 1"/>
                </a:rPr>
                <a:t> </a:t>
              </a:r>
              <a:r>
                <a:rPr lang="en-US" sz="197">
                  <a:solidFill>
                    <a:srgbClr val="000000"/>
                  </a:solidFill>
                  <a:latin typeface="Open Sans 1"/>
                </a:rPr>
                <a:t>avant-</a:t>
              </a:r>
              <a:r>
                <a:rPr lang="en-US" sz="197">
                  <a:solidFill>
                    <a:srgbClr val="000000"/>
                  </a:solidFill>
                  <a:latin typeface="Open Sans 1"/>
                </a:rPr>
                <a:t>c</a:t>
              </a:r>
              <a:r>
                <a:rPr lang="en-US" sz="197">
                  <a:solidFill>
                    <a:srgbClr val="000000"/>
                  </a:solidFill>
                  <a:latin typeface="Open Sans 1"/>
                </a:rPr>
                <a:t>oureur de la mon</a:t>
              </a:r>
              <a:r>
                <a:rPr lang="en-US" sz="197">
                  <a:solidFill>
                    <a:srgbClr val="000000"/>
                  </a:solidFill>
                  <a:latin typeface="Open Sans 1"/>
                </a:rPr>
                <a:t>t</a:t>
              </a:r>
              <a:r>
                <a:rPr lang="en-US" sz="197">
                  <a:solidFill>
                    <a:srgbClr val="000000"/>
                  </a:solidFill>
                  <a:latin typeface="Open Sans 1"/>
                </a:rPr>
                <a:t>ée des eaux due à des phénom</a:t>
              </a:r>
              <a:r>
                <a:rPr lang="en-US" sz="197">
                  <a:solidFill>
                    <a:srgbClr val="000000"/>
                  </a:solidFill>
                  <a:latin typeface="Open Sans 1"/>
                </a:rPr>
                <a:t>è</a:t>
              </a:r>
              <a:r>
                <a:rPr lang="en-US" sz="197">
                  <a:solidFill>
                    <a:srgbClr val="000000"/>
                  </a:solidFill>
                  <a:latin typeface="Open Sans 1"/>
                </a:rPr>
                <a:t>nes t</a:t>
              </a:r>
              <a:r>
                <a:rPr lang="en-US" sz="197">
                  <a:solidFill>
                    <a:srgbClr val="000000"/>
                  </a:solidFill>
                  <a:latin typeface="Open Sans 1"/>
                </a:rPr>
                <a:t>e</a:t>
              </a:r>
              <a:r>
                <a:rPr lang="en-US" sz="197">
                  <a:solidFill>
                    <a:srgbClr val="000000"/>
                  </a:solidFill>
                  <a:latin typeface="Open Sans 1"/>
                </a:rPr>
                <a:t>ls que les tsunami</a:t>
              </a:r>
              <a:r>
                <a:rPr lang="en-US" sz="197">
                  <a:solidFill>
                    <a:srgbClr val="000000"/>
                  </a:solidFill>
                  <a:latin typeface="Open Sans 1"/>
                </a:rPr>
                <a:t>s.</a:t>
              </a:r>
            </a:p>
            <a:p>
              <a:pPr algn="just">
                <a:lnSpc>
                  <a:spcPts val="302"/>
                </a:lnSpc>
              </a:pPr>
            </a:p>
          </p:txBody>
        </p:sp>
        <p:sp>
          <p:nvSpPr>
            <p:cNvPr name="TextBox 106" id="106"/>
            <p:cNvSpPr txBox="true"/>
            <p:nvPr/>
          </p:nvSpPr>
          <p:spPr>
            <a:xfrm rot="0">
              <a:off x="164419" y="382158"/>
              <a:ext cx="706502" cy="91554"/>
            </a:xfrm>
            <a:prstGeom prst="rect">
              <a:avLst/>
            </a:prstGeom>
          </p:spPr>
          <p:txBody>
            <a:bodyPr anchor="t" rtlCol="false" tIns="0" lIns="0" bIns="0" rIns="0">
              <a:spAutoFit/>
            </a:bodyPr>
            <a:lstStyle/>
            <a:p>
              <a:pPr algn="l" marL="0" indent="0" lvl="0">
                <a:lnSpc>
                  <a:spcPts val="430"/>
                </a:lnSpc>
                <a:spcBef>
                  <a:spcPct val="0"/>
                </a:spcBef>
              </a:pPr>
              <a:r>
                <a:rPr lang="en-US" sz="358" strike="noStrike" u="none">
                  <a:solidFill>
                    <a:srgbClr val="FFFFFF"/>
                  </a:solidFill>
                  <a:latin typeface="Arial Bold"/>
                </a:rPr>
                <a:t>&amp; la submersion</a:t>
              </a:r>
            </a:p>
          </p:txBody>
        </p:sp>
        <p:sp>
          <p:nvSpPr>
            <p:cNvPr name="TextBox 107" id="107"/>
            <p:cNvSpPr txBox="true"/>
            <p:nvPr/>
          </p:nvSpPr>
          <p:spPr>
            <a:xfrm rot="0">
              <a:off x="174013" y="594288"/>
              <a:ext cx="1177113" cy="75815"/>
            </a:xfrm>
            <a:prstGeom prst="rect">
              <a:avLst/>
            </a:prstGeom>
          </p:spPr>
          <p:txBody>
            <a:bodyPr anchor="t" rtlCol="false" tIns="0" lIns="0" bIns="0" rIns="0">
              <a:spAutoFit/>
            </a:bodyPr>
            <a:lstStyle/>
            <a:p>
              <a:pPr algn="l" marL="0" indent="0" lvl="0">
                <a:lnSpc>
                  <a:spcPts val="391"/>
                </a:lnSpc>
                <a:spcBef>
                  <a:spcPct val="0"/>
                </a:spcBef>
              </a:pPr>
              <a:r>
                <a:rPr lang="en-US" sz="326" strike="noStrike" u="none">
                  <a:solidFill>
                    <a:srgbClr val="FFFFFF"/>
                  </a:solidFill>
                  <a:latin typeface="Arial Bold"/>
                </a:rPr>
                <a:t>Quels sont les signes avant- coureurs?</a:t>
              </a:r>
            </a:p>
          </p:txBody>
        </p:sp>
        <p:sp>
          <p:nvSpPr>
            <p:cNvPr name="Freeform 108" id="108"/>
            <p:cNvSpPr/>
            <p:nvPr/>
          </p:nvSpPr>
          <p:spPr>
            <a:xfrm flipH="false" flipV="false" rot="0">
              <a:off x="936953" y="2165852"/>
              <a:ext cx="115850" cy="85982"/>
            </a:xfrm>
            <a:custGeom>
              <a:avLst/>
              <a:gdLst/>
              <a:ahLst/>
              <a:cxnLst/>
              <a:rect r="r" b="b" t="t" l="l"/>
              <a:pathLst>
                <a:path h="85982" w="115850">
                  <a:moveTo>
                    <a:pt x="0" y="0"/>
                  </a:moveTo>
                  <a:lnTo>
                    <a:pt x="115850" y="0"/>
                  </a:lnTo>
                  <a:lnTo>
                    <a:pt x="115850" y="85982"/>
                  </a:lnTo>
                  <a:lnTo>
                    <a:pt x="0" y="85982"/>
                  </a:lnTo>
                  <a:lnTo>
                    <a:pt x="0" y="0"/>
                  </a:lnTo>
                  <a:close/>
                </a:path>
              </a:pathLst>
            </a:custGeom>
            <a:blipFill>
              <a:blip r:embed="rId16"/>
              <a:stretch>
                <a:fillRect l="0" t="0" r="0" b="0"/>
              </a:stretch>
            </a:blipFill>
            <a:ln cap="sq">
              <a:noFill/>
              <a:prstDash val="solid"/>
              <a:miter/>
            </a:ln>
          </p:spPr>
        </p:sp>
        <p:sp>
          <p:nvSpPr>
            <p:cNvPr name="Freeform 109" id="109"/>
            <p:cNvSpPr/>
            <p:nvPr/>
          </p:nvSpPr>
          <p:spPr>
            <a:xfrm flipH="false" flipV="false" rot="0">
              <a:off x="755219" y="2160935"/>
              <a:ext cx="145277" cy="94430"/>
            </a:xfrm>
            <a:custGeom>
              <a:avLst/>
              <a:gdLst/>
              <a:ahLst/>
              <a:cxnLst/>
              <a:rect r="r" b="b" t="t" l="l"/>
              <a:pathLst>
                <a:path h="94430" w="145277">
                  <a:moveTo>
                    <a:pt x="0" y="0"/>
                  </a:moveTo>
                  <a:lnTo>
                    <a:pt x="145277" y="0"/>
                  </a:lnTo>
                  <a:lnTo>
                    <a:pt x="145277" y="94430"/>
                  </a:lnTo>
                  <a:lnTo>
                    <a:pt x="0" y="94430"/>
                  </a:lnTo>
                  <a:lnTo>
                    <a:pt x="0" y="0"/>
                  </a:lnTo>
                  <a:close/>
                </a:path>
              </a:pathLst>
            </a:custGeom>
            <a:blipFill>
              <a:blip r:embed="rId17"/>
              <a:stretch>
                <a:fillRect l="0" t="0" r="0" b="0"/>
              </a:stretch>
            </a:blipFill>
            <a:ln cap="sq">
              <a:noFill/>
              <a:prstDash val="solid"/>
              <a:miter/>
            </a:ln>
          </p:spPr>
        </p:sp>
      </p:grpSp>
      <p:sp>
        <p:nvSpPr>
          <p:cNvPr name="TextBox 110" id="110"/>
          <p:cNvSpPr txBox="true"/>
          <p:nvPr/>
        </p:nvSpPr>
        <p:spPr>
          <a:xfrm rot="0">
            <a:off x="13991684" y="4476417"/>
            <a:ext cx="1335541" cy="343243"/>
          </a:xfrm>
          <a:prstGeom prst="rect">
            <a:avLst/>
          </a:prstGeom>
        </p:spPr>
        <p:txBody>
          <a:bodyPr anchor="t" rtlCol="false" tIns="0" lIns="0" bIns="0" rIns="0">
            <a:spAutoFit/>
          </a:bodyPr>
          <a:lstStyle/>
          <a:p>
            <a:pPr algn="r">
              <a:lnSpc>
                <a:spcPts val="2475"/>
              </a:lnSpc>
            </a:pPr>
            <a:r>
              <a:rPr lang="en-US" sz="1768" spc="12">
                <a:solidFill>
                  <a:srgbClr val="011C50"/>
                </a:solidFill>
                <a:latin typeface="Arial Bold"/>
              </a:rPr>
              <a:t>RÉSULTAT</a:t>
            </a:r>
          </a:p>
        </p:txBody>
      </p:sp>
      <p:sp>
        <p:nvSpPr>
          <p:cNvPr name="TextBox 111" id="111"/>
          <p:cNvSpPr txBox="true"/>
          <p:nvPr/>
        </p:nvSpPr>
        <p:spPr>
          <a:xfrm rot="0">
            <a:off x="13114394" y="4786797"/>
            <a:ext cx="2287379" cy="689305"/>
          </a:xfrm>
          <a:prstGeom prst="rect">
            <a:avLst/>
          </a:prstGeom>
        </p:spPr>
        <p:txBody>
          <a:bodyPr anchor="t" rtlCol="false" tIns="0" lIns="0" bIns="0" rIns="0">
            <a:spAutoFit/>
          </a:bodyPr>
          <a:lstStyle/>
          <a:p>
            <a:pPr algn="just" marL="0" indent="0" lvl="0">
              <a:lnSpc>
                <a:spcPts val="1073"/>
              </a:lnSpc>
              <a:spcBef>
                <a:spcPct val="0"/>
              </a:spcBef>
            </a:pPr>
            <a:r>
              <a:rPr lang="en-US" sz="766">
                <a:solidFill>
                  <a:srgbClr val="011C50"/>
                </a:solidFill>
                <a:latin typeface="Arial"/>
              </a:rPr>
              <a:t>À </a:t>
            </a:r>
            <a:r>
              <a:rPr lang="en-US" sz="766" strike="noStrike" u="none">
                <a:solidFill>
                  <a:srgbClr val="011C50"/>
                </a:solidFill>
                <a:latin typeface="Arial"/>
              </a:rPr>
              <a:t>l’occasion d’une fiche, on comprend que les inondations liées à des crues soudaines peuvent avoir des conséquences différentes en fonction de la partie du territoire qui y fait face. L’effet de relief est majeur. Il faut adapter les actions en conséquence.</a:t>
            </a:r>
          </a:p>
        </p:txBody>
      </p:sp>
      <p:grpSp>
        <p:nvGrpSpPr>
          <p:cNvPr name="Group 112" id="112"/>
          <p:cNvGrpSpPr/>
          <p:nvPr/>
        </p:nvGrpSpPr>
        <p:grpSpPr>
          <a:xfrm rot="0">
            <a:off x="15068406" y="5521179"/>
            <a:ext cx="1262003" cy="1765573"/>
            <a:chOff x="0" y="0"/>
            <a:chExt cx="295315" cy="413153"/>
          </a:xfrm>
        </p:grpSpPr>
        <p:sp>
          <p:nvSpPr>
            <p:cNvPr name="Freeform 113" id="113"/>
            <p:cNvSpPr/>
            <p:nvPr/>
          </p:nvSpPr>
          <p:spPr>
            <a:xfrm flipH="false" flipV="false" rot="0">
              <a:off x="0" y="0"/>
              <a:ext cx="295315" cy="413153"/>
            </a:xfrm>
            <a:custGeom>
              <a:avLst/>
              <a:gdLst/>
              <a:ahLst/>
              <a:cxnLst/>
              <a:rect r="r" b="b" t="t" l="l"/>
              <a:pathLst>
                <a:path h="413153" w="295315">
                  <a:moveTo>
                    <a:pt x="0" y="0"/>
                  </a:moveTo>
                  <a:lnTo>
                    <a:pt x="295315" y="0"/>
                  </a:lnTo>
                  <a:lnTo>
                    <a:pt x="295315" y="413153"/>
                  </a:lnTo>
                  <a:lnTo>
                    <a:pt x="0" y="413153"/>
                  </a:lnTo>
                  <a:close/>
                </a:path>
              </a:pathLst>
            </a:custGeom>
            <a:solidFill>
              <a:srgbClr val="FFFFFF"/>
            </a:solidFill>
            <a:ln cap="sq">
              <a:noFill/>
              <a:prstDash val="solid"/>
              <a:miter/>
            </a:ln>
          </p:spPr>
        </p:sp>
        <p:sp>
          <p:nvSpPr>
            <p:cNvPr name="TextBox 114" id="114"/>
            <p:cNvSpPr txBox="true"/>
            <p:nvPr/>
          </p:nvSpPr>
          <p:spPr>
            <a:xfrm>
              <a:off x="0" y="-76200"/>
              <a:ext cx="295315" cy="489353"/>
            </a:xfrm>
            <a:prstGeom prst="rect">
              <a:avLst/>
            </a:prstGeom>
          </p:spPr>
          <p:txBody>
            <a:bodyPr anchor="ctr" rtlCol="false" tIns="17867" lIns="17867" bIns="17867" rIns="17867"/>
            <a:lstStyle/>
            <a:p>
              <a:pPr algn="ctr">
                <a:lnSpc>
                  <a:spcPts val="2475"/>
                </a:lnSpc>
              </a:pPr>
            </a:p>
          </p:txBody>
        </p:sp>
      </p:grpSp>
      <p:grpSp>
        <p:nvGrpSpPr>
          <p:cNvPr name="Group 115" id="115"/>
          <p:cNvGrpSpPr/>
          <p:nvPr/>
        </p:nvGrpSpPr>
        <p:grpSpPr>
          <a:xfrm rot="0">
            <a:off x="15068406" y="5505970"/>
            <a:ext cx="1262003" cy="437712"/>
            <a:chOff x="0" y="0"/>
            <a:chExt cx="2709333" cy="939703"/>
          </a:xfrm>
        </p:grpSpPr>
        <p:sp>
          <p:nvSpPr>
            <p:cNvPr name="Freeform 116" id="116"/>
            <p:cNvSpPr/>
            <p:nvPr/>
          </p:nvSpPr>
          <p:spPr>
            <a:xfrm flipH="false" flipV="false" rot="0">
              <a:off x="0" y="0"/>
              <a:ext cx="2709333" cy="939703"/>
            </a:xfrm>
            <a:custGeom>
              <a:avLst/>
              <a:gdLst/>
              <a:ahLst/>
              <a:cxnLst/>
              <a:rect r="r" b="b" t="t" l="l"/>
              <a:pathLst>
                <a:path h="939703" w="2709333">
                  <a:moveTo>
                    <a:pt x="0" y="0"/>
                  </a:moveTo>
                  <a:lnTo>
                    <a:pt x="2709333" y="0"/>
                  </a:lnTo>
                  <a:lnTo>
                    <a:pt x="2709333" y="939703"/>
                  </a:lnTo>
                  <a:lnTo>
                    <a:pt x="0" y="939703"/>
                  </a:lnTo>
                  <a:close/>
                </a:path>
              </a:pathLst>
            </a:custGeom>
            <a:solidFill>
              <a:srgbClr val="B1C82E"/>
            </a:solidFill>
            <a:ln cap="sq">
              <a:noFill/>
              <a:prstDash val="solid"/>
              <a:miter/>
            </a:ln>
          </p:spPr>
        </p:sp>
        <p:sp>
          <p:nvSpPr>
            <p:cNvPr name="TextBox 117" id="117"/>
            <p:cNvSpPr txBox="true"/>
            <p:nvPr/>
          </p:nvSpPr>
          <p:spPr>
            <a:xfrm>
              <a:off x="0" y="-57150"/>
              <a:ext cx="2709333" cy="996853"/>
            </a:xfrm>
            <a:prstGeom prst="rect">
              <a:avLst/>
            </a:prstGeom>
          </p:spPr>
          <p:txBody>
            <a:bodyPr anchor="ctr" rtlCol="false" tIns="8480" lIns="8480" bIns="8480" rIns="8480"/>
            <a:lstStyle/>
            <a:p>
              <a:pPr algn="ctr">
                <a:lnSpc>
                  <a:spcPts val="2556"/>
                </a:lnSpc>
              </a:pPr>
            </a:p>
          </p:txBody>
        </p:sp>
      </p:grpSp>
      <p:sp>
        <p:nvSpPr>
          <p:cNvPr name="Freeform 118" id="118"/>
          <p:cNvSpPr/>
          <p:nvPr/>
        </p:nvSpPr>
        <p:spPr>
          <a:xfrm flipH="false" flipV="false" rot="0">
            <a:off x="15784054" y="5632171"/>
            <a:ext cx="418085" cy="257716"/>
          </a:xfrm>
          <a:custGeom>
            <a:avLst/>
            <a:gdLst/>
            <a:ahLst/>
            <a:cxnLst/>
            <a:rect r="r" b="b" t="t" l="l"/>
            <a:pathLst>
              <a:path h="257716" w="418085">
                <a:moveTo>
                  <a:pt x="0" y="0"/>
                </a:moveTo>
                <a:lnTo>
                  <a:pt x="418085" y="0"/>
                </a:lnTo>
                <a:lnTo>
                  <a:pt x="418085" y="257715"/>
                </a:lnTo>
                <a:lnTo>
                  <a:pt x="0" y="257715"/>
                </a:lnTo>
                <a:lnTo>
                  <a:pt x="0" y="0"/>
                </a:lnTo>
                <a:close/>
              </a:path>
            </a:pathLst>
          </a:custGeom>
          <a:blipFill>
            <a:blip r:embed="rId19"/>
            <a:stretch>
              <a:fillRect l="-5852" t="0" r="0" b="-3391"/>
            </a:stretch>
          </a:blipFill>
        </p:spPr>
      </p:sp>
      <p:grpSp>
        <p:nvGrpSpPr>
          <p:cNvPr name="Group 119" id="119"/>
          <p:cNvGrpSpPr/>
          <p:nvPr/>
        </p:nvGrpSpPr>
        <p:grpSpPr>
          <a:xfrm rot="0">
            <a:off x="15259364" y="6506508"/>
            <a:ext cx="880088" cy="42061"/>
            <a:chOff x="0" y="0"/>
            <a:chExt cx="7321738" cy="349919"/>
          </a:xfrm>
        </p:grpSpPr>
        <p:sp>
          <p:nvSpPr>
            <p:cNvPr name="Freeform 120" id="120"/>
            <p:cNvSpPr/>
            <p:nvPr/>
          </p:nvSpPr>
          <p:spPr>
            <a:xfrm flipH="false" flipV="false" rot="0">
              <a:off x="0" y="0"/>
              <a:ext cx="7321738" cy="349919"/>
            </a:xfrm>
            <a:custGeom>
              <a:avLst/>
              <a:gdLst/>
              <a:ahLst/>
              <a:cxnLst/>
              <a:rect r="r" b="b" t="t" l="l"/>
              <a:pathLst>
                <a:path h="349919" w="7321738">
                  <a:moveTo>
                    <a:pt x="0" y="0"/>
                  </a:moveTo>
                  <a:lnTo>
                    <a:pt x="7321738" y="0"/>
                  </a:lnTo>
                  <a:lnTo>
                    <a:pt x="7321738" y="349919"/>
                  </a:lnTo>
                  <a:lnTo>
                    <a:pt x="0" y="349919"/>
                  </a:lnTo>
                  <a:close/>
                </a:path>
              </a:pathLst>
            </a:custGeom>
            <a:solidFill>
              <a:srgbClr val="809D31"/>
            </a:solidFill>
          </p:spPr>
        </p:sp>
        <p:sp>
          <p:nvSpPr>
            <p:cNvPr name="TextBox 121" id="121"/>
            <p:cNvSpPr txBox="true"/>
            <p:nvPr/>
          </p:nvSpPr>
          <p:spPr>
            <a:xfrm>
              <a:off x="0" y="-9525"/>
              <a:ext cx="7321738" cy="359444"/>
            </a:xfrm>
            <a:prstGeom prst="rect">
              <a:avLst/>
            </a:prstGeom>
          </p:spPr>
          <p:txBody>
            <a:bodyPr anchor="ctr" rtlCol="false" tIns="4652" lIns="4652" bIns="4652" rIns="4652"/>
            <a:lstStyle/>
            <a:p>
              <a:pPr algn="ctr">
                <a:lnSpc>
                  <a:spcPts val="2556"/>
                </a:lnSpc>
              </a:pPr>
            </a:p>
          </p:txBody>
        </p:sp>
      </p:grpSp>
      <p:grpSp>
        <p:nvGrpSpPr>
          <p:cNvPr name="Group 122" id="122"/>
          <p:cNvGrpSpPr/>
          <p:nvPr/>
        </p:nvGrpSpPr>
        <p:grpSpPr>
          <a:xfrm rot="0">
            <a:off x="15259364" y="5991940"/>
            <a:ext cx="880088" cy="42061"/>
            <a:chOff x="0" y="0"/>
            <a:chExt cx="7321738" cy="349919"/>
          </a:xfrm>
        </p:grpSpPr>
        <p:sp>
          <p:nvSpPr>
            <p:cNvPr name="Freeform 123" id="123"/>
            <p:cNvSpPr/>
            <p:nvPr/>
          </p:nvSpPr>
          <p:spPr>
            <a:xfrm flipH="false" flipV="false" rot="0">
              <a:off x="0" y="0"/>
              <a:ext cx="7321738" cy="349919"/>
            </a:xfrm>
            <a:custGeom>
              <a:avLst/>
              <a:gdLst/>
              <a:ahLst/>
              <a:cxnLst/>
              <a:rect r="r" b="b" t="t" l="l"/>
              <a:pathLst>
                <a:path h="349919" w="7321738">
                  <a:moveTo>
                    <a:pt x="0" y="0"/>
                  </a:moveTo>
                  <a:lnTo>
                    <a:pt x="7321738" y="0"/>
                  </a:lnTo>
                  <a:lnTo>
                    <a:pt x="7321738" y="349919"/>
                  </a:lnTo>
                  <a:lnTo>
                    <a:pt x="0" y="349919"/>
                  </a:lnTo>
                  <a:close/>
                </a:path>
              </a:pathLst>
            </a:custGeom>
            <a:solidFill>
              <a:srgbClr val="809D31"/>
            </a:solidFill>
          </p:spPr>
        </p:sp>
        <p:sp>
          <p:nvSpPr>
            <p:cNvPr name="TextBox 124" id="124"/>
            <p:cNvSpPr txBox="true"/>
            <p:nvPr/>
          </p:nvSpPr>
          <p:spPr>
            <a:xfrm>
              <a:off x="0" y="-9525"/>
              <a:ext cx="7321738" cy="359444"/>
            </a:xfrm>
            <a:prstGeom prst="rect">
              <a:avLst/>
            </a:prstGeom>
          </p:spPr>
          <p:txBody>
            <a:bodyPr anchor="ctr" rtlCol="false" tIns="4652" lIns="4652" bIns="4652" rIns="4652"/>
            <a:lstStyle/>
            <a:p>
              <a:pPr algn="ctr">
                <a:lnSpc>
                  <a:spcPts val="2556"/>
                </a:lnSpc>
              </a:pPr>
            </a:p>
          </p:txBody>
        </p:sp>
      </p:grpSp>
      <p:sp>
        <p:nvSpPr>
          <p:cNvPr name="Freeform 125" id="125"/>
          <p:cNvSpPr/>
          <p:nvPr/>
        </p:nvSpPr>
        <p:spPr>
          <a:xfrm flipH="false" flipV="false" rot="0">
            <a:off x="15787568" y="7168377"/>
            <a:ext cx="88921" cy="65996"/>
          </a:xfrm>
          <a:custGeom>
            <a:avLst/>
            <a:gdLst/>
            <a:ahLst/>
            <a:cxnLst/>
            <a:rect r="r" b="b" t="t" l="l"/>
            <a:pathLst>
              <a:path h="65996" w="88921">
                <a:moveTo>
                  <a:pt x="0" y="0"/>
                </a:moveTo>
                <a:lnTo>
                  <a:pt x="88920" y="0"/>
                </a:lnTo>
                <a:lnTo>
                  <a:pt x="88920" y="65996"/>
                </a:lnTo>
                <a:lnTo>
                  <a:pt x="0" y="65996"/>
                </a:lnTo>
                <a:lnTo>
                  <a:pt x="0" y="0"/>
                </a:lnTo>
                <a:close/>
              </a:path>
            </a:pathLst>
          </a:custGeom>
          <a:blipFill>
            <a:blip r:embed="rId16"/>
            <a:stretch>
              <a:fillRect l="0" t="0" r="0" b="0"/>
            </a:stretch>
          </a:blipFill>
        </p:spPr>
      </p:sp>
      <p:sp>
        <p:nvSpPr>
          <p:cNvPr name="Freeform 126" id="126"/>
          <p:cNvSpPr/>
          <p:nvPr/>
        </p:nvSpPr>
        <p:spPr>
          <a:xfrm flipH="false" flipV="false" rot="0">
            <a:off x="15648077" y="7164603"/>
            <a:ext cx="111508" cy="72480"/>
          </a:xfrm>
          <a:custGeom>
            <a:avLst/>
            <a:gdLst/>
            <a:ahLst/>
            <a:cxnLst/>
            <a:rect r="r" b="b" t="t" l="l"/>
            <a:pathLst>
              <a:path h="72480" w="111508">
                <a:moveTo>
                  <a:pt x="0" y="0"/>
                </a:moveTo>
                <a:lnTo>
                  <a:pt x="111508" y="0"/>
                </a:lnTo>
                <a:lnTo>
                  <a:pt x="111508" y="72480"/>
                </a:lnTo>
                <a:lnTo>
                  <a:pt x="0" y="72480"/>
                </a:lnTo>
                <a:lnTo>
                  <a:pt x="0" y="0"/>
                </a:lnTo>
                <a:close/>
              </a:path>
            </a:pathLst>
          </a:custGeom>
          <a:blipFill>
            <a:blip r:embed="rId17"/>
            <a:stretch>
              <a:fillRect l="0" t="0" r="0" b="0"/>
            </a:stretch>
          </a:blipFill>
        </p:spPr>
      </p:sp>
      <p:grpSp>
        <p:nvGrpSpPr>
          <p:cNvPr name="Group 127" id="127"/>
          <p:cNvGrpSpPr/>
          <p:nvPr/>
        </p:nvGrpSpPr>
        <p:grpSpPr>
          <a:xfrm rot="0">
            <a:off x="13760509" y="5537760"/>
            <a:ext cx="1231532" cy="1748992"/>
            <a:chOff x="0" y="0"/>
            <a:chExt cx="290917" cy="413153"/>
          </a:xfrm>
        </p:grpSpPr>
        <p:sp>
          <p:nvSpPr>
            <p:cNvPr name="Freeform 128" id="128"/>
            <p:cNvSpPr/>
            <p:nvPr/>
          </p:nvSpPr>
          <p:spPr>
            <a:xfrm flipH="false" flipV="false" rot="0">
              <a:off x="0" y="0"/>
              <a:ext cx="290917" cy="413153"/>
            </a:xfrm>
            <a:custGeom>
              <a:avLst/>
              <a:gdLst/>
              <a:ahLst/>
              <a:cxnLst/>
              <a:rect r="r" b="b" t="t" l="l"/>
              <a:pathLst>
                <a:path h="413153" w="290917">
                  <a:moveTo>
                    <a:pt x="0" y="0"/>
                  </a:moveTo>
                  <a:lnTo>
                    <a:pt x="290917" y="0"/>
                  </a:lnTo>
                  <a:lnTo>
                    <a:pt x="290917" y="413153"/>
                  </a:lnTo>
                  <a:lnTo>
                    <a:pt x="0" y="413153"/>
                  </a:lnTo>
                  <a:close/>
                </a:path>
              </a:pathLst>
            </a:custGeom>
            <a:solidFill>
              <a:srgbClr val="FFFFFF"/>
            </a:solidFill>
            <a:ln cap="sq">
              <a:noFill/>
              <a:prstDash val="solid"/>
              <a:miter/>
            </a:ln>
          </p:spPr>
        </p:sp>
        <p:sp>
          <p:nvSpPr>
            <p:cNvPr name="TextBox 129" id="129"/>
            <p:cNvSpPr txBox="true"/>
            <p:nvPr/>
          </p:nvSpPr>
          <p:spPr>
            <a:xfrm>
              <a:off x="0" y="-76200"/>
              <a:ext cx="290917" cy="489353"/>
            </a:xfrm>
            <a:prstGeom prst="rect">
              <a:avLst/>
            </a:prstGeom>
          </p:spPr>
          <p:txBody>
            <a:bodyPr anchor="ctr" rtlCol="false" tIns="17700" lIns="17700" bIns="17700" rIns="17700"/>
            <a:lstStyle/>
            <a:p>
              <a:pPr algn="ctr">
                <a:lnSpc>
                  <a:spcPts val="2475"/>
                </a:lnSpc>
              </a:pPr>
            </a:p>
          </p:txBody>
        </p:sp>
      </p:grpSp>
      <p:grpSp>
        <p:nvGrpSpPr>
          <p:cNvPr name="Group 130" id="130"/>
          <p:cNvGrpSpPr/>
          <p:nvPr/>
        </p:nvGrpSpPr>
        <p:grpSpPr>
          <a:xfrm rot="0">
            <a:off x="13760509" y="5513930"/>
            <a:ext cx="1231532" cy="1689315"/>
            <a:chOff x="0" y="0"/>
            <a:chExt cx="1642042" cy="2252419"/>
          </a:xfrm>
        </p:grpSpPr>
        <p:grpSp>
          <p:nvGrpSpPr>
            <p:cNvPr name="Group 131" id="131"/>
            <p:cNvGrpSpPr/>
            <p:nvPr/>
          </p:nvGrpSpPr>
          <p:grpSpPr>
            <a:xfrm rot="0">
              <a:off x="0" y="0"/>
              <a:ext cx="1642042" cy="570249"/>
              <a:chOff x="0" y="0"/>
              <a:chExt cx="2709333" cy="940898"/>
            </a:xfrm>
          </p:grpSpPr>
          <p:sp>
            <p:nvSpPr>
              <p:cNvPr name="Freeform 132" id="132"/>
              <p:cNvSpPr/>
              <p:nvPr/>
            </p:nvSpPr>
            <p:spPr>
              <a:xfrm flipH="false" flipV="false" rot="0">
                <a:off x="0" y="0"/>
                <a:ext cx="2709333" cy="940898"/>
              </a:xfrm>
              <a:custGeom>
                <a:avLst/>
                <a:gdLst/>
                <a:ahLst/>
                <a:cxnLst/>
                <a:rect r="r" b="b" t="t" l="l"/>
                <a:pathLst>
                  <a:path h="940898" w="2709333">
                    <a:moveTo>
                      <a:pt x="0" y="0"/>
                    </a:moveTo>
                    <a:lnTo>
                      <a:pt x="2709333" y="0"/>
                    </a:lnTo>
                    <a:lnTo>
                      <a:pt x="2709333" y="940898"/>
                    </a:lnTo>
                    <a:lnTo>
                      <a:pt x="0" y="940898"/>
                    </a:lnTo>
                    <a:close/>
                  </a:path>
                </a:pathLst>
              </a:custGeom>
              <a:solidFill>
                <a:srgbClr val="B1C82E"/>
              </a:solidFill>
              <a:ln cap="sq">
                <a:noFill/>
                <a:prstDash val="solid"/>
                <a:miter/>
              </a:ln>
            </p:spPr>
          </p:sp>
          <p:sp>
            <p:nvSpPr>
              <p:cNvPr name="TextBox 133" id="133"/>
              <p:cNvSpPr txBox="true"/>
              <p:nvPr/>
            </p:nvSpPr>
            <p:spPr>
              <a:xfrm>
                <a:off x="0" y="-57150"/>
                <a:ext cx="2709333" cy="998048"/>
              </a:xfrm>
              <a:prstGeom prst="rect">
                <a:avLst/>
              </a:prstGeom>
            </p:spPr>
            <p:txBody>
              <a:bodyPr anchor="ctr" rtlCol="false" tIns="50800" lIns="50800" bIns="50800" rIns="50800"/>
              <a:lstStyle/>
              <a:p>
                <a:pPr algn="ctr">
                  <a:lnSpc>
                    <a:spcPts val="2556"/>
                  </a:lnSpc>
                </a:pPr>
              </a:p>
            </p:txBody>
          </p:sp>
        </p:grpSp>
        <p:sp>
          <p:nvSpPr>
            <p:cNvPr name="TextBox 134" id="134"/>
            <p:cNvSpPr txBox="true"/>
            <p:nvPr/>
          </p:nvSpPr>
          <p:spPr>
            <a:xfrm rot="0">
              <a:off x="164204" y="154679"/>
              <a:ext cx="766953" cy="246005"/>
            </a:xfrm>
            <a:prstGeom prst="rect">
              <a:avLst/>
            </a:prstGeom>
          </p:spPr>
          <p:txBody>
            <a:bodyPr anchor="t" rtlCol="false" tIns="0" lIns="0" bIns="0" rIns="0">
              <a:spAutoFit/>
            </a:bodyPr>
            <a:lstStyle/>
            <a:p>
              <a:pPr>
                <a:lnSpc>
                  <a:spcPts val="634"/>
                </a:lnSpc>
              </a:pPr>
              <a:r>
                <a:rPr lang="en-US" sz="653">
                  <a:solidFill>
                    <a:srgbClr val="FFFFFF"/>
                  </a:solidFill>
                  <a:latin typeface="Arial Heavy"/>
                </a:rPr>
                <a:t>CRUE SOUDAINE</a:t>
              </a:r>
            </a:p>
          </p:txBody>
        </p:sp>
        <p:sp>
          <p:nvSpPr>
            <p:cNvPr name="Freeform 135" id="135"/>
            <p:cNvSpPr/>
            <p:nvPr/>
          </p:nvSpPr>
          <p:spPr>
            <a:xfrm flipH="false" flipV="false" rot="0">
              <a:off x="933851" y="164204"/>
              <a:ext cx="543987" cy="335324"/>
            </a:xfrm>
            <a:custGeom>
              <a:avLst/>
              <a:gdLst/>
              <a:ahLst/>
              <a:cxnLst/>
              <a:rect r="r" b="b" t="t" l="l"/>
              <a:pathLst>
                <a:path h="335324" w="543987">
                  <a:moveTo>
                    <a:pt x="0" y="0"/>
                  </a:moveTo>
                  <a:lnTo>
                    <a:pt x="543987" y="0"/>
                  </a:lnTo>
                  <a:lnTo>
                    <a:pt x="543987" y="335324"/>
                  </a:lnTo>
                  <a:lnTo>
                    <a:pt x="0" y="335324"/>
                  </a:lnTo>
                  <a:lnTo>
                    <a:pt x="0" y="0"/>
                  </a:lnTo>
                  <a:close/>
                </a:path>
              </a:pathLst>
            </a:custGeom>
            <a:blipFill>
              <a:blip r:embed="rId19"/>
              <a:stretch>
                <a:fillRect l="-5852" t="0" r="0" b="-3391"/>
              </a:stretch>
            </a:blipFill>
          </p:spPr>
        </p:sp>
        <p:sp>
          <p:nvSpPr>
            <p:cNvPr name="TextBox 136" id="136"/>
            <p:cNvSpPr txBox="true"/>
            <p:nvPr/>
          </p:nvSpPr>
          <p:spPr>
            <a:xfrm rot="0">
              <a:off x="164204" y="381634"/>
              <a:ext cx="705580" cy="163869"/>
            </a:xfrm>
            <a:prstGeom prst="rect">
              <a:avLst/>
            </a:prstGeom>
          </p:spPr>
          <p:txBody>
            <a:bodyPr anchor="t" rtlCol="false" tIns="0" lIns="0" bIns="0" rIns="0">
              <a:spAutoFit/>
            </a:bodyPr>
            <a:lstStyle/>
            <a:p>
              <a:pPr>
                <a:lnSpc>
                  <a:spcPts val="429"/>
                </a:lnSpc>
              </a:pPr>
              <a:r>
                <a:rPr lang="en-US" sz="358">
                  <a:solidFill>
                    <a:srgbClr val="FFFFFF"/>
                  </a:solidFill>
                  <a:latin typeface="Arial Bold"/>
                </a:rPr>
                <a:t> En plaine et en montagne</a:t>
              </a:r>
            </a:p>
          </p:txBody>
        </p:sp>
        <p:grpSp>
          <p:nvGrpSpPr>
            <p:cNvPr name="Group 137" id="137"/>
            <p:cNvGrpSpPr/>
            <p:nvPr/>
          </p:nvGrpSpPr>
          <p:grpSpPr>
            <a:xfrm rot="0">
              <a:off x="164204" y="632314"/>
              <a:ext cx="461252" cy="54727"/>
              <a:chOff x="0" y="0"/>
              <a:chExt cx="2949190" cy="349919"/>
            </a:xfrm>
          </p:grpSpPr>
          <p:sp>
            <p:nvSpPr>
              <p:cNvPr name="Freeform 138" id="138"/>
              <p:cNvSpPr/>
              <p:nvPr/>
            </p:nvSpPr>
            <p:spPr>
              <a:xfrm flipH="false" flipV="false" rot="0">
                <a:off x="0" y="0"/>
                <a:ext cx="2949190" cy="349919"/>
              </a:xfrm>
              <a:custGeom>
                <a:avLst/>
                <a:gdLst/>
                <a:ahLst/>
                <a:cxnLst/>
                <a:rect r="r" b="b" t="t" l="l"/>
                <a:pathLst>
                  <a:path h="349919" w="2949190">
                    <a:moveTo>
                      <a:pt x="0" y="0"/>
                    </a:moveTo>
                    <a:lnTo>
                      <a:pt x="2949190" y="0"/>
                    </a:lnTo>
                    <a:lnTo>
                      <a:pt x="2949190" y="349919"/>
                    </a:lnTo>
                    <a:lnTo>
                      <a:pt x="0" y="349919"/>
                    </a:lnTo>
                    <a:close/>
                  </a:path>
                </a:pathLst>
              </a:custGeom>
              <a:solidFill>
                <a:srgbClr val="809D31"/>
              </a:solidFill>
            </p:spPr>
          </p:sp>
          <p:sp>
            <p:nvSpPr>
              <p:cNvPr name="TextBox 139" id="139"/>
              <p:cNvSpPr txBox="true"/>
              <p:nvPr/>
            </p:nvSpPr>
            <p:spPr>
              <a:xfrm>
                <a:off x="0" y="-57150"/>
                <a:ext cx="2949190" cy="407069"/>
              </a:xfrm>
              <a:prstGeom prst="rect">
                <a:avLst/>
              </a:prstGeom>
            </p:spPr>
            <p:txBody>
              <a:bodyPr anchor="ctr" rtlCol="false" tIns="27868" lIns="27868" bIns="27868" rIns="27868"/>
              <a:lstStyle/>
              <a:p>
                <a:pPr algn="just">
                  <a:lnSpc>
                    <a:spcPts val="2556"/>
                  </a:lnSpc>
                </a:pPr>
              </a:p>
            </p:txBody>
          </p:sp>
        </p:grpSp>
        <p:sp>
          <p:nvSpPr>
            <p:cNvPr name="TextBox 140" id="140"/>
            <p:cNvSpPr txBox="true"/>
            <p:nvPr/>
          </p:nvSpPr>
          <p:spPr>
            <a:xfrm rot="0">
              <a:off x="192580" y="629933"/>
              <a:ext cx="404501" cy="57108"/>
            </a:xfrm>
            <a:prstGeom prst="rect">
              <a:avLst/>
            </a:prstGeom>
          </p:spPr>
          <p:txBody>
            <a:bodyPr anchor="t" rtlCol="false" tIns="0" lIns="0" bIns="0" rIns="0">
              <a:spAutoFit/>
            </a:bodyPr>
            <a:lstStyle/>
            <a:p>
              <a:pPr algn="ctr" marL="0" indent="0" lvl="0">
                <a:lnSpc>
                  <a:spcPts val="293"/>
                </a:lnSpc>
                <a:spcBef>
                  <a:spcPct val="0"/>
                </a:spcBef>
              </a:pPr>
              <a:r>
                <a:rPr lang="en-US" sz="244">
                  <a:solidFill>
                    <a:srgbClr val="FFFFFF"/>
                  </a:solidFill>
                  <a:latin typeface="Arial Bold"/>
                </a:rPr>
                <a:t>En plaine</a:t>
              </a:r>
            </a:p>
          </p:txBody>
        </p:sp>
        <p:grpSp>
          <p:nvGrpSpPr>
            <p:cNvPr name="Group 141" id="141"/>
            <p:cNvGrpSpPr/>
            <p:nvPr/>
          </p:nvGrpSpPr>
          <p:grpSpPr>
            <a:xfrm rot="0">
              <a:off x="164204" y="1341368"/>
              <a:ext cx="461252" cy="54727"/>
              <a:chOff x="0" y="0"/>
              <a:chExt cx="2949190" cy="349919"/>
            </a:xfrm>
          </p:grpSpPr>
          <p:sp>
            <p:nvSpPr>
              <p:cNvPr name="Freeform 142" id="142"/>
              <p:cNvSpPr/>
              <p:nvPr/>
            </p:nvSpPr>
            <p:spPr>
              <a:xfrm flipH="false" flipV="false" rot="0">
                <a:off x="0" y="0"/>
                <a:ext cx="2949190" cy="349919"/>
              </a:xfrm>
              <a:custGeom>
                <a:avLst/>
                <a:gdLst/>
                <a:ahLst/>
                <a:cxnLst/>
                <a:rect r="r" b="b" t="t" l="l"/>
                <a:pathLst>
                  <a:path h="349919" w="2949190">
                    <a:moveTo>
                      <a:pt x="0" y="0"/>
                    </a:moveTo>
                    <a:lnTo>
                      <a:pt x="2949190" y="0"/>
                    </a:lnTo>
                    <a:lnTo>
                      <a:pt x="2949190" y="349919"/>
                    </a:lnTo>
                    <a:lnTo>
                      <a:pt x="0" y="349919"/>
                    </a:lnTo>
                    <a:close/>
                  </a:path>
                </a:pathLst>
              </a:custGeom>
              <a:solidFill>
                <a:srgbClr val="809D31"/>
              </a:solidFill>
            </p:spPr>
          </p:sp>
          <p:sp>
            <p:nvSpPr>
              <p:cNvPr name="TextBox 143" id="143"/>
              <p:cNvSpPr txBox="true"/>
              <p:nvPr/>
            </p:nvSpPr>
            <p:spPr>
              <a:xfrm>
                <a:off x="0" y="-57150"/>
                <a:ext cx="2949190" cy="407069"/>
              </a:xfrm>
              <a:prstGeom prst="rect">
                <a:avLst/>
              </a:prstGeom>
            </p:spPr>
            <p:txBody>
              <a:bodyPr anchor="ctr" rtlCol="false" tIns="27868" lIns="27868" bIns="27868" rIns="27868"/>
              <a:lstStyle/>
              <a:p>
                <a:pPr algn="ctr">
                  <a:lnSpc>
                    <a:spcPts val="2556"/>
                  </a:lnSpc>
                </a:pPr>
              </a:p>
            </p:txBody>
          </p:sp>
        </p:grpSp>
        <p:sp>
          <p:nvSpPr>
            <p:cNvPr name="TextBox 144" id="144"/>
            <p:cNvSpPr txBox="true"/>
            <p:nvPr/>
          </p:nvSpPr>
          <p:spPr>
            <a:xfrm rot="0">
              <a:off x="192580" y="1338987"/>
              <a:ext cx="404501" cy="57108"/>
            </a:xfrm>
            <a:prstGeom prst="rect">
              <a:avLst/>
            </a:prstGeom>
          </p:spPr>
          <p:txBody>
            <a:bodyPr anchor="t" rtlCol="false" tIns="0" lIns="0" bIns="0" rIns="0">
              <a:spAutoFit/>
            </a:bodyPr>
            <a:lstStyle/>
            <a:p>
              <a:pPr algn="ctr" marL="0" indent="0" lvl="0">
                <a:lnSpc>
                  <a:spcPts val="293"/>
                </a:lnSpc>
                <a:spcBef>
                  <a:spcPct val="0"/>
                </a:spcBef>
              </a:pPr>
              <a:r>
                <a:rPr lang="en-US" sz="244">
                  <a:solidFill>
                    <a:srgbClr val="FFFFFF"/>
                  </a:solidFill>
                  <a:latin typeface="Arial Bold"/>
                </a:rPr>
                <a:t>En montagne</a:t>
              </a:r>
            </a:p>
          </p:txBody>
        </p:sp>
        <p:sp>
          <p:nvSpPr>
            <p:cNvPr name="TextBox 145" id="145"/>
            <p:cNvSpPr txBox="true"/>
            <p:nvPr/>
          </p:nvSpPr>
          <p:spPr>
            <a:xfrm rot="0">
              <a:off x="164204" y="1468373"/>
              <a:ext cx="1313634" cy="617012"/>
            </a:xfrm>
            <a:prstGeom prst="rect">
              <a:avLst/>
            </a:prstGeom>
          </p:spPr>
          <p:txBody>
            <a:bodyPr anchor="t" rtlCol="false" tIns="0" lIns="0" bIns="0" rIns="0">
              <a:spAutoFit/>
            </a:bodyPr>
            <a:lstStyle/>
            <a:p>
              <a:pPr algn="just">
                <a:lnSpc>
                  <a:spcPts val="256"/>
                </a:lnSpc>
                <a:spcBef>
                  <a:spcPct val="0"/>
                </a:spcBef>
              </a:pPr>
              <a:r>
                <a:rPr lang="en-US" sz="195">
                  <a:solidFill>
                    <a:srgbClr val="000000"/>
                  </a:solidFill>
                  <a:latin typeface="Open Sans 2"/>
                </a:rPr>
                <a:t>Les régions montagneuses, caractérisées par leurs pentes escarpées et leurs sols moins stables, sont particulièrement sujettes à l'érosion, résultat des actions externes qui provoquent la dégradation du relief. Les inondations éclair, actions externes, intensifient ce problème en emportant les sols, ce qui accroît le risque de glissements de terrain et de chute de blocs et/ou de pierres. De plus, les inondations peuvent augmenter le risque d'avalanches dans ces zones, surtout lorsque les précipitations s'accumulent sur des pentes instables. </a:t>
              </a:r>
            </a:p>
            <a:p>
              <a:pPr algn="just">
                <a:lnSpc>
                  <a:spcPts val="256"/>
                </a:lnSpc>
                <a:spcBef>
                  <a:spcPct val="0"/>
                </a:spcBef>
              </a:pPr>
            </a:p>
            <a:p>
              <a:pPr algn="just">
                <a:lnSpc>
                  <a:spcPts val="256"/>
                </a:lnSpc>
                <a:spcBef>
                  <a:spcPct val="0"/>
                </a:spcBef>
              </a:pPr>
              <a:r>
                <a:rPr lang="en-US" sz="195">
                  <a:solidFill>
                    <a:srgbClr val="000000"/>
                  </a:solidFill>
                  <a:latin typeface="Open Sans 2"/>
                </a:rPr>
                <a:t>Ces phénomènes représentent une menace pour les infrastructures et les habitations en aval. Par ailleurs, les infrastructures hydrauliques, telles que les barrages, les canaux d'irrigation et les systèmes de drainage, sont particulièrement vulnérables dans les régions montagneuses comme en Corse. Les inondations peuvent causer des dommages importants à ces structures, entraînant des perturbations majeures dans la gestion des ressources en eau et dans l'approvisionnement en énergie.</a:t>
              </a:r>
            </a:p>
          </p:txBody>
        </p:sp>
        <p:sp>
          <p:nvSpPr>
            <p:cNvPr name="TextBox 146" id="146"/>
            <p:cNvSpPr txBox="true"/>
            <p:nvPr/>
          </p:nvSpPr>
          <p:spPr>
            <a:xfrm rot="0">
              <a:off x="164204" y="704386"/>
              <a:ext cx="1313634" cy="543783"/>
            </a:xfrm>
            <a:prstGeom prst="rect">
              <a:avLst/>
            </a:prstGeom>
          </p:spPr>
          <p:txBody>
            <a:bodyPr anchor="t" rtlCol="false" tIns="0" lIns="0" bIns="0" rIns="0">
              <a:spAutoFit/>
            </a:bodyPr>
            <a:lstStyle/>
            <a:p>
              <a:pPr algn="just">
                <a:lnSpc>
                  <a:spcPts val="256"/>
                </a:lnSpc>
                <a:spcBef>
                  <a:spcPct val="0"/>
                </a:spcBef>
              </a:pPr>
              <a:r>
                <a:rPr lang="en-US" sz="195">
                  <a:solidFill>
                    <a:srgbClr val="000000"/>
                  </a:solidFill>
                  <a:latin typeface="Arial"/>
                </a:rPr>
                <a:t>En zone basse, les crues soudaines ont des conséquences majeures sur la vie humaine, les activités économiques, ainsi que sur l'environnement et la biodiversité. En raison de leur caractère soudain et rapide, ces crues peuvent piéger les résidents dans leurs maisons ou sur les routes, exposant ainsi à un risque accru de noyade, de blessures ou d'emportement. De plus, elles endommagent les habitations en entraînant une infiltration d'eau dans les bâtiments, tout en impactant les infrastructures telles que les routes, sujettes à l'érosion, et les ponts, pouvant être submergés ou détruits. </a:t>
              </a:r>
            </a:p>
            <a:p>
              <a:pPr algn="just">
                <a:lnSpc>
                  <a:spcPts val="256"/>
                </a:lnSpc>
                <a:spcBef>
                  <a:spcPct val="0"/>
                </a:spcBef>
              </a:pPr>
            </a:p>
            <a:p>
              <a:pPr algn="just">
                <a:lnSpc>
                  <a:spcPts val="256"/>
                </a:lnSpc>
                <a:spcBef>
                  <a:spcPct val="0"/>
                </a:spcBef>
              </a:pPr>
              <a:r>
                <a:rPr lang="en-US" sz="195">
                  <a:solidFill>
                    <a:srgbClr val="000000"/>
                  </a:solidFill>
                  <a:latin typeface="Arial"/>
                </a:rPr>
                <a:t>Les systèmes de distribution d'eau et d'assainissement peuvent également être affectés, avec des risques de contamination de l'eau et de débordement des égouts. Ces crues perturbent également les services essentiels, entraînant des pannes de courant prolongées et affectant les activités économiques, avec des pertes financières et des coûts élevés de réparation pour les entreprises et les habitants.</a:t>
              </a:r>
            </a:p>
          </p:txBody>
        </p:sp>
        <p:sp>
          <p:nvSpPr>
            <p:cNvPr name="Freeform 147" id="147"/>
            <p:cNvSpPr/>
            <p:nvPr/>
          </p:nvSpPr>
          <p:spPr>
            <a:xfrm flipH="false" flipV="false" rot="0">
              <a:off x="935730" y="2163024"/>
              <a:ext cx="115698" cy="85870"/>
            </a:xfrm>
            <a:custGeom>
              <a:avLst/>
              <a:gdLst/>
              <a:ahLst/>
              <a:cxnLst/>
              <a:rect r="r" b="b" t="t" l="l"/>
              <a:pathLst>
                <a:path h="85870" w="115698">
                  <a:moveTo>
                    <a:pt x="0" y="0"/>
                  </a:moveTo>
                  <a:lnTo>
                    <a:pt x="115698" y="0"/>
                  </a:lnTo>
                  <a:lnTo>
                    <a:pt x="115698" y="85870"/>
                  </a:lnTo>
                  <a:lnTo>
                    <a:pt x="0" y="85870"/>
                  </a:lnTo>
                  <a:lnTo>
                    <a:pt x="0" y="0"/>
                  </a:lnTo>
                  <a:close/>
                </a:path>
              </a:pathLst>
            </a:custGeom>
            <a:blipFill>
              <a:blip r:embed="rId16"/>
              <a:stretch>
                <a:fillRect l="0" t="0" r="0" b="0"/>
              </a:stretch>
            </a:blipFill>
          </p:spPr>
        </p:sp>
        <p:sp>
          <p:nvSpPr>
            <p:cNvPr name="Freeform 148" id="148"/>
            <p:cNvSpPr/>
            <p:nvPr/>
          </p:nvSpPr>
          <p:spPr>
            <a:xfrm flipH="false" flipV="false" rot="0">
              <a:off x="754233" y="2158113"/>
              <a:ext cx="145087" cy="94307"/>
            </a:xfrm>
            <a:custGeom>
              <a:avLst/>
              <a:gdLst/>
              <a:ahLst/>
              <a:cxnLst/>
              <a:rect r="r" b="b" t="t" l="l"/>
              <a:pathLst>
                <a:path h="94307" w="145087">
                  <a:moveTo>
                    <a:pt x="0" y="0"/>
                  </a:moveTo>
                  <a:lnTo>
                    <a:pt x="145087" y="0"/>
                  </a:lnTo>
                  <a:lnTo>
                    <a:pt x="145087" y="94306"/>
                  </a:lnTo>
                  <a:lnTo>
                    <a:pt x="0" y="94306"/>
                  </a:lnTo>
                  <a:lnTo>
                    <a:pt x="0" y="0"/>
                  </a:lnTo>
                  <a:close/>
                </a:path>
              </a:pathLst>
            </a:custGeom>
            <a:blipFill>
              <a:blip r:embed="rId17"/>
              <a:stretch>
                <a:fillRect l="0" t="0" r="0" b="0"/>
              </a:stretch>
            </a:blipFill>
          </p:spPr>
        </p:sp>
      </p:grpSp>
      <p:grpSp>
        <p:nvGrpSpPr>
          <p:cNvPr name="Group 149" id="149"/>
          <p:cNvGrpSpPr/>
          <p:nvPr/>
        </p:nvGrpSpPr>
        <p:grpSpPr>
          <a:xfrm rot="0">
            <a:off x="9676253" y="2542778"/>
            <a:ext cx="1638627" cy="2125156"/>
            <a:chOff x="0" y="0"/>
            <a:chExt cx="2184835" cy="2833541"/>
          </a:xfrm>
        </p:grpSpPr>
        <p:grpSp>
          <p:nvGrpSpPr>
            <p:cNvPr name="Group 150" id="150"/>
            <p:cNvGrpSpPr/>
            <p:nvPr/>
          </p:nvGrpSpPr>
          <p:grpSpPr>
            <a:xfrm rot="0">
              <a:off x="0" y="0"/>
              <a:ext cx="2184835" cy="2833541"/>
              <a:chOff x="0" y="0"/>
              <a:chExt cx="387082" cy="502012"/>
            </a:xfrm>
          </p:grpSpPr>
          <p:sp>
            <p:nvSpPr>
              <p:cNvPr name="Freeform 151" id="151"/>
              <p:cNvSpPr/>
              <p:nvPr/>
            </p:nvSpPr>
            <p:spPr>
              <a:xfrm flipH="false" flipV="false" rot="0">
                <a:off x="0" y="0"/>
                <a:ext cx="387082" cy="502012"/>
              </a:xfrm>
              <a:custGeom>
                <a:avLst/>
                <a:gdLst/>
                <a:ahLst/>
                <a:cxnLst/>
                <a:rect r="r" b="b" t="t" l="l"/>
                <a:pathLst>
                  <a:path h="502012" w="387082">
                    <a:moveTo>
                      <a:pt x="0" y="0"/>
                    </a:moveTo>
                    <a:lnTo>
                      <a:pt x="387082" y="0"/>
                    </a:lnTo>
                    <a:lnTo>
                      <a:pt x="387082" y="502012"/>
                    </a:lnTo>
                    <a:lnTo>
                      <a:pt x="0" y="502012"/>
                    </a:lnTo>
                    <a:close/>
                  </a:path>
                </a:pathLst>
              </a:custGeom>
              <a:solidFill>
                <a:srgbClr val="FFFFFF"/>
              </a:solidFill>
              <a:ln w="28575" cap="sq">
                <a:solidFill>
                  <a:srgbClr val="D9D9D9"/>
                </a:solidFill>
                <a:prstDash val="solid"/>
                <a:miter/>
              </a:ln>
            </p:spPr>
          </p:sp>
          <p:sp>
            <p:nvSpPr>
              <p:cNvPr name="TextBox 152" id="152"/>
              <p:cNvSpPr txBox="true"/>
              <p:nvPr/>
            </p:nvSpPr>
            <p:spPr>
              <a:xfrm>
                <a:off x="0" y="-47625"/>
                <a:ext cx="387082" cy="549637"/>
              </a:xfrm>
              <a:prstGeom prst="rect">
                <a:avLst/>
              </a:prstGeom>
            </p:spPr>
            <p:txBody>
              <a:bodyPr anchor="ctr" rtlCol="false" tIns="154294" lIns="154294" bIns="154294" rIns="154294"/>
              <a:lstStyle/>
              <a:p>
                <a:pPr algn="ctr">
                  <a:lnSpc>
                    <a:spcPts val="4096"/>
                  </a:lnSpc>
                </a:pPr>
              </a:p>
            </p:txBody>
          </p:sp>
        </p:grpSp>
        <p:grpSp>
          <p:nvGrpSpPr>
            <p:cNvPr name="Group 153" id="153"/>
            <p:cNvGrpSpPr/>
            <p:nvPr/>
          </p:nvGrpSpPr>
          <p:grpSpPr>
            <a:xfrm rot="0">
              <a:off x="64720" y="1988696"/>
              <a:ext cx="2065844" cy="553334"/>
              <a:chOff x="0" y="0"/>
              <a:chExt cx="4242445" cy="1136334"/>
            </a:xfrm>
          </p:grpSpPr>
          <p:sp>
            <p:nvSpPr>
              <p:cNvPr name="Freeform 154" id="154"/>
              <p:cNvSpPr/>
              <p:nvPr/>
            </p:nvSpPr>
            <p:spPr>
              <a:xfrm flipH="false" flipV="false" rot="0">
                <a:off x="0" y="0"/>
                <a:ext cx="4242445" cy="1136334"/>
              </a:xfrm>
              <a:custGeom>
                <a:avLst/>
                <a:gdLst/>
                <a:ahLst/>
                <a:cxnLst/>
                <a:rect r="r" b="b" t="t" l="l"/>
                <a:pathLst>
                  <a:path h="1136334" w="4242445">
                    <a:moveTo>
                      <a:pt x="0" y="0"/>
                    </a:moveTo>
                    <a:lnTo>
                      <a:pt x="4242445" y="0"/>
                    </a:lnTo>
                    <a:lnTo>
                      <a:pt x="4242445" y="1136334"/>
                    </a:lnTo>
                    <a:lnTo>
                      <a:pt x="0" y="1136334"/>
                    </a:lnTo>
                    <a:close/>
                  </a:path>
                </a:pathLst>
              </a:custGeom>
              <a:solidFill>
                <a:srgbClr val="86A315"/>
              </a:solidFill>
            </p:spPr>
          </p:sp>
          <p:sp>
            <p:nvSpPr>
              <p:cNvPr name="TextBox 155" id="155"/>
              <p:cNvSpPr txBox="true"/>
              <p:nvPr/>
            </p:nvSpPr>
            <p:spPr>
              <a:xfrm>
                <a:off x="0" y="-19050"/>
                <a:ext cx="4242445" cy="1155384"/>
              </a:xfrm>
              <a:prstGeom prst="rect">
                <a:avLst/>
              </a:prstGeom>
            </p:spPr>
            <p:txBody>
              <a:bodyPr anchor="ctr" rtlCol="false" tIns="50805" lIns="50805" bIns="50805" rIns="50805"/>
              <a:lstStyle/>
              <a:p>
                <a:pPr algn="ctr">
                  <a:lnSpc>
                    <a:spcPts val="1348"/>
                  </a:lnSpc>
                </a:pPr>
              </a:p>
            </p:txBody>
          </p:sp>
        </p:grpSp>
        <p:grpSp>
          <p:nvGrpSpPr>
            <p:cNvPr name="Group 156" id="156"/>
            <p:cNvGrpSpPr/>
            <p:nvPr/>
          </p:nvGrpSpPr>
          <p:grpSpPr>
            <a:xfrm rot="0">
              <a:off x="64720" y="1601587"/>
              <a:ext cx="2060627" cy="395207"/>
              <a:chOff x="0" y="0"/>
              <a:chExt cx="4231732" cy="811602"/>
            </a:xfrm>
          </p:grpSpPr>
          <p:sp>
            <p:nvSpPr>
              <p:cNvPr name="Freeform 157" id="157"/>
              <p:cNvSpPr/>
              <p:nvPr/>
            </p:nvSpPr>
            <p:spPr>
              <a:xfrm flipH="false" flipV="false" rot="0">
                <a:off x="0" y="0"/>
                <a:ext cx="4231732" cy="811602"/>
              </a:xfrm>
              <a:custGeom>
                <a:avLst/>
                <a:gdLst/>
                <a:ahLst/>
                <a:cxnLst/>
                <a:rect r="r" b="b" t="t" l="l"/>
                <a:pathLst>
                  <a:path h="811602" w="4231732">
                    <a:moveTo>
                      <a:pt x="0" y="0"/>
                    </a:moveTo>
                    <a:lnTo>
                      <a:pt x="4231732" y="0"/>
                    </a:lnTo>
                    <a:lnTo>
                      <a:pt x="4231732" y="811602"/>
                    </a:lnTo>
                    <a:lnTo>
                      <a:pt x="0" y="811602"/>
                    </a:lnTo>
                    <a:close/>
                  </a:path>
                </a:pathLst>
              </a:custGeom>
              <a:solidFill>
                <a:srgbClr val="A5EB4D"/>
              </a:solidFill>
            </p:spPr>
          </p:sp>
          <p:sp>
            <p:nvSpPr>
              <p:cNvPr name="TextBox 158" id="158"/>
              <p:cNvSpPr txBox="true"/>
              <p:nvPr/>
            </p:nvSpPr>
            <p:spPr>
              <a:xfrm>
                <a:off x="0" y="-19050"/>
                <a:ext cx="4231732" cy="830652"/>
              </a:xfrm>
              <a:prstGeom prst="rect">
                <a:avLst/>
              </a:prstGeom>
            </p:spPr>
            <p:txBody>
              <a:bodyPr anchor="ctr" rtlCol="false" tIns="50805" lIns="50805" bIns="50805" rIns="50805"/>
              <a:lstStyle/>
              <a:p>
                <a:pPr algn="ctr">
                  <a:lnSpc>
                    <a:spcPts val="1348"/>
                  </a:lnSpc>
                </a:pPr>
              </a:p>
            </p:txBody>
          </p:sp>
        </p:grpSp>
        <p:grpSp>
          <p:nvGrpSpPr>
            <p:cNvPr name="Group 159" id="159"/>
            <p:cNvGrpSpPr/>
            <p:nvPr/>
          </p:nvGrpSpPr>
          <p:grpSpPr>
            <a:xfrm rot="0">
              <a:off x="1095033" y="1601587"/>
              <a:ext cx="1033419" cy="395207"/>
              <a:chOff x="0" y="0"/>
              <a:chExt cx="2122244" cy="811602"/>
            </a:xfrm>
          </p:grpSpPr>
          <p:sp>
            <p:nvSpPr>
              <p:cNvPr name="Freeform 160" id="160"/>
              <p:cNvSpPr/>
              <p:nvPr/>
            </p:nvSpPr>
            <p:spPr>
              <a:xfrm flipH="false" flipV="false" rot="0">
                <a:off x="0" y="0"/>
                <a:ext cx="2122244" cy="811602"/>
              </a:xfrm>
              <a:custGeom>
                <a:avLst/>
                <a:gdLst/>
                <a:ahLst/>
                <a:cxnLst/>
                <a:rect r="r" b="b" t="t" l="l"/>
                <a:pathLst>
                  <a:path h="811602" w="2122244">
                    <a:moveTo>
                      <a:pt x="0" y="0"/>
                    </a:moveTo>
                    <a:lnTo>
                      <a:pt x="2122244" y="0"/>
                    </a:lnTo>
                    <a:lnTo>
                      <a:pt x="2122244" y="811602"/>
                    </a:lnTo>
                    <a:lnTo>
                      <a:pt x="0" y="811602"/>
                    </a:lnTo>
                    <a:close/>
                  </a:path>
                </a:pathLst>
              </a:custGeom>
              <a:solidFill>
                <a:srgbClr val="74B76E"/>
              </a:solidFill>
            </p:spPr>
          </p:sp>
          <p:sp>
            <p:nvSpPr>
              <p:cNvPr name="TextBox 161" id="161"/>
              <p:cNvSpPr txBox="true"/>
              <p:nvPr/>
            </p:nvSpPr>
            <p:spPr>
              <a:xfrm>
                <a:off x="0" y="-19050"/>
                <a:ext cx="2122244" cy="830652"/>
              </a:xfrm>
              <a:prstGeom prst="rect">
                <a:avLst/>
              </a:prstGeom>
            </p:spPr>
            <p:txBody>
              <a:bodyPr anchor="ctr" rtlCol="false" tIns="50805" lIns="50805" bIns="50805" rIns="50805"/>
              <a:lstStyle/>
              <a:p>
                <a:pPr algn="ctr">
                  <a:lnSpc>
                    <a:spcPts val="1348"/>
                  </a:lnSpc>
                </a:pPr>
              </a:p>
            </p:txBody>
          </p:sp>
        </p:grpSp>
        <p:grpSp>
          <p:nvGrpSpPr>
            <p:cNvPr name="Group 162" id="162"/>
            <p:cNvGrpSpPr/>
            <p:nvPr/>
          </p:nvGrpSpPr>
          <p:grpSpPr>
            <a:xfrm rot="0">
              <a:off x="69856" y="1156802"/>
              <a:ext cx="2060627" cy="448542"/>
              <a:chOff x="0" y="0"/>
              <a:chExt cx="4231732" cy="921133"/>
            </a:xfrm>
          </p:grpSpPr>
          <p:sp>
            <p:nvSpPr>
              <p:cNvPr name="Freeform 163" id="163"/>
              <p:cNvSpPr/>
              <p:nvPr/>
            </p:nvSpPr>
            <p:spPr>
              <a:xfrm flipH="false" flipV="false" rot="0">
                <a:off x="0" y="0"/>
                <a:ext cx="4231732" cy="921133"/>
              </a:xfrm>
              <a:custGeom>
                <a:avLst/>
                <a:gdLst/>
                <a:ahLst/>
                <a:cxnLst/>
                <a:rect r="r" b="b" t="t" l="l"/>
                <a:pathLst>
                  <a:path h="921133" w="4231732">
                    <a:moveTo>
                      <a:pt x="0" y="0"/>
                    </a:moveTo>
                    <a:lnTo>
                      <a:pt x="4231732" y="0"/>
                    </a:lnTo>
                    <a:lnTo>
                      <a:pt x="4231732" y="921133"/>
                    </a:lnTo>
                    <a:lnTo>
                      <a:pt x="0" y="921133"/>
                    </a:lnTo>
                    <a:close/>
                  </a:path>
                </a:pathLst>
              </a:custGeom>
              <a:solidFill>
                <a:srgbClr val="B1C82E"/>
              </a:solidFill>
            </p:spPr>
          </p:sp>
          <p:sp>
            <p:nvSpPr>
              <p:cNvPr name="TextBox 164" id="164"/>
              <p:cNvSpPr txBox="true"/>
              <p:nvPr/>
            </p:nvSpPr>
            <p:spPr>
              <a:xfrm>
                <a:off x="0" y="-19050"/>
                <a:ext cx="4231732" cy="940183"/>
              </a:xfrm>
              <a:prstGeom prst="rect">
                <a:avLst/>
              </a:prstGeom>
            </p:spPr>
            <p:txBody>
              <a:bodyPr anchor="ctr" rtlCol="false" tIns="50805" lIns="50805" bIns="50805" rIns="50805"/>
              <a:lstStyle/>
              <a:p>
                <a:pPr algn="ctr">
                  <a:lnSpc>
                    <a:spcPts val="1348"/>
                  </a:lnSpc>
                </a:pPr>
              </a:p>
            </p:txBody>
          </p:sp>
        </p:grpSp>
        <p:grpSp>
          <p:nvGrpSpPr>
            <p:cNvPr name="Group 165" id="165"/>
            <p:cNvGrpSpPr/>
            <p:nvPr/>
          </p:nvGrpSpPr>
          <p:grpSpPr>
            <a:xfrm rot="0">
              <a:off x="66272" y="707675"/>
              <a:ext cx="2060627" cy="449553"/>
              <a:chOff x="0" y="0"/>
              <a:chExt cx="4231732" cy="923207"/>
            </a:xfrm>
          </p:grpSpPr>
          <p:sp>
            <p:nvSpPr>
              <p:cNvPr name="Freeform 166" id="166"/>
              <p:cNvSpPr/>
              <p:nvPr/>
            </p:nvSpPr>
            <p:spPr>
              <a:xfrm flipH="false" flipV="false" rot="0">
                <a:off x="0" y="0"/>
                <a:ext cx="4231732" cy="923208"/>
              </a:xfrm>
              <a:custGeom>
                <a:avLst/>
                <a:gdLst/>
                <a:ahLst/>
                <a:cxnLst/>
                <a:rect r="r" b="b" t="t" l="l"/>
                <a:pathLst>
                  <a:path h="923208" w="4231732">
                    <a:moveTo>
                      <a:pt x="0" y="0"/>
                    </a:moveTo>
                    <a:lnTo>
                      <a:pt x="4231732" y="0"/>
                    </a:lnTo>
                    <a:lnTo>
                      <a:pt x="4231732" y="923208"/>
                    </a:lnTo>
                    <a:lnTo>
                      <a:pt x="0" y="923208"/>
                    </a:lnTo>
                    <a:close/>
                  </a:path>
                </a:pathLst>
              </a:custGeom>
              <a:solidFill>
                <a:srgbClr val="76C469"/>
              </a:solidFill>
            </p:spPr>
          </p:sp>
          <p:sp>
            <p:nvSpPr>
              <p:cNvPr name="TextBox 167" id="167"/>
              <p:cNvSpPr txBox="true"/>
              <p:nvPr/>
            </p:nvSpPr>
            <p:spPr>
              <a:xfrm>
                <a:off x="0" y="-19050"/>
                <a:ext cx="4231732" cy="942257"/>
              </a:xfrm>
              <a:prstGeom prst="rect">
                <a:avLst/>
              </a:prstGeom>
            </p:spPr>
            <p:txBody>
              <a:bodyPr anchor="ctr" rtlCol="false" tIns="50805" lIns="50805" bIns="50805" rIns="50805"/>
              <a:lstStyle/>
              <a:p>
                <a:pPr algn="ctr">
                  <a:lnSpc>
                    <a:spcPts val="1348"/>
                  </a:lnSpc>
                </a:pPr>
              </a:p>
            </p:txBody>
          </p:sp>
        </p:grpSp>
        <p:grpSp>
          <p:nvGrpSpPr>
            <p:cNvPr name="Group 168" id="168"/>
            <p:cNvGrpSpPr/>
            <p:nvPr/>
          </p:nvGrpSpPr>
          <p:grpSpPr>
            <a:xfrm rot="0">
              <a:off x="66272" y="707675"/>
              <a:ext cx="1030313" cy="449553"/>
              <a:chOff x="0" y="0"/>
              <a:chExt cx="2115866" cy="923207"/>
            </a:xfrm>
          </p:grpSpPr>
          <p:sp>
            <p:nvSpPr>
              <p:cNvPr name="Freeform 169" id="169"/>
              <p:cNvSpPr/>
              <p:nvPr/>
            </p:nvSpPr>
            <p:spPr>
              <a:xfrm flipH="false" flipV="false" rot="0">
                <a:off x="0" y="0"/>
                <a:ext cx="2115866" cy="923208"/>
              </a:xfrm>
              <a:custGeom>
                <a:avLst/>
                <a:gdLst/>
                <a:ahLst/>
                <a:cxnLst/>
                <a:rect r="r" b="b" t="t" l="l"/>
                <a:pathLst>
                  <a:path h="923208" w="2115866">
                    <a:moveTo>
                      <a:pt x="0" y="0"/>
                    </a:moveTo>
                    <a:lnTo>
                      <a:pt x="2115866" y="0"/>
                    </a:lnTo>
                    <a:lnTo>
                      <a:pt x="2115866" y="923208"/>
                    </a:lnTo>
                    <a:lnTo>
                      <a:pt x="0" y="923208"/>
                    </a:lnTo>
                    <a:close/>
                  </a:path>
                </a:pathLst>
              </a:custGeom>
              <a:solidFill>
                <a:srgbClr val="3CB04B"/>
              </a:solidFill>
            </p:spPr>
          </p:sp>
          <p:sp>
            <p:nvSpPr>
              <p:cNvPr name="TextBox 170" id="170"/>
              <p:cNvSpPr txBox="true"/>
              <p:nvPr/>
            </p:nvSpPr>
            <p:spPr>
              <a:xfrm>
                <a:off x="0" y="-19050"/>
                <a:ext cx="2115866" cy="942257"/>
              </a:xfrm>
              <a:prstGeom prst="rect">
                <a:avLst/>
              </a:prstGeom>
            </p:spPr>
            <p:txBody>
              <a:bodyPr anchor="ctr" rtlCol="false" tIns="50805" lIns="50805" bIns="50805" rIns="50805"/>
              <a:lstStyle/>
              <a:p>
                <a:pPr algn="ctr">
                  <a:lnSpc>
                    <a:spcPts val="1348"/>
                  </a:lnSpc>
                </a:pPr>
              </a:p>
            </p:txBody>
          </p:sp>
        </p:grpSp>
        <p:grpSp>
          <p:nvGrpSpPr>
            <p:cNvPr name="Group 171" id="171"/>
            <p:cNvGrpSpPr/>
            <p:nvPr/>
          </p:nvGrpSpPr>
          <p:grpSpPr>
            <a:xfrm rot="0">
              <a:off x="66272" y="350005"/>
              <a:ext cx="2063732" cy="355428"/>
              <a:chOff x="0" y="0"/>
              <a:chExt cx="4238110" cy="729913"/>
            </a:xfrm>
          </p:grpSpPr>
          <p:sp>
            <p:nvSpPr>
              <p:cNvPr name="Freeform 172" id="172"/>
              <p:cNvSpPr/>
              <p:nvPr/>
            </p:nvSpPr>
            <p:spPr>
              <a:xfrm flipH="false" flipV="false" rot="0">
                <a:off x="0" y="0"/>
                <a:ext cx="4238110" cy="729913"/>
              </a:xfrm>
              <a:custGeom>
                <a:avLst/>
                <a:gdLst/>
                <a:ahLst/>
                <a:cxnLst/>
                <a:rect r="r" b="b" t="t" l="l"/>
                <a:pathLst>
                  <a:path h="729913" w="4238110">
                    <a:moveTo>
                      <a:pt x="0" y="0"/>
                    </a:moveTo>
                    <a:lnTo>
                      <a:pt x="4238110" y="0"/>
                    </a:lnTo>
                    <a:lnTo>
                      <a:pt x="4238110" y="729913"/>
                    </a:lnTo>
                    <a:lnTo>
                      <a:pt x="0" y="729913"/>
                    </a:lnTo>
                    <a:close/>
                  </a:path>
                </a:pathLst>
              </a:custGeom>
              <a:solidFill>
                <a:srgbClr val="B1C82E"/>
              </a:solidFill>
            </p:spPr>
          </p:sp>
          <p:sp>
            <p:nvSpPr>
              <p:cNvPr name="TextBox 173" id="173"/>
              <p:cNvSpPr txBox="true"/>
              <p:nvPr/>
            </p:nvSpPr>
            <p:spPr>
              <a:xfrm>
                <a:off x="0" y="-19050"/>
                <a:ext cx="4238110" cy="748963"/>
              </a:xfrm>
              <a:prstGeom prst="rect">
                <a:avLst/>
              </a:prstGeom>
            </p:spPr>
            <p:txBody>
              <a:bodyPr anchor="ctr" rtlCol="false" tIns="50805" lIns="50805" bIns="50805" rIns="50805"/>
              <a:lstStyle/>
              <a:p>
                <a:pPr algn="ctr">
                  <a:lnSpc>
                    <a:spcPts val="1348"/>
                  </a:lnSpc>
                </a:pPr>
              </a:p>
            </p:txBody>
          </p:sp>
        </p:grpSp>
        <p:grpSp>
          <p:nvGrpSpPr>
            <p:cNvPr name="Group 174" id="174"/>
            <p:cNvGrpSpPr/>
            <p:nvPr/>
          </p:nvGrpSpPr>
          <p:grpSpPr>
            <a:xfrm rot="0">
              <a:off x="1096586" y="350005"/>
              <a:ext cx="1030313" cy="355428"/>
              <a:chOff x="0" y="0"/>
              <a:chExt cx="2115866" cy="729913"/>
            </a:xfrm>
          </p:grpSpPr>
          <p:sp>
            <p:nvSpPr>
              <p:cNvPr name="Freeform 175" id="175"/>
              <p:cNvSpPr/>
              <p:nvPr/>
            </p:nvSpPr>
            <p:spPr>
              <a:xfrm flipH="false" flipV="false" rot="0">
                <a:off x="0" y="0"/>
                <a:ext cx="2115866" cy="729913"/>
              </a:xfrm>
              <a:custGeom>
                <a:avLst/>
                <a:gdLst/>
                <a:ahLst/>
                <a:cxnLst/>
                <a:rect r="r" b="b" t="t" l="l"/>
                <a:pathLst>
                  <a:path h="729913" w="2115866">
                    <a:moveTo>
                      <a:pt x="0" y="0"/>
                    </a:moveTo>
                    <a:lnTo>
                      <a:pt x="2115866" y="0"/>
                    </a:lnTo>
                    <a:lnTo>
                      <a:pt x="2115866" y="729913"/>
                    </a:lnTo>
                    <a:lnTo>
                      <a:pt x="0" y="729913"/>
                    </a:lnTo>
                    <a:close/>
                  </a:path>
                </a:pathLst>
              </a:custGeom>
              <a:solidFill>
                <a:srgbClr val="4C610A"/>
              </a:solidFill>
            </p:spPr>
          </p:sp>
          <p:sp>
            <p:nvSpPr>
              <p:cNvPr name="TextBox 176" id="176"/>
              <p:cNvSpPr txBox="true"/>
              <p:nvPr/>
            </p:nvSpPr>
            <p:spPr>
              <a:xfrm>
                <a:off x="0" y="-19050"/>
                <a:ext cx="2115866" cy="748963"/>
              </a:xfrm>
              <a:prstGeom prst="rect">
                <a:avLst/>
              </a:prstGeom>
            </p:spPr>
            <p:txBody>
              <a:bodyPr anchor="ctr" rtlCol="false" tIns="50805" lIns="50805" bIns="50805" rIns="50805"/>
              <a:lstStyle/>
              <a:p>
                <a:pPr algn="ctr">
                  <a:lnSpc>
                    <a:spcPts val="1348"/>
                  </a:lnSpc>
                </a:pPr>
              </a:p>
            </p:txBody>
          </p:sp>
        </p:grpSp>
        <p:grpSp>
          <p:nvGrpSpPr>
            <p:cNvPr name="Group 177" id="177"/>
            <p:cNvGrpSpPr/>
            <p:nvPr/>
          </p:nvGrpSpPr>
          <p:grpSpPr>
            <a:xfrm rot="0">
              <a:off x="64720" y="1156802"/>
              <a:ext cx="1030313" cy="448542"/>
              <a:chOff x="0" y="0"/>
              <a:chExt cx="2115866" cy="921133"/>
            </a:xfrm>
          </p:grpSpPr>
          <p:sp>
            <p:nvSpPr>
              <p:cNvPr name="Freeform 178" id="178"/>
              <p:cNvSpPr/>
              <p:nvPr/>
            </p:nvSpPr>
            <p:spPr>
              <a:xfrm flipH="false" flipV="false" rot="0">
                <a:off x="0" y="0"/>
                <a:ext cx="2115866" cy="921133"/>
              </a:xfrm>
              <a:custGeom>
                <a:avLst/>
                <a:gdLst/>
                <a:ahLst/>
                <a:cxnLst/>
                <a:rect r="r" b="b" t="t" l="l"/>
                <a:pathLst>
                  <a:path h="921133" w="2115866">
                    <a:moveTo>
                      <a:pt x="0" y="0"/>
                    </a:moveTo>
                    <a:lnTo>
                      <a:pt x="2115866" y="0"/>
                    </a:lnTo>
                    <a:lnTo>
                      <a:pt x="2115866" y="921133"/>
                    </a:lnTo>
                    <a:lnTo>
                      <a:pt x="0" y="921133"/>
                    </a:lnTo>
                    <a:close/>
                  </a:path>
                </a:pathLst>
              </a:custGeom>
              <a:solidFill>
                <a:srgbClr val="86A315"/>
              </a:solidFill>
            </p:spPr>
          </p:sp>
          <p:sp>
            <p:nvSpPr>
              <p:cNvPr name="TextBox 179" id="179"/>
              <p:cNvSpPr txBox="true"/>
              <p:nvPr/>
            </p:nvSpPr>
            <p:spPr>
              <a:xfrm>
                <a:off x="0" y="-19050"/>
                <a:ext cx="2115866" cy="940183"/>
              </a:xfrm>
              <a:prstGeom prst="rect">
                <a:avLst/>
              </a:prstGeom>
            </p:spPr>
            <p:txBody>
              <a:bodyPr anchor="ctr" rtlCol="false" tIns="50805" lIns="50805" bIns="50805" rIns="50805"/>
              <a:lstStyle/>
              <a:p>
                <a:pPr algn="ctr">
                  <a:lnSpc>
                    <a:spcPts val="1348"/>
                  </a:lnSpc>
                </a:pPr>
              </a:p>
            </p:txBody>
          </p:sp>
        </p:grpSp>
        <p:sp>
          <p:nvSpPr>
            <p:cNvPr name="Freeform 180" id="180"/>
            <p:cNvSpPr/>
            <p:nvPr/>
          </p:nvSpPr>
          <p:spPr>
            <a:xfrm flipH="false" flipV="false" rot="0">
              <a:off x="755472" y="407551"/>
              <a:ext cx="239737" cy="240337"/>
            </a:xfrm>
            <a:custGeom>
              <a:avLst/>
              <a:gdLst/>
              <a:ahLst/>
              <a:cxnLst/>
              <a:rect r="r" b="b" t="t" l="l"/>
              <a:pathLst>
                <a:path h="240337" w="239737">
                  <a:moveTo>
                    <a:pt x="0" y="0"/>
                  </a:moveTo>
                  <a:lnTo>
                    <a:pt x="239736" y="0"/>
                  </a:lnTo>
                  <a:lnTo>
                    <a:pt x="239736" y="240337"/>
                  </a:lnTo>
                  <a:lnTo>
                    <a:pt x="0" y="240337"/>
                  </a:lnTo>
                  <a:lnTo>
                    <a:pt x="0" y="0"/>
                  </a:lnTo>
                  <a:close/>
                </a:path>
              </a:pathLst>
            </a:custGeom>
            <a:blipFill>
              <a:blip r:embed="rId20">
                <a:extLst>
                  <a:ext uri="{96DAC541-7B7A-43D3-8B79-37D633B846F1}">
                    <asvg:svgBlip xmlns:asvg="http://schemas.microsoft.com/office/drawing/2016/SVG/main" r:embed="rId21"/>
                  </a:ext>
                </a:extLst>
              </a:blip>
              <a:stretch>
                <a:fillRect l="0" t="0" r="0" b="0"/>
              </a:stretch>
            </a:blipFill>
          </p:spPr>
        </p:sp>
        <p:grpSp>
          <p:nvGrpSpPr>
            <p:cNvPr name="Group 181" id="181"/>
            <p:cNvGrpSpPr/>
            <p:nvPr/>
          </p:nvGrpSpPr>
          <p:grpSpPr>
            <a:xfrm rot="0">
              <a:off x="1776745" y="401384"/>
              <a:ext cx="251220" cy="251220"/>
              <a:chOff x="0" y="0"/>
              <a:chExt cx="812800" cy="812800"/>
            </a:xfrm>
          </p:grpSpPr>
          <p:sp>
            <p:nvSpPr>
              <p:cNvPr name="Freeform 182" id="1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76200" cap="sq">
                <a:solidFill>
                  <a:srgbClr val="3CB04B"/>
                </a:solidFill>
                <a:prstDash val="solid"/>
                <a:miter/>
              </a:ln>
            </p:spPr>
          </p:sp>
          <p:sp>
            <p:nvSpPr>
              <p:cNvPr name="TextBox 183" id="183"/>
              <p:cNvSpPr txBox="true"/>
              <p:nvPr/>
            </p:nvSpPr>
            <p:spPr>
              <a:xfrm>
                <a:off x="76200" y="76200"/>
                <a:ext cx="660400" cy="660400"/>
              </a:xfrm>
              <a:prstGeom prst="rect">
                <a:avLst/>
              </a:prstGeom>
            </p:spPr>
            <p:txBody>
              <a:bodyPr anchor="ctr" rtlCol="false" tIns="50800" lIns="50800" bIns="50800" rIns="50800"/>
              <a:lstStyle/>
              <a:p>
                <a:pPr algn="ctr">
                  <a:lnSpc>
                    <a:spcPts val="1990"/>
                  </a:lnSpc>
                </a:pPr>
              </a:p>
            </p:txBody>
          </p:sp>
        </p:grpSp>
        <p:sp>
          <p:nvSpPr>
            <p:cNvPr name="Freeform 184" id="184"/>
            <p:cNvSpPr/>
            <p:nvPr/>
          </p:nvSpPr>
          <p:spPr>
            <a:xfrm flipH="false" flipV="false" rot="0">
              <a:off x="1821118" y="428171"/>
              <a:ext cx="182277" cy="182277"/>
            </a:xfrm>
            <a:custGeom>
              <a:avLst/>
              <a:gdLst/>
              <a:ahLst/>
              <a:cxnLst/>
              <a:rect r="r" b="b" t="t" l="l"/>
              <a:pathLst>
                <a:path h="182277" w="182277">
                  <a:moveTo>
                    <a:pt x="0" y="0"/>
                  </a:moveTo>
                  <a:lnTo>
                    <a:pt x="182277" y="0"/>
                  </a:lnTo>
                  <a:lnTo>
                    <a:pt x="182277" y="182276"/>
                  </a:lnTo>
                  <a:lnTo>
                    <a:pt x="0" y="182276"/>
                  </a:lnTo>
                  <a:lnTo>
                    <a:pt x="0" y="0"/>
                  </a:lnTo>
                  <a:close/>
                </a:path>
              </a:pathLst>
            </a:custGeom>
            <a:blipFill>
              <a:blip r:embed="rId22">
                <a:extLst>
                  <a:ext uri="{96DAC541-7B7A-43D3-8B79-37D633B846F1}">
                    <asvg:svgBlip xmlns:asvg="http://schemas.microsoft.com/office/drawing/2016/SVG/main" r:embed="rId23"/>
                  </a:ext>
                </a:extLst>
              </a:blip>
              <a:stretch>
                <a:fillRect l="0" t="0" r="0" b="0"/>
              </a:stretch>
            </a:blipFill>
          </p:spPr>
        </p:sp>
        <p:grpSp>
          <p:nvGrpSpPr>
            <p:cNvPr name="Group 185" id="185"/>
            <p:cNvGrpSpPr/>
            <p:nvPr/>
          </p:nvGrpSpPr>
          <p:grpSpPr>
            <a:xfrm rot="0">
              <a:off x="860078" y="914926"/>
              <a:ext cx="188641" cy="188641"/>
              <a:chOff x="0" y="0"/>
              <a:chExt cx="812800" cy="812800"/>
            </a:xfrm>
          </p:grpSpPr>
          <p:sp>
            <p:nvSpPr>
              <p:cNvPr name="Freeform 186" id="1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187" id="187"/>
              <p:cNvSpPr txBox="true"/>
              <p:nvPr/>
            </p:nvSpPr>
            <p:spPr>
              <a:xfrm>
                <a:off x="76200" y="76200"/>
                <a:ext cx="660400" cy="660400"/>
              </a:xfrm>
              <a:prstGeom prst="rect">
                <a:avLst/>
              </a:prstGeom>
            </p:spPr>
            <p:txBody>
              <a:bodyPr anchor="ctr" rtlCol="false" tIns="38146" lIns="38146" bIns="38146" rIns="38146"/>
              <a:lstStyle/>
              <a:p>
                <a:pPr algn="ctr">
                  <a:lnSpc>
                    <a:spcPts val="1990"/>
                  </a:lnSpc>
                </a:pPr>
              </a:p>
            </p:txBody>
          </p:sp>
        </p:grpSp>
        <p:sp>
          <p:nvSpPr>
            <p:cNvPr name="Freeform 188" id="188"/>
            <p:cNvSpPr/>
            <p:nvPr/>
          </p:nvSpPr>
          <p:spPr>
            <a:xfrm flipH="false" flipV="false" rot="0">
              <a:off x="888653" y="935102"/>
              <a:ext cx="130923" cy="131913"/>
            </a:xfrm>
            <a:custGeom>
              <a:avLst/>
              <a:gdLst/>
              <a:ahLst/>
              <a:cxnLst/>
              <a:rect r="r" b="b" t="t" l="l"/>
              <a:pathLst>
                <a:path h="131913" w="130923">
                  <a:moveTo>
                    <a:pt x="0" y="0"/>
                  </a:moveTo>
                  <a:lnTo>
                    <a:pt x="130923" y="0"/>
                  </a:lnTo>
                  <a:lnTo>
                    <a:pt x="130923" y="131913"/>
                  </a:lnTo>
                  <a:lnTo>
                    <a:pt x="0" y="131913"/>
                  </a:lnTo>
                  <a:lnTo>
                    <a:pt x="0" y="0"/>
                  </a:lnTo>
                  <a:close/>
                </a:path>
              </a:pathLst>
            </a:custGeom>
            <a:blipFill>
              <a:blip r:embed="rId24">
                <a:extLst>
                  <a:ext uri="{96DAC541-7B7A-43D3-8B79-37D633B846F1}">
                    <asvg:svgBlip xmlns:asvg="http://schemas.microsoft.com/office/drawing/2016/SVG/main" r:embed="rId25"/>
                  </a:ext>
                </a:extLst>
              </a:blip>
              <a:stretch>
                <a:fillRect l="0" t="0" r="0" b="0"/>
              </a:stretch>
            </a:blipFill>
          </p:spPr>
        </p:sp>
        <p:grpSp>
          <p:nvGrpSpPr>
            <p:cNvPr name="Group 189" id="189"/>
            <p:cNvGrpSpPr/>
            <p:nvPr/>
          </p:nvGrpSpPr>
          <p:grpSpPr>
            <a:xfrm rot="0">
              <a:off x="779108" y="1250097"/>
              <a:ext cx="241339" cy="241339"/>
              <a:chOff x="0" y="0"/>
              <a:chExt cx="812800" cy="812800"/>
            </a:xfrm>
          </p:grpSpPr>
          <p:sp>
            <p:nvSpPr>
              <p:cNvPr name="Freeform 190" id="19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191" id="191"/>
              <p:cNvSpPr txBox="true"/>
              <p:nvPr/>
            </p:nvSpPr>
            <p:spPr>
              <a:xfrm>
                <a:off x="76200" y="76200"/>
                <a:ext cx="660400" cy="660400"/>
              </a:xfrm>
              <a:prstGeom prst="rect">
                <a:avLst/>
              </a:prstGeom>
            </p:spPr>
            <p:txBody>
              <a:bodyPr anchor="ctr" rtlCol="false" tIns="48802" lIns="48802" bIns="48802" rIns="48802"/>
              <a:lstStyle/>
              <a:p>
                <a:pPr algn="ctr">
                  <a:lnSpc>
                    <a:spcPts val="1990"/>
                  </a:lnSpc>
                </a:pPr>
              </a:p>
            </p:txBody>
          </p:sp>
        </p:grpSp>
        <p:sp>
          <p:nvSpPr>
            <p:cNvPr name="Freeform 192" id="192"/>
            <p:cNvSpPr/>
            <p:nvPr/>
          </p:nvSpPr>
          <p:spPr>
            <a:xfrm flipH="false" flipV="false" rot="0">
              <a:off x="840241" y="1287932"/>
              <a:ext cx="119074" cy="165668"/>
            </a:xfrm>
            <a:custGeom>
              <a:avLst/>
              <a:gdLst/>
              <a:ahLst/>
              <a:cxnLst/>
              <a:rect r="r" b="b" t="t" l="l"/>
              <a:pathLst>
                <a:path h="165668" w="119074">
                  <a:moveTo>
                    <a:pt x="0" y="0"/>
                  </a:moveTo>
                  <a:lnTo>
                    <a:pt x="119073" y="0"/>
                  </a:lnTo>
                  <a:lnTo>
                    <a:pt x="119073" y="165668"/>
                  </a:lnTo>
                  <a:lnTo>
                    <a:pt x="0" y="165668"/>
                  </a:lnTo>
                  <a:lnTo>
                    <a:pt x="0" y="0"/>
                  </a:lnTo>
                  <a:close/>
                </a:path>
              </a:pathLst>
            </a:custGeom>
            <a:blipFill>
              <a:blip r:embed="rId26">
                <a:extLst>
                  <a:ext uri="{96DAC541-7B7A-43D3-8B79-37D633B846F1}">
                    <asvg:svgBlip xmlns:asvg="http://schemas.microsoft.com/office/drawing/2016/SVG/main" r:embed="rId27"/>
                  </a:ext>
                </a:extLst>
              </a:blip>
              <a:stretch>
                <a:fillRect l="0" t="0" r="0" b="0"/>
              </a:stretch>
            </a:blipFill>
          </p:spPr>
        </p:sp>
        <p:grpSp>
          <p:nvGrpSpPr>
            <p:cNvPr name="Group 193" id="193"/>
            <p:cNvGrpSpPr/>
            <p:nvPr/>
          </p:nvGrpSpPr>
          <p:grpSpPr>
            <a:xfrm rot="0">
              <a:off x="1397210" y="1995618"/>
              <a:ext cx="728137" cy="546412"/>
              <a:chOff x="0" y="0"/>
              <a:chExt cx="1495312" cy="1122120"/>
            </a:xfrm>
          </p:grpSpPr>
          <p:sp>
            <p:nvSpPr>
              <p:cNvPr name="Freeform 194" id="194"/>
              <p:cNvSpPr/>
              <p:nvPr/>
            </p:nvSpPr>
            <p:spPr>
              <a:xfrm flipH="false" flipV="false" rot="0">
                <a:off x="0" y="0"/>
                <a:ext cx="1495312" cy="1122120"/>
              </a:xfrm>
              <a:custGeom>
                <a:avLst/>
                <a:gdLst/>
                <a:ahLst/>
                <a:cxnLst/>
                <a:rect r="r" b="b" t="t" l="l"/>
                <a:pathLst>
                  <a:path h="1122120" w="1495312">
                    <a:moveTo>
                      <a:pt x="0" y="0"/>
                    </a:moveTo>
                    <a:lnTo>
                      <a:pt x="1495312" y="0"/>
                    </a:lnTo>
                    <a:lnTo>
                      <a:pt x="1495312" y="1122120"/>
                    </a:lnTo>
                    <a:lnTo>
                      <a:pt x="0" y="1122120"/>
                    </a:lnTo>
                    <a:close/>
                  </a:path>
                </a:pathLst>
              </a:custGeom>
              <a:solidFill>
                <a:srgbClr val="84C82F"/>
              </a:solidFill>
            </p:spPr>
          </p:sp>
          <p:sp>
            <p:nvSpPr>
              <p:cNvPr name="TextBox 195" id="195"/>
              <p:cNvSpPr txBox="true"/>
              <p:nvPr/>
            </p:nvSpPr>
            <p:spPr>
              <a:xfrm>
                <a:off x="0" y="-28575"/>
                <a:ext cx="1495312" cy="1150695"/>
              </a:xfrm>
              <a:prstGeom prst="rect">
                <a:avLst/>
              </a:prstGeom>
            </p:spPr>
            <p:txBody>
              <a:bodyPr anchor="ctr" rtlCol="false" tIns="50805" lIns="50805" bIns="50805" rIns="50805"/>
              <a:lstStyle/>
              <a:p>
                <a:pPr algn="ctr">
                  <a:lnSpc>
                    <a:spcPts val="1985"/>
                  </a:lnSpc>
                </a:pPr>
              </a:p>
            </p:txBody>
          </p:sp>
        </p:grpSp>
        <p:grpSp>
          <p:nvGrpSpPr>
            <p:cNvPr name="Group 196" id="196"/>
            <p:cNvGrpSpPr/>
            <p:nvPr/>
          </p:nvGrpSpPr>
          <p:grpSpPr>
            <a:xfrm rot="0">
              <a:off x="1035411" y="2154703"/>
              <a:ext cx="290718" cy="290718"/>
              <a:chOff x="0" y="0"/>
              <a:chExt cx="812800" cy="812800"/>
            </a:xfrm>
          </p:grpSpPr>
          <p:sp>
            <p:nvSpPr>
              <p:cNvPr name="Freeform 197" id="19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198" id="198"/>
              <p:cNvSpPr txBox="true"/>
              <p:nvPr/>
            </p:nvSpPr>
            <p:spPr>
              <a:xfrm>
                <a:off x="76200" y="76200"/>
                <a:ext cx="660400" cy="660400"/>
              </a:xfrm>
              <a:prstGeom prst="rect">
                <a:avLst/>
              </a:prstGeom>
            </p:spPr>
            <p:txBody>
              <a:bodyPr anchor="ctr" rtlCol="false" tIns="58787" lIns="58787" bIns="58787" rIns="58787"/>
              <a:lstStyle/>
              <a:p>
                <a:pPr algn="ctr">
                  <a:lnSpc>
                    <a:spcPts val="1990"/>
                  </a:lnSpc>
                </a:pPr>
              </a:p>
            </p:txBody>
          </p:sp>
        </p:grpSp>
        <p:sp>
          <p:nvSpPr>
            <p:cNvPr name="Freeform 199" id="199"/>
            <p:cNvSpPr/>
            <p:nvPr/>
          </p:nvSpPr>
          <p:spPr>
            <a:xfrm flipH="false" flipV="false" rot="0">
              <a:off x="1092750" y="2210869"/>
              <a:ext cx="176040" cy="176040"/>
            </a:xfrm>
            <a:custGeom>
              <a:avLst/>
              <a:gdLst/>
              <a:ahLst/>
              <a:cxnLst/>
              <a:rect r="r" b="b" t="t" l="l"/>
              <a:pathLst>
                <a:path h="176040" w="176040">
                  <a:moveTo>
                    <a:pt x="0" y="0"/>
                  </a:moveTo>
                  <a:lnTo>
                    <a:pt x="176040" y="0"/>
                  </a:lnTo>
                  <a:lnTo>
                    <a:pt x="176040" y="176039"/>
                  </a:lnTo>
                  <a:lnTo>
                    <a:pt x="0" y="176039"/>
                  </a:lnTo>
                  <a:lnTo>
                    <a:pt x="0" y="0"/>
                  </a:lnTo>
                  <a:close/>
                </a:path>
              </a:pathLst>
            </a:custGeom>
            <a:blipFill>
              <a:blip r:embed="rId28">
                <a:extLst>
                  <a:ext uri="{96DAC541-7B7A-43D3-8B79-37D633B846F1}">
                    <asvg:svgBlip xmlns:asvg="http://schemas.microsoft.com/office/drawing/2016/SVG/main" r:embed="rId29"/>
                  </a:ext>
                </a:extLst>
              </a:blip>
              <a:stretch>
                <a:fillRect l="0" t="0" r="0" b="0"/>
              </a:stretch>
            </a:blipFill>
          </p:spPr>
        </p:sp>
        <p:sp>
          <p:nvSpPr>
            <p:cNvPr name="Freeform 200" id="200"/>
            <p:cNvSpPr/>
            <p:nvPr/>
          </p:nvSpPr>
          <p:spPr>
            <a:xfrm flipH="false" flipV="false" rot="0">
              <a:off x="1416252" y="2011256"/>
              <a:ext cx="361225" cy="508097"/>
            </a:xfrm>
            <a:custGeom>
              <a:avLst/>
              <a:gdLst/>
              <a:ahLst/>
              <a:cxnLst/>
              <a:rect r="r" b="b" t="t" l="l"/>
              <a:pathLst>
                <a:path h="508097" w="361225">
                  <a:moveTo>
                    <a:pt x="0" y="0"/>
                  </a:moveTo>
                  <a:lnTo>
                    <a:pt x="361225" y="0"/>
                  </a:lnTo>
                  <a:lnTo>
                    <a:pt x="361225" y="508096"/>
                  </a:lnTo>
                  <a:lnTo>
                    <a:pt x="0" y="508096"/>
                  </a:lnTo>
                  <a:lnTo>
                    <a:pt x="0" y="0"/>
                  </a:lnTo>
                  <a:close/>
                </a:path>
              </a:pathLst>
            </a:custGeom>
            <a:blipFill>
              <a:blip r:embed="rId30"/>
              <a:stretch>
                <a:fillRect l="0" t="0" r="0" b="0"/>
              </a:stretch>
            </a:blipFill>
          </p:spPr>
        </p:sp>
        <p:sp>
          <p:nvSpPr>
            <p:cNvPr name="Freeform 201" id="201"/>
            <p:cNvSpPr/>
            <p:nvPr/>
          </p:nvSpPr>
          <p:spPr>
            <a:xfrm flipH="false" flipV="false" rot="0">
              <a:off x="1616959" y="2089660"/>
              <a:ext cx="561072" cy="420804"/>
            </a:xfrm>
            <a:custGeom>
              <a:avLst/>
              <a:gdLst/>
              <a:ahLst/>
              <a:cxnLst/>
              <a:rect r="r" b="b" t="t" l="l"/>
              <a:pathLst>
                <a:path h="420804" w="561072">
                  <a:moveTo>
                    <a:pt x="0" y="0"/>
                  </a:moveTo>
                  <a:lnTo>
                    <a:pt x="561072" y="0"/>
                  </a:lnTo>
                  <a:lnTo>
                    <a:pt x="561072" y="420804"/>
                  </a:lnTo>
                  <a:lnTo>
                    <a:pt x="0" y="420804"/>
                  </a:lnTo>
                  <a:lnTo>
                    <a:pt x="0" y="0"/>
                  </a:lnTo>
                  <a:close/>
                </a:path>
              </a:pathLst>
            </a:custGeom>
            <a:blipFill>
              <a:blip r:embed="rId31"/>
              <a:stretch>
                <a:fillRect l="0" t="0" r="0" b="0"/>
              </a:stretch>
            </a:blipFill>
          </p:spPr>
        </p:sp>
        <p:grpSp>
          <p:nvGrpSpPr>
            <p:cNvPr name="Group 202" id="202"/>
            <p:cNvGrpSpPr/>
            <p:nvPr/>
          </p:nvGrpSpPr>
          <p:grpSpPr>
            <a:xfrm rot="0">
              <a:off x="755472" y="731780"/>
              <a:ext cx="241339" cy="241339"/>
              <a:chOff x="0" y="0"/>
              <a:chExt cx="812800" cy="812800"/>
            </a:xfrm>
          </p:grpSpPr>
          <p:sp>
            <p:nvSpPr>
              <p:cNvPr name="Freeform 203" id="20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204" id="204"/>
              <p:cNvSpPr txBox="true"/>
              <p:nvPr/>
            </p:nvSpPr>
            <p:spPr>
              <a:xfrm>
                <a:off x="76200" y="76200"/>
                <a:ext cx="660400" cy="660400"/>
              </a:xfrm>
              <a:prstGeom prst="rect">
                <a:avLst/>
              </a:prstGeom>
            </p:spPr>
            <p:txBody>
              <a:bodyPr anchor="ctr" rtlCol="false" tIns="48802" lIns="48802" bIns="48802" rIns="48802"/>
              <a:lstStyle/>
              <a:p>
                <a:pPr algn="ctr">
                  <a:lnSpc>
                    <a:spcPts val="1990"/>
                  </a:lnSpc>
                </a:pPr>
              </a:p>
            </p:txBody>
          </p:sp>
        </p:grpSp>
        <p:sp>
          <p:nvSpPr>
            <p:cNvPr name="Freeform 205" id="205"/>
            <p:cNvSpPr/>
            <p:nvPr/>
          </p:nvSpPr>
          <p:spPr>
            <a:xfrm flipH="false" flipV="false" rot="0">
              <a:off x="788212" y="767719"/>
              <a:ext cx="166187" cy="164733"/>
            </a:xfrm>
            <a:custGeom>
              <a:avLst/>
              <a:gdLst/>
              <a:ahLst/>
              <a:cxnLst/>
              <a:rect r="r" b="b" t="t" l="l"/>
              <a:pathLst>
                <a:path h="164733" w="166187">
                  <a:moveTo>
                    <a:pt x="0" y="0"/>
                  </a:moveTo>
                  <a:lnTo>
                    <a:pt x="166187" y="0"/>
                  </a:lnTo>
                  <a:lnTo>
                    <a:pt x="166187" y="164733"/>
                  </a:lnTo>
                  <a:lnTo>
                    <a:pt x="0" y="164733"/>
                  </a:lnTo>
                  <a:lnTo>
                    <a:pt x="0" y="0"/>
                  </a:lnTo>
                  <a:close/>
                </a:path>
              </a:pathLst>
            </a:custGeom>
            <a:blipFill>
              <a:blip r:embed="rId32">
                <a:extLst>
                  <a:ext uri="{96DAC541-7B7A-43D3-8B79-37D633B846F1}">
                    <asvg:svgBlip xmlns:asvg="http://schemas.microsoft.com/office/drawing/2016/SVG/main" r:embed="rId33"/>
                  </a:ext>
                </a:extLst>
              </a:blip>
              <a:stretch>
                <a:fillRect l="0" t="0" r="0" b="0"/>
              </a:stretch>
            </a:blipFill>
          </p:spPr>
        </p:sp>
        <p:sp>
          <p:nvSpPr>
            <p:cNvPr name="TextBox 206" id="206"/>
            <p:cNvSpPr txBox="true"/>
            <p:nvPr/>
          </p:nvSpPr>
          <p:spPr>
            <a:xfrm rot="0">
              <a:off x="1173743" y="1337821"/>
              <a:ext cx="478091" cy="219760"/>
            </a:xfrm>
            <a:prstGeom prst="rect">
              <a:avLst/>
            </a:prstGeom>
          </p:spPr>
          <p:txBody>
            <a:bodyPr anchor="t" rtlCol="false" tIns="0" lIns="0" bIns="0" rIns="0">
              <a:spAutoFit/>
            </a:bodyPr>
            <a:lstStyle/>
            <a:p>
              <a:pPr algn="l" marL="0" indent="0" lvl="1">
                <a:lnSpc>
                  <a:spcPts val="310"/>
                </a:lnSpc>
                <a:spcBef>
                  <a:spcPct val="0"/>
                </a:spcBef>
              </a:pPr>
              <a:r>
                <a:rPr lang="en-US" sz="260">
                  <a:solidFill>
                    <a:srgbClr val="FFFFFF"/>
                  </a:solidFill>
                  <a:latin typeface="TT Norms Bold"/>
                </a:rPr>
                <a:t>Couper les énergies (électricité et gaz) et o</a:t>
              </a:r>
              <a:r>
                <a:rPr lang="en-US" sz="260" strike="noStrike" u="none">
                  <a:solidFill>
                    <a:srgbClr val="FFFFFF"/>
                  </a:solidFill>
                  <a:latin typeface="TT Norms Bold"/>
                </a:rPr>
                <a:t>bstruer les entrées d’eau potentielles.</a:t>
              </a:r>
            </a:p>
          </p:txBody>
        </p:sp>
        <p:grpSp>
          <p:nvGrpSpPr>
            <p:cNvPr name="Group 207" id="207"/>
            <p:cNvGrpSpPr/>
            <p:nvPr/>
          </p:nvGrpSpPr>
          <p:grpSpPr>
            <a:xfrm rot="0">
              <a:off x="1645845" y="1187604"/>
              <a:ext cx="241339" cy="241339"/>
              <a:chOff x="0" y="0"/>
              <a:chExt cx="812800" cy="812800"/>
            </a:xfrm>
          </p:grpSpPr>
          <p:sp>
            <p:nvSpPr>
              <p:cNvPr name="Freeform 208" id="20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95250" cap="sq">
                <a:solidFill>
                  <a:srgbClr val="C00000"/>
                </a:solidFill>
                <a:prstDash val="solid"/>
                <a:miter/>
              </a:ln>
            </p:spPr>
          </p:sp>
          <p:sp>
            <p:nvSpPr>
              <p:cNvPr name="TextBox 209" id="209"/>
              <p:cNvSpPr txBox="true"/>
              <p:nvPr/>
            </p:nvSpPr>
            <p:spPr>
              <a:xfrm>
                <a:off x="76200" y="76200"/>
                <a:ext cx="660400" cy="660400"/>
              </a:xfrm>
              <a:prstGeom prst="rect">
                <a:avLst/>
              </a:prstGeom>
            </p:spPr>
            <p:txBody>
              <a:bodyPr anchor="ctr" rtlCol="false" tIns="48802" lIns="48802" bIns="48802" rIns="48802"/>
              <a:lstStyle/>
              <a:p>
                <a:pPr algn="ctr">
                  <a:lnSpc>
                    <a:spcPts val="1990"/>
                  </a:lnSpc>
                </a:pPr>
              </a:p>
            </p:txBody>
          </p:sp>
        </p:grpSp>
        <p:sp>
          <p:nvSpPr>
            <p:cNvPr name="Freeform 210" id="210"/>
            <p:cNvSpPr/>
            <p:nvPr/>
          </p:nvSpPr>
          <p:spPr>
            <a:xfrm flipH="false" flipV="false" rot="0">
              <a:off x="1689655" y="1226875"/>
              <a:ext cx="147941" cy="162796"/>
            </a:xfrm>
            <a:custGeom>
              <a:avLst/>
              <a:gdLst/>
              <a:ahLst/>
              <a:cxnLst/>
              <a:rect r="r" b="b" t="t" l="l"/>
              <a:pathLst>
                <a:path h="162796" w="147941">
                  <a:moveTo>
                    <a:pt x="0" y="0"/>
                  </a:moveTo>
                  <a:lnTo>
                    <a:pt x="147941" y="0"/>
                  </a:lnTo>
                  <a:lnTo>
                    <a:pt x="147941" y="162796"/>
                  </a:lnTo>
                  <a:lnTo>
                    <a:pt x="0" y="162796"/>
                  </a:lnTo>
                  <a:lnTo>
                    <a:pt x="0" y="0"/>
                  </a:lnTo>
                  <a:close/>
                </a:path>
              </a:pathLst>
            </a:custGeom>
            <a:blipFill>
              <a:blip r:embed="rId34">
                <a:extLst>
                  <a:ext uri="{96DAC541-7B7A-43D3-8B79-37D633B846F1}">
                    <asvg:svgBlip xmlns:asvg="http://schemas.microsoft.com/office/drawing/2016/SVG/main" r:embed="rId35"/>
                  </a:ext>
                </a:extLst>
              </a:blip>
              <a:stretch>
                <a:fillRect l="0" t="0" r="0" b="0"/>
              </a:stretch>
            </a:blipFill>
          </p:spPr>
        </p:sp>
        <p:grpSp>
          <p:nvGrpSpPr>
            <p:cNvPr name="Group 211" id="211"/>
            <p:cNvGrpSpPr/>
            <p:nvPr/>
          </p:nvGrpSpPr>
          <p:grpSpPr>
            <a:xfrm rot="0">
              <a:off x="1776745" y="1329040"/>
              <a:ext cx="241339" cy="241339"/>
              <a:chOff x="0" y="0"/>
              <a:chExt cx="812800" cy="812800"/>
            </a:xfrm>
          </p:grpSpPr>
          <p:sp>
            <p:nvSpPr>
              <p:cNvPr name="Freeform 212" id="2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95250" cap="sq">
                <a:solidFill>
                  <a:srgbClr val="3CB04B"/>
                </a:solidFill>
                <a:prstDash val="solid"/>
                <a:miter/>
              </a:ln>
            </p:spPr>
          </p:sp>
          <p:sp>
            <p:nvSpPr>
              <p:cNvPr name="TextBox 213" id="213"/>
              <p:cNvSpPr txBox="true"/>
              <p:nvPr/>
            </p:nvSpPr>
            <p:spPr>
              <a:xfrm>
                <a:off x="76200" y="76200"/>
                <a:ext cx="660400" cy="660400"/>
              </a:xfrm>
              <a:prstGeom prst="rect">
                <a:avLst/>
              </a:prstGeom>
            </p:spPr>
            <p:txBody>
              <a:bodyPr anchor="ctr" rtlCol="false" tIns="48802" lIns="48802" bIns="48802" rIns="48802"/>
              <a:lstStyle/>
              <a:p>
                <a:pPr algn="ctr">
                  <a:lnSpc>
                    <a:spcPts val="1990"/>
                  </a:lnSpc>
                </a:pPr>
              </a:p>
            </p:txBody>
          </p:sp>
        </p:grpSp>
        <p:sp>
          <p:nvSpPr>
            <p:cNvPr name="Freeform 214" id="214"/>
            <p:cNvSpPr/>
            <p:nvPr/>
          </p:nvSpPr>
          <p:spPr>
            <a:xfrm flipH="false" flipV="false" rot="0">
              <a:off x="1837596" y="1365901"/>
              <a:ext cx="119637" cy="167617"/>
            </a:xfrm>
            <a:custGeom>
              <a:avLst/>
              <a:gdLst/>
              <a:ahLst/>
              <a:cxnLst/>
              <a:rect r="r" b="b" t="t" l="l"/>
              <a:pathLst>
                <a:path h="167617" w="119637">
                  <a:moveTo>
                    <a:pt x="0" y="0"/>
                  </a:moveTo>
                  <a:lnTo>
                    <a:pt x="119637" y="0"/>
                  </a:lnTo>
                  <a:lnTo>
                    <a:pt x="119637" y="167617"/>
                  </a:lnTo>
                  <a:lnTo>
                    <a:pt x="0" y="167617"/>
                  </a:lnTo>
                  <a:lnTo>
                    <a:pt x="0" y="0"/>
                  </a:lnTo>
                  <a:close/>
                </a:path>
              </a:pathLst>
            </a:custGeom>
            <a:blipFill>
              <a:blip r:embed="rId36">
                <a:extLst>
                  <a:ext uri="{96DAC541-7B7A-43D3-8B79-37D633B846F1}">
                    <asvg:svgBlip xmlns:asvg="http://schemas.microsoft.com/office/drawing/2016/SVG/main" r:embed="rId37"/>
                  </a:ext>
                </a:extLst>
              </a:blip>
              <a:stretch>
                <a:fillRect l="0" t="0" r="0" b="0"/>
              </a:stretch>
            </a:blipFill>
          </p:spPr>
        </p:sp>
        <p:grpSp>
          <p:nvGrpSpPr>
            <p:cNvPr name="Group 215" id="215"/>
            <p:cNvGrpSpPr/>
            <p:nvPr/>
          </p:nvGrpSpPr>
          <p:grpSpPr>
            <a:xfrm rot="0">
              <a:off x="1771609" y="1691537"/>
              <a:ext cx="241339" cy="241339"/>
              <a:chOff x="0" y="0"/>
              <a:chExt cx="812800" cy="812800"/>
            </a:xfrm>
          </p:grpSpPr>
          <p:sp>
            <p:nvSpPr>
              <p:cNvPr name="Freeform 216" id="2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217" id="217"/>
              <p:cNvSpPr txBox="true"/>
              <p:nvPr/>
            </p:nvSpPr>
            <p:spPr>
              <a:xfrm>
                <a:off x="76200" y="76200"/>
                <a:ext cx="660400" cy="660400"/>
              </a:xfrm>
              <a:prstGeom prst="rect">
                <a:avLst/>
              </a:prstGeom>
            </p:spPr>
            <p:txBody>
              <a:bodyPr anchor="ctr" rtlCol="false" tIns="48802" lIns="48802" bIns="48802" rIns="48802"/>
              <a:lstStyle/>
              <a:p>
                <a:pPr algn="ctr">
                  <a:lnSpc>
                    <a:spcPts val="1990"/>
                  </a:lnSpc>
                </a:pPr>
              </a:p>
            </p:txBody>
          </p:sp>
        </p:grpSp>
        <p:sp>
          <p:nvSpPr>
            <p:cNvPr name="Freeform 218" id="218"/>
            <p:cNvSpPr/>
            <p:nvPr/>
          </p:nvSpPr>
          <p:spPr>
            <a:xfrm flipH="false" flipV="false" rot="0">
              <a:off x="1820705" y="1737329"/>
              <a:ext cx="164763" cy="123722"/>
            </a:xfrm>
            <a:custGeom>
              <a:avLst/>
              <a:gdLst/>
              <a:ahLst/>
              <a:cxnLst/>
              <a:rect r="r" b="b" t="t" l="l"/>
              <a:pathLst>
                <a:path h="123722" w="164763">
                  <a:moveTo>
                    <a:pt x="0" y="0"/>
                  </a:moveTo>
                  <a:lnTo>
                    <a:pt x="164763" y="0"/>
                  </a:lnTo>
                  <a:lnTo>
                    <a:pt x="164763" y="123722"/>
                  </a:lnTo>
                  <a:lnTo>
                    <a:pt x="0" y="123722"/>
                  </a:lnTo>
                  <a:lnTo>
                    <a:pt x="0" y="0"/>
                  </a:lnTo>
                  <a:close/>
                </a:path>
              </a:pathLst>
            </a:custGeom>
            <a:blipFill>
              <a:blip r:embed="rId38">
                <a:extLst>
                  <a:ext uri="{96DAC541-7B7A-43D3-8B79-37D633B846F1}">
                    <asvg:svgBlip xmlns:asvg="http://schemas.microsoft.com/office/drawing/2016/SVG/main" r:embed="rId39"/>
                  </a:ext>
                </a:extLst>
              </a:blip>
              <a:stretch>
                <a:fillRect l="0" t="0" r="0" b="0"/>
              </a:stretch>
            </a:blipFill>
          </p:spPr>
        </p:sp>
        <p:grpSp>
          <p:nvGrpSpPr>
            <p:cNvPr name="Group 219" id="219"/>
            <p:cNvGrpSpPr/>
            <p:nvPr/>
          </p:nvGrpSpPr>
          <p:grpSpPr>
            <a:xfrm rot="0">
              <a:off x="773972" y="1674576"/>
              <a:ext cx="241339" cy="241339"/>
              <a:chOff x="0" y="0"/>
              <a:chExt cx="812800" cy="812800"/>
            </a:xfrm>
          </p:grpSpPr>
          <p:sp>
            <p:nvSpPr>
              <p:cNvPr name="Freeform 220" id="22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221" id="221"/>
              <p:cNvSpPr txBox="true"/>
              <p:nvPr/>
            </p:nvSpPr>
            <p:spPr>
              <a:xfrm>
                <a:off x="76200" y="76200"/>
                <a:ext cx="660400" cy="660400"/>
              </a:xfrm>
              <a:prstGeom prst="rect">
                <a:avLst/>
              </a:prstGeom>
            </p:spPr>
            <p:txBody>
              <a:bodyPr anchor="ctr" rtlCol="false" tIns="48802" lIns="48802" bIns="48802" rIns="48802"/>
              <a:lstStyle/>
              <a:p>
                <a:pPr algn="ctr">
                  <a:lnSpc>
                    <a:spcPts val="1990"/>
                  </a:lnSpc>
                </a:pPr>
              </a:p>
            </p:txBody>
          </p:sp>
        </p:grpSp>
        <p:sp>
          <p:nvSpPr>
            <p:cNvPr name="Freeform 222" id="222"/>
            <p:cNvSpPr/>
            <p:nvPr/>
          </p:nvSpPr>
          <p:spPr>
            <a:xfrm flipH="false" flipV="false" rot="0">
              <a:off x="827092" y="1700609"/>
              <a:ext cx="174498" cy="186380"/>
            </a:xfrm>
            <a:custGeom>
              <a:avLst/>
              <a:gdLst/>
              <a:ahLst/>
              <a:cxnLst/>
              <a:rect r="r" b="b" t="t" l="l"/>
              <a:pathLst>
                <a:path h="186380" w="174498">
                  <a:moveTo>
                    <a:pt x="0" y="0"/>
                  </a:moveTo>
                  <a:lnTo>
                    <a:pt x="174498" y="0"/>
                  </a:lnTo>
                  <a:lnTo>
                    <a:pt x="174498" y="186379"/>
                  </a:lnTo>
                  <a:lnTo>
                    <a:pt x="0" y="186379"/>
                  </a:lnTo>
                  <a:lnTo>
                    <a:pt x="0" y="0"/>
                  </a:lnTo>
                  <a:close/>
                </a:path>
              </a:pathLst>
            </a:custGeom>
            <a:blipFill>
              <a:blip r:embed="rId40">
                <a:extLst>
                  <a:ext uri="{96DAC541-7B7A-43D3-8B79-37D633B846F1}">
                    <asvg:svgBlip xmlns:asvg="http://schemas.microsoft.com/office/drawing/2016/SVG/main" r:embed="rId41"/>
                  </a:ext>
                </a:extLst>
              </a:blip>
              <a:stretch>
                <a:fillRect l="0" t="0" r="0" b="0"/>
              </a:stretch>
            </a:blipFill>
          </p:spPr>
        </p:sp>
        <p:sp>
          <p:nvSpPr>
            <p:cNvPr name="Freeform 223" id="223"/>
            <p:cNvSpPr/>
            <p:nvPr/>
          </p:nvSpPr>
          <p:spPr>
            <a:xfrm flipH="false" flipV="false" rot="0">
              <a:off x="1276630" y="2603040"/>
              <a:ext cx="183165" cy="135943"/>
            </a:xfrm>
            <a:custGeom>
              <a:avLst/>
              <a:gdLst/>
              <a:ahLst/>
              <a:cxnLst/>
              <a:rect r="r" b="b" t="t" l="l"/>
              <a:pathLst>
                <a:path h="135943" w="183165">
                  <a:moveTo>
                    <a:pt x="0" y="0"/>
                  </a:moveTo>
                  <a:lnTo>
                    <a:pt x="183165" y="0"/>
                  </a:lnTo>
                  <a:lnTo>
                    <a:pt x="183165" y="135943"/>
                  </a:lnTo>
                  <a:lnTo>
                    <a:pt x="0" y="135943"/>
                  </a:lnTo>
                  <a:lnTo>
                    <a:pt x="0" y="0"/>
                  </a:lnTo>
                  <a:close/>
                </a:path>
              </a:pathLst>
            </a:custGeom>
            <a:blipFill>
              <a:blip r:embed="rId16"/>
              <a:stretch>
                <a:fillRect l="0" t="0" r="0" b="0"/>
              </a:stretch>
            </a:blipFill>
          </p:spPr>
        </p:sp>
        <p:sp>
          <p:nvSpPr>
            <p:cNvPr name="Freeform 224" id="224"/>
            <p:cNvSpPr/>
            <p:nvPr/>
          </p:nvSpPr>
          <p:spPr>
            <a:xfrm flipH="false" flipV="false" rot="0">
              <a:off x="989299" y="2595266"/>
              <a:ext cx="229690" cy="149299"/>
            </a:xfrm>
            <a:custGeom>
              <a:avLst/>
              <a:gdLst/>
              <a:ahLst/>
              <a:cxnLst/>
              <a:rect r="r" b="b" t="t" l="l"/>
              <a:pathLst>
                <a:path h="149299" w="229690">
                  <a:moveTo>
                    <a:pt x="0" y="0"/>
                  </a:moveTo>
                  <a:lnTo>
                    <a:pt x="229690" y="0"/>
                  </a:lnTo>
                  <a:lnTo>
                    <a:pt x="229690" y="149299"/>
                  </a:lnTo>
                  <a:lnTo>
                    <a:pt x="0" y="149299"/>
                  </a:lnTo>
                  <a:lnTo>
                    <a:pt x="0" y="0"/>
                  </a:lnTo>
                  <a:close/>
                </a:path>
              </a:pathLst>
            </a:custGeom>
            <a:blipFill>
              <a:blip r:embed="rId17"/>
              <a:stretch>
                <a:fillRect l="0" t="0" r="0" b="0"/>
              </a:stretch>
            </a:blipFill>
          </p:spPr>
        </p:sp>
        <p:sp>
          <p:nvSpPr>
            <p:cNvPr name="Freeform 225" id="225"/>
            <p:cNvSpPr/>
            <p:nvPr/>
          </p:nvSpPr>
          <p:spPr>
            <a:xfrm flipH="false" flipV="false" rot="0">
              <a:off x="1794340" y="739569"/>
              <a:ext cx="235910" cy="206126"/>
            </a:xfrm>
            <a:custGeom>
              <a:avLst/>
              <a:gdLst/>
              <a:ahLst/>
              <a:cxnLst/>
              <a:rect r="r" b="b" t="t" l="l"/>
              <a:pathLst>
                <a:path h="206126" w="235910">
                  <a:moveTo>
                    <a:pt x="0" y="0"/>
                  </a:moveTo>
                  <a:lnTo>
                    <a:pt x="235909" y="0"/>
                  </a:lnTo>
                  <a:lnTo>
                    <a:pt x="235909" y="206126"/>
                  </a:lnTo>
                  <a:lnTo>
                    <a:pt x="0" y="206126"/>
                  </a:lnTo>
                  <a:lnTo>
                    <a:pt x="0" y="0"/>
                  </a:lnTo>
                  <a:close/>
                </a:path>
              </a:pathLst>
            </a:custGeom>
            <a:blipFill>
              <a:blip r:embed="rId42">
                <a:extLst>
                  <a:ext uri="{96DAC541-7B7A-43D3-8B79-37D633B846F1}">
                    <asvg:svgBlip xmlns:asvg="http://schemas.microsoft.com/office/drawing/2016/SVG/main" r:embed="rId43"/>
                  </a:ext>
                </a:extLst>
              </a:blip>
              <a:stretch>
                <a:fillRect l="0" t="0" r="0" b="0"/>
              </a:stretch>
            </a:blipFill>
          </p:spPr>
        </p:sp>
        <p:grpSp>
          <p:nvGrpSpPr>
            <p:cNvPr name="Group 226" id="226"/>
            <p:cNvGrpSpPr/>
            <p:nvPr/>
          </p:nvGrpSpPr>
          <p:grpSpPr>
            <a:xfrm rot="0">
              <a:off x="1868234" y="907919"/>
              <a:ext cx="194122" cy="194122"/>
              <a:chOff x="0" y="0"/>
              <a:chExt cx="812800" cy="812800"/>
            </a:xfrm>
          </p:grpSpPr>
          <p:sp>
            <p:nvSpPr>
              <p:cNvPr name="Freeform 227" id="22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name="TextBox 228" id="228"/>
              <p:cNvSpPr txBox="true"/>
              <p:nvPr/>
            </p:nvSpPr>
            <p:spPr>
              <a:xfrm>
                <a:off x="76200" y="76200"/>
                <a:ext cx="660400" cy="660400"/>
              </a:xfrm>
              <a:prstGeom prst="rect">
                <a:avLst/>
              </a:prstGeom>
            </p:spPr>
            <p:txBody>
              <a:bodyPr anchor="ctr" rtlCol="false" tIns="58355" lIns="58355" bIns="58355" rIns="58355"/>
              <a:lstStyle/>
              <a:p>
                <a:pPr algn="ctr">
                  <a:lnSpc>
                    <a:spcPts val="1990"/>
                  </a:lnSpc>
                </a:pPr>
              </a:p>
            </p:txBody>
          </p:sp>
        </p:grpSp>
        <p:sp>
          <p:nvSpPr>
            <p:cNvPr name="Freeform 229" id="229"/>
            <p:cNvSpPr/>
            <p:nvPr/>
          </p:nvSpPr>
          <p:spPr>
            <a:xfrm flipH="false" flipV="false" rot="0">
              <a:off x="1858213" y="899626"/>
              <a:ext cx="214163" cy="213211"/>
            </a:xfrm>
            <a:custGeom>
              <a:avLst/>
              <a:gdLst/>
              <a:ahLst/>
              <a:cxnLst/>
              <a:rect r="r" b="b" t="t" l="l"/>
              <a:pathLst>
                <a:path h="213211" w="214163">
                  <a:moveTo>
                    <a:pt x="0" y="0"/>
                  </a:moveTo>
                  <a:lnTo>
                    <a:pt x="214163" y="0"/>
                  </a:lnTo>
                  <a:lnTo>
                    <a:pt x="214163" y="213211"/>
                  </a:lnTo>
                  <a:lnTo>
                    <a:pt x="0" y="213211"/>
                  </a:lnTo>
                  <a:lnTo>
                    <a:pt x="0" y="0"/>
                  </a:lnTo>
                  <a:close/>
                </a:path>
              </a:pathLst>
            </a:custGeom>
            <a:blipFill>
              <a:blip r:embed="rId44"/>
              <a:stretch>
                <a:fillRect l="0" t="0" r="0" b="0"/>
              </a:stretch>
            </a:blipFill>
          </p:spPr>
        </p:sp>
        <p:sp>
          <p:nvSpPr>
            <p:cNvPr name="TextBox 230" id="230"/>
            <p:cNvSpPr txBox="true"/>
            <p:nvPr/>
          </p:nvSpPr>
          <p:spPr>
            <a:xfrm rot="0">
              <a:off x="142724" y="1621530"/>
              <a:ext cx="346967" cy="173716"/>
            </a:xfrm>
            <a:prstGeom prst="rect">
              <a:avLst/>
            </a:prstGeom>
          </p:spPr>
          <p:txBody>
            <a:bodyPr anchor="t" rtlCol="false" tIns="0" lIns="0" bIns="0" rIns="0">
              <a:spAutoFit/>
            </a:bodyPr>
            <a:lstStyle/>
            <a:p>
              <a:pPr>
                <a:lnSpc>
                  <a:spcPts val="1069"/>
                </a:lnSpc>
                <a:spcBef>
                  <a:spcPct val="0"/>
                </a:spcBef>
              </a:pPr>
              <a:r>
                <a:rPr lang="en-US" sz="769" spc="66">
                  <a:solidFill>
                    <a:srgbClr val="FFFFFF"/>
                  </a:solidFill>
                  <a:latin typeface="Montserrat"/>
                </a:rPr>
                <a:t>07.</a:t>
              </a:r>
            </a:p>
          </p:txBody>
        </p:sp>
        <p:sp>
          <p:nvSpPr>
            <p:cNvPr name="TextBox 231" id="231"/>
            <p:cNvSpPr txBox="true"/>
            <p:nvPr/>
          </p:nvSpPr>
          <p:spPr>
            <a:xfrm rot="0">
              <a:off x="142724" y="1796735"/>
              <a:ext cx="444985" cy="62415"/>
            </a:xfrm>
            <a:prstGeom prst="rect">
              <a:avLst/>
            </a:prstGeom>
          </p:spPr>
          <p:txBody>
            <a:bodyPr anchor="t" rtlCol="false" tIns="0" lIns="0" bIns="0" rIns="0">
              <a:spAutoFit/>
            </a:bodyPr>
            <a:lstStyle/>
            <a:p>
              <a:pPr algn="l" marL="0" indent="0" lvl="1">
                <a:lnSpc>
                  <a:spcPts val="310"/>
                </a:lnSpc>
                <a:spcBef>
                  <a:spcPct val="0"/>
                </a:spcBef>
              </a:pPr>
              <a:r>
                <a:rPr lang="en-US" sz="260" strike="noStrike" u="none">
                  <a:solidFill>
                    <a:srgbClr val="FFFFFF"/>
                  </a:solidFill>
                  <a:latin typeface="TT Norms Bold"/>
                </a:rPr>
                <a:t>Gagner les hauteurs.</a:t>
              </a:r>
            </a:p>
          </p:txBody>
        </p:sp>
        <p:sp>
          <p:nvSpPr>
            <p:cNvPr name="TextBox 232" id="232"/>
            <p:cNvSpPr txBox="true"/>
            <p:nvPr/>
          </p:nvSpPr>
          <p:spPr>
            <a:xfrm rot="0">
              <a:off x="1164682" y="1625474"/>
              <a:ext cx="312460" cy="173716"/>
            </a:xfrm>
            <a:prstGeom prst="rect">
              <a:avLst/>
            </a:prstGeom>
          </p:spPr>
          <p:txBody>
            <a:bodyPr anchor="t" rtlCol="false" tIns="0" lIns="0" bIns="0" rIns="0">
              <a:spAutoFit/>
            </a:bodyPr>
            <a:lstStyle/>
            <a:p>
              <a:pPr>
                <a:lnSpc>
                  <a:spcPts val="1069"/>
                </a:lnSpc>
                <a:spcBef>
                  <a:spcPct val="0"/>
                </a:spcBef>
              </a:pPr>
              <a:r>
                <a:rPr lang="en-US" sz="769" spc="66">
                  <a:solidFill>
                    <a:srgbClr val="FFFFFF"/>
                  </a:solidFill>
                  <a:latin typeface="Montserrat"/>
                </a:rPr>
                <a:t>08.</a:t>
              </a:r>
            </a:p>
          </p:txBody>
        </p:sp>
        <p:sp>
          <p:nvSpPr>
            <p:cNvPr name="TextBox 233" id="233"/>
            <p:cNvSpPr txBox="true"/>
            <p:nvPr/>
          </p:nvSpPr>
          <p:spPr>
            <a:xfrm rot="0">
              <a:off x="1166235" y="705880"/>
              <a:ext cx="374076" cy="174199"/>
            </a:xfrm>
            <a:prstGeom prst="rect">
              <a:avLst/>
            </a:prstGeom>
          </p:spPr>
          <p:txBody>
            <a:bodyPr anchor="t" rtlCol="false" tIns="0" lIns="0" bIns="0" rIns="0">
              <a:spAutoFit/>
            </a:bodyPr>
            <a:lstStyle/>
            <a:p>
              <a:pPr>
                <a:lnSpc>
                  <a:spcPts val="1069"/>
                </a:lnSpc>
                <a:spcBef>
                  <a:spcPct val="0"/>
                </a:spcBef>
              </a:pPr>
              <a:r>
                <a:rPr lang="en-US" sz="769" spc="66">
                  <a:solidFill>
                    <a:srgbClr val="FFFFFF"/>
                  </a:solidFill>
                  <a:latin typeface="Montserrat"/>
                </a:rPr>
                <a:t>04.</a:t>
              </a:r>
            </a:p>
          </p:txBody>
        </p:sp>
        <p:sp>
          <p:nvSpPr>
            <p:cNvPr name="TextBox 234" id="234"/>
            <p:cNvSpPr txBox="true"/>
            <p:nvPr/>
          </p:nvSpPr>
          <p:spPr>
            <a:xfrm rot="0">
              <a:off x="144277" y="562070"/>
              <a:ext cx="393253" cy="115843"/>
            </a:xfrm>
            <a:prstGeom prst="rect">
              <a:avLst/>
            </a:prstGeom>
          </p:spPr>
          <p:txBody>
            <a:bodyPr anchor="t" rtlCol="false" tIns="0" lIns="0" bIns="0" rIns="0">
              <a:spAutoFit/>
            </a:bodyPr>
            <a:lstStyle/>
            <a:p>
              <a:pPr>
                <a:lnSpc>
                  <a:spcPts val="379"/>
                </a:lnSpc>
              </a:pPr>
              <a:r>
                <a:rPr lang="en-US" sz="318">
                  <a:solidFill>
                    <a:srgbClr val="FFFFFF"/>
                  </a:solidFill>
                  <a:latin typeface="TT Norms Bold"/>
                </a:rPr>
                <a:t>Garder son calme.</a:t>
              </a:r>
            </a:p>
          </p:txBody>
        </p:sp>
        <p:sp>
          <p:nvSpPr>
            <p:cNvPr name="TextBox 235" id="235"/>
            <p:cNvSpPr txBox="true"/>
            <p:nvPr/>
          </p:nvSpPr>
          <p:spPr>
            <a:xfrm rot="0">
              <a:off x="144277" y="720579"/>
              <a:ext cx="326207" cy="173716"/>
            </a:xfrm>
            <a:prstGeom prst="rect">
              <a:avLst/>
            </a:prstGeom>
          </p:spPr>
          <p:txBody>
            <a:bodyPr anchor="t" rtlCol="false" tIns="0" lIns="0" bIns="0" rIns="0">
              <a:spAutoFit/>
            </a:bodyPr>
            <a:lstStyle/>
            <a:p>
              <a:pPr>
                <a:lnSpc>
                  <a:spcPts val="1069"/>
                </a:lnSpc>
                <a:spcBef>
                  <a:spcPct val="0"/>
                </a:spcBef>
              </a:pPr>
              <a:r>
                <a:rPr lang="en-US" sz="769" spc="66">
                  <a:solidFill>
                    <a:srgbClr val="FFFFFF"/>
                  </a:solidFill>
                  <a:latin typeface="Montserrat"/>
                </a:rPr>
                <a:t>03.</a:t>
              </a:r>
            </a:p>
          </p:txBody>
        </p:sp>
        <p:sp>
          <p:nvSpPr>
            <p:cNvPr name="TextBox 236" id="236"/>
            <p:cNvSpPr txBox="true"/>
            <p:nvPr/>
          </p:nvSpPr>
          <p:spPr>
            <a:xfrm rot="0">
              <a:off x="1168607" y="1799436"/>
              <a:ext cx="500283" cy="164975"/>
            </a:xfrm>
            <a:prstGeom prst="rect">
              <a:avLst/>
            </a:prstGeom>
          </p:spPr>
          <p:txBody>
            <a:bodyPr anchor="t" rtlCol="false" tIns="0" lIns="0" bIns="0" rIns="0">
              <a:spAutoFit/>
            </a:bodyPr>
            <a:lstStyle/>
            <a:p>
              <a:pPr algn="l" marL="0" indent="0" lvl="1">
                <a:lnSpc>
                  <a:spcPts val="310"/>
                </a:lnSpc>
                <a:spcBef>
                  <a:spcPct val="0"/>
                </a:spcBef>
              </a:pPr>
              <a:r>
                <a:rPr lang="en-US" sz="260" strike="noStrike" u="none">
                  <a:solidFill>
                    <a:srgbClr val="FFFFFF"/>
                  </a:solidFill>
                  <a:latin typeface="TT Norms Bold"/>
                </a:rPr>
                <a:t>S’informer de l’évolution de la situation.</a:t>
              </a:r>
            </a:p>
          </p:txBody>
        </p:sp>
        <p:sp>
          <p:nvSpPr>
            <p:cNvPr name="TextBox 237" id="237"/>
            <p:cNvSpPr txBox="true"/>
            <p:nvPr/>
          </p:nvSpPr>
          <p:spPr>
            <a:xfrm rot="0">
              <a:off x="147860" y="1171794"/>
              <a:ext cx="350048" cy="173716"/>
            </a:xfrm>
            <a:prstGeom prst="rect">
              <a:avLst/>
            </a:prstGeom>
          </p:spPr>
          <p:txBody>
            <a:bodyPr anchor="t" rtlCol="false" tIns="0" lIns="0" bIns="0" rIns="0">
              <a:spAutoFit/>
            </a:bodyPr>
            <a:lstStyle/>
            <a:p>
              <a:pPr>
                <a:lnSpc>
                  <a:spcPts val="1069"/>
                </a:lnSpc>
                <a:spcBef>
                  <a:spcPct val="0"/>
                </a:spcBef>
              </a:pPr>
              <a:r>
                <a:rPr lang="en-US" sz="769" spc="66">
                  <a:solidFill>
                    <a:srgbClr val="FFFFFF"/>
                  </a:solidFill>
                  <a:latin typeface="Montserrat"/>
                </a:rPr>
                <a:t>05.</a:t>
              </a:r>
            </a:p>
          </p:txBody>
        </p:sp>
        <p:sp>
          <p:nvSpPr>
            <p:cNvPr name="TextBox 238" id="238"/>
            <p:cNvSpPr txBox="true"/>
            <p:nvPr/>
          </p:nvSpPr>
          <p:spPr>
            <a:xfrm rot="0">
              <a:off x="1166235" y="389698"/>
              <a:ext cx="282692" cy="173716"/>
            </a:xfrm>
            <a:prstGeom prst="rect">
              <a:avLst/>
            </a:prstGeom>
          </p:spPr>
          <p:txBody>
            <a:bodyPr anchor="t" rtlCol="false" tIns="0" lIns="0" bIns="0" rIns="0">
              <a:spAutoFit/>
            </a:bodyPr>
            <a:lstStyle/>
            <a:p>
              <a:pPr>
                <a:lnSpc>
                  <a:spcPts val="1069"/>
                </a:lnSpc>
                <a:spcBef>
                  <a:spcPct val="0"/>
                </a:spcBef>
              </a:pPr>
              <a:r>
                <a:rPr lang="en-US" sz="769" spc="66">
                  <a:solidFill>
                    <a:srgbClr val="FFFFFF"/>
                  </a:solidFill>
                  <a:latin typeface="Montserrat"/>
                </a:rPr>
                <a:t>02.</a:t>
              </a:r>
            </a:p>
          </p:txBody>
        </p:sp>
        <p:sp>
          <p:nvSpPr>
            <p:cNvPr name="TextBox 239" id="239"/>
            <p:cNvSpPr txBox="true"/>
            <p:nvPr/>
          </p:nvSpPr>
          <p:spPr>
            <a:xfrm rot="0">
              <a:off x="144277" y="367288"/>
              <a:ext cx="291880" cy="173716"/>
            </a:xfrm>
            <a:prstGeom prst="rect">
              <a:avLst/>
            </a:prstGeom>
          </p:spPr>
          <p:txBody>
            <a:bodyPr anchor="t" rtlCol="false" tIns="0" lIns="0" bIns="0" rIns="0">
              <a:spAutoFit/>
            </a:bodyPr>
            <a:lstStyle/>
            <a:p>
              <a:pPr algn="just">
                <a:lnSpc>
                  <a:spcPts val="1069"/>
                </a:lnSpc>
                <a:spcBef>
                  <a:spcPct val="0"/>
                </a:spcBef>
              </a:pPr>
              <a:r>
                <a:rPr lang="en-US" sz="769" spc="66">
                  <a:solidFill>
                    <a:srgbClr val="FFFFFF"/>
                  </a:solidFill>
                  <a:latin typeface="Montserrat"/>
                </a:rPr>
                <a:t>01.</a:t>
              </a:r>
            </a:p>
          </p:txBody>
        </p:sp>
        <p:sp>
          <p:nvSpPr>
            <p:cNvPr name="TextBox 240" id="240"/>
            <p:cNvSpPr txBox="true"/>
            <p:nvPr/>
          </p:nvSpPr>
          <p:spPr>
            <a:xfrm rot="0">
              <a:off x="1169184" y="1171794"/>
              <a:ext cx="410414" cy="173716"/>
            </a:xfrm>
            <a:prstGeom prst="rect">
              <a:avLst/>
            </a:prstGeom>
          </p:spPr>
          <p:txBody>
            <a:bodyPr anchor="t" rtlCol="false" tIns="0" lIns="0" bIns="0" rIns="0">
              <a:spAutoFit/>
            </a:bodyPr>
            <a:lstStyle/>
            <a:p>
              <a:pPr>
                <a:lnSpc>
                  <a:spcPts val="1069"/>
                </a:lnSpc>
                <a:spcBef>
                  <a:spcPct val="0"/>
                </a:spcBef>
              </a:pPr>
              <a:r>
                <a:rPr lang="en-US" sz="769" spc="66">
                  <a:solidFill>
                    <a:srgbClr val="FFFFFF"/>
                  </a:solidFill>
                  <a:latin typeface="Montserrat"/>
                </a:rPr>
                <a:t>06.</a:t>
              </a:r>
            </a:p>
          </p:txBody>
        </p:sp>
        <p:sp>
          <p:nvSpPr>
            <p:cNvPr name="TextBox 241" id="241"/>
            <p:cNvSpPr txBox="true"/>
            <p:nvPr/>
          </p:nvSpPr>
          <p:spPr>
            <a:xfrm rot="0">
              <a:off x="1166235" y="572939"/>
              <a:ext cx="383735" cy="118668"/>
            </a:xfrm>
            <a:prstGeom prst="rect">
              <a:avLst/>
            </a:prstGeom>
          </p:spPr>
          <p:txBody>
            <a:bodyPr anchor="t" rtlCol="false" tIns="0" lIns="0" bIns="0" rIns="0">
              <a:spAutoFit/>
            </a:bodyPr>
            <a:lstStyle/>
            <a:p>
              <a:pPr algn="l" marL="0" indent="0" lvl="1">
                <a:lnSpc>
                  <a:spcPts val="379"/>
                </a:lnSpc>
                <a:spcBef>
                  <a:spcPct val="0"/>
                </a:spcBef>
              </a:pPr>
              <a:r>
                <a:rPr lang="en-US" sz="318" strike="noStrike" u="none">
                  <a:solidFill>
                    <a:srgbClr val="FFFFFF"/>
                  </a:solidFill>
                  <a:latin typeface="TT Norms Bold"/>
                </a:rPr>
                <a:t>Etre attentif aux messages.</a:t>
              </a:r>
            </a:p>
          </p:txBody>
        </p:sp>
        <p:sp>
          <p:nvSpPr>
            <p:cNvPr name="TextBox 242" id="242"/>
            <p:cNvSpPr txBox="true"/>
            <p:nvPr/>
          </p:nvSpPr>
          <p:spPr>
            <a:xfrm rot="0">
              <a:off x="1169630" y="864125"/>
              <a:ext cx="619124" cy="275578"/>
            </a:xfrm>
            <a:prstGeom prst="rect">
              <a:avLst/>
            </a:prstGeom>
          </p:spPr>
          <p:txBody>
            <a:bodyPr anchor="t" rtlCol="false" tIns="0" lIns="0" bIns="0" rIns="0">
              <a:spAutoFit/>
            </a:bodyPr>
            <a:lstStyle/>
            <a:p>
              <a:pPr>
                <a:lnSpc>
                  <a:spcPts val="276"/>
                </a:lnSpc>
              </a:pPr>
              <a:r>
                <a:rPr lang="en-US" sz="231">
                  <a:solidFill>
                    <a:srgbClr val="FFFFFF"/>
                  </a:solidFill>
                  <a:latin typeface="TT Norms Bold"/>
                </a:rPr>
                <a:t>Se mettre à l’abri. </a:t>
              </a:r>
            </a:p>
            <a:p>
              <a:pPr>
                <a:lnSpc>
                  <a:spcPts val="276"/>
                </a:lnSpc>
              </a:pPr>
              <a:r>
                <a:rPr lang="en-US" sz="231">
                  <a:solidFill>
                    <a:srgbClr val="FFFFFF"/>
                  </a:solidFill>
                  <a:latin typeface="TT Norms Bold"/>
                </a:rPr>
                <a:t>Ne pas s’engager dans une zone inondée ni en voiture ni à pied. </a:t>
              </a:r>
            </a:p>
            <a:p>
              <a:pPr>
                <a:lnSpc>
                  <a:spcPts val="276"/>
                </a:lnSpc>
              </a:pPr>
            </a:p>
            <a:p>
              <a:pPr>
                <a:lnSpc>
                  <a:spcPts val="276"/>
                </a:lnSpc>
              </a:pPr>
              <a:r>
                <a:rPr lang="en-US" sz="231">
                  <a:solidFill>
                    <a:srgbClr val="FFFFFF"/>
                  </a:solidFill>
                  <a:latin typeface="TT Norms Bold"/>
                </a:rPr>
                <a:t>Ne pas aller chercher ses enfants à l‘école.</a:t>
              </a:r>
            </a:p>
          </p:txBody>
        </p:sp>
        <p:sp>
          <p:nvSpPr>
            <p:cNvPr name="TextBox 243" id="243"/>
            <p:cNvSpPr txBox="true"/>
            <p:nvPr/>
          </p:nvSpPr>
          <p:spPr>
            <a:xfrm rot="0">
              <a:off x="290217" y="881218"/>
              <a:ext cx="392371" cy="215452"/>
            </a:xfrm>
            <a:prstGeom prst="rect">
              <a:avLst/>
            </a:prstGeom>
          </p:spPr>
          <p:txBody>
            <a:bodyPr anchor="t" rtlCol="false" tIns="0" lIns="0" bIns="0" rIns="0">
              <a:spAutoFit/>
            </a:bodyPr>
            <a:lstStyle/>
            <a:p>
              <a:pPr algn="l" marL="0" indent="0" lvl="1">
                <a:lnSpc>
                  <a:spcPts val="310"/>
                </a:lnSpc>
                <a:spcBef>
                  <a:spcPct val="0"/>
                </a:spcBef>
              </a:pPr>
              <a:r>
                <a:rPr lang="en-US" sz="260" strike="noStrike" u="none">
                  <a:solidFill>
                    <a:srgbClr val="FFFFFF"/>
                  </a:solidFill>
                  <a:latin typeface="TT Norms Bold"/>
                </a:rPr>
                <a:t>Préparer son sac et prévoir un éclairage de secours.</a:t>
              </a:r>
            </a:p>
          </p:txBody>
        </p:sp>
        <p:sp>
          <p:nvSpPr>
            <p:cNvPr name="TextBox 244" id="244"/>
            <p:cNvSpPr txBox="true"/>
            <p:nvPr/>
          </p:nvSpPr>
          <p:spPr>
            <a:xfrm rot="0">
              <a:off x="235218" y="41605"/>
              <a:ext cx="1737068" cy="163379"/>
            </a:xfrm>
            <a:prstGeom prst="rect">
              <a:avLst/>
            </a:prstGeom>
          </p:spPr>
          <p:txBody>
            <a:bodyPr anchor="t" rtlCol="false" tIns="0" lIns="0" bIns="0" rIns="0">
              <a:spAutoFit/>
            </a:bodyPr>
            <a:lstStyle/>
            <a:p>
              <a:pPr algn="ctr">
                <a:lnSpc>
                  <a:spcPts val="972"/>
                </a:lnSpc>
              </a:pPr>
              <a:r>
                <a:rPr lang="en-US" sz="810">
                  <a:solidFill>
                    <a:srgbClr val="86A315"/>
                  </a:solidFill>
                  <a:latin typeface="Garet Bold"/>
                </a:rPr>
                <a:t>LES BONS REFLEXES</a:t>
              </a:r>
            </a:p>
          </p:txBody>
        </p:sp>
        <p:sp>
          <p:nvSpPr>
            <p:cNvPr name="TextBox 245" id="245"/>
            <p:cNvSpPr txBox="true"/>
            <p:nvPr/>
          </p:nvSpPr>
          <p:spPr>
            <a:xfrm rot="0">
              <a:off x="147860" y="1333110"/>
              <a:ext cx="607612" cy="216644"/>
            </a:xfrm>
            <a:prstGeom prst="rect">
              <a:avLst/>
            </a:prstGeom>
          </p:spPr>
          <p:txBody>
            <a:bodyPr anchor="t" rtlCol="false" tIns="0" lIns="0" bIns="0" rIns="0">
              <a:spAutoFit/>
            </a:bodyPr>
            <a:lstStyle/>
            <a:p>
              <a:pPr algn="l" marL="0" indent="0" lvl="1">
                <a:lnSpc>
                  <a:spcPts val="310"/>
                </a:lnSpc>
                <a:spcBef>
                  <a:spcPct val="0"/>
                </a:spcBef>
              </a:pPr>
              <a:r>
                <a:rPr lang="en-US" sz="260">
                  <a:solidFill>
                    <a:srgbClr val="FFFFFF"/>
                  </a:solidFill>
                  <a:latin typeface="TT Norms Bold"/>
                </a:rPr>
                <a:t>Se soucier des proches, des voisins et des personnes vulnérables mais ne pas rendre de visite.</a:t>
              </a:r>
            </a:p>
          </p:txBody>
        </p:sp>
        <p:sp>
          <p:nvSpPr>
            <p:cNvPr name="TextBox 246" id="246"/>
            <p:cNvSpPr txBox="true"/>
            <p:nvPr/>
          </p:nvSpPr>
          <p:spPr>
            <a:xfrm rot="0">
              <a:off x="235218" y="203148"/>
              <a:ext cx="1733007" cy="102800"/>
            </a:xfrm>
            <a:prstGeom prst="rect">
              <a:avLst/>
            </a:prstGeom>
          </p:spPr>
          <p:txBody>
            <a:bodyPr anchor="t" rtlCol="false" tIns="0" lIns="0" bIns="0" rIns="0">
              <a:spAutoFit/>
            </a:bodyPr>
            <a:lstStyle/>
            <a:p>
              <a:pPr algn="ctr">
                <a:lnSpc>
                  <a:spcPts val="612"/>
                </a:lnSpc>
              </a:pPr>
              <a:r>
                <a:rPr lang="en-US" sz="510">
                  <a:solidFill>
                    <a:srgbClr val="86A315"/>
                  </a:solidFill>
                  <a:latin typeface="Open Sans 2"/>
                </a:rPr>
                <a:t>En cas d’inondation</a:t>
              </a:r>
            </a:p>
          </p:txBody>
        </p:sp>
        <p:sp>
          <p:nvSpPr>
            <p:cNvPr name="TextBox 247" id="247"/>
            <p:cNvSpPr txBox="true"/>
            <p:nvPr/>
          </p:nvSpPr>
          <p:spPr>
            <a:xfrm rot="0">
              <a:off x="165840" y="2076381"/>
              <a:ext cx="833032" cy="189858"/>
            </a:xfrm>
            <a:prstGeom prst="rect">
              <a:avLst/>
            </a:prstGeom>
          </p:spPr>
          <p:txBody>
            <a:bodyPr anchor="t" rtlCol="false" tIns="0" lIns="0" bIns="0" rIns="0">
              <a:spAutoFit/>
            </a:bodyPr>
            <a:lstStyle/>
            <a:p>
              <a:pPr algn="just">
                <a:lnSpc>
                  <a:spcPts val="392"/>
                </a:lnSpc>
              </a:pPr>
              <a:r>
                <a:rPr lang="en-US" sz="332" spc="28">
                  <a:solidFill>
                    <a:srgbClr val="FFFFFF"/>
                  </a:solidFill>
                  <a:latin typeface="Garet"/>
                </a:rPr>
                <a:t>EN CAS DE SUBMERSION OU D’INONDATION DE LONGUE DURÉE</a:t>
              </a:r>
            </a:p>
          </p:txBody>
        </p:sp>
        <p:sp>
          <p:nvSpPr>
            <p:cNvPr name="TextBox 248" id="248"/>
            <p:cNvSpPr txBox="true"/>
            <p:nvPr/>
          </p:nvSpPr>
          <p:spPr>
            <a:xfrm rot="0">
              <a:off x="164238" y="2290537"/>
              <a:ext cx="834635" cy="215567"/>
            </a:xfrm>
            <a:prstGeom prst="rect">
              <a:avLst/>
            </a:prstGeom>
          </p:spPr>
          <p:txBody>
            <a:bodyPr anchor="t" rtlCol="false" tIns="0" lIns="0" bIns="0" rIns="0">
              <a:spAutoFit/>
            </a:bodyPr>
            <a:lstStyle/>
            <a:p>
              <a:pPr>
                <a:lnSpc>
                  <a:spcPts val="310"/>
                </a:lnSpc>
                <a:spcBef>
                  <a:spcPct val="0"/>
                </a:spcBef>
              </a:pPr>
              <a:r>
                <a:rPr lang="en-US" sz="260" strike="noStrike" u="none">
                  <a:solidFill>
                    <a:srgbClr val="FFFFFF"/>
                  </a:solidFill>
                  <a:latin typeface="Garet"/>
                </a:rPr>
                <a:t>Se signaler auprès de la mairie ou des services de secours </a:t>
              </a:r>
            </a:p>
            <a:p>
              <a:pPr marL="0" indent="0" lvl="1">
                <a:lnSpc>
                  <a:spcPts val="310"/>
                </a:lnSpc>
                <a:spcBef>
                  <a:spcPct val="0"/>
                </a:spcBef>
              </a:pPr>
              <a:r>
                <a:rPr lang="en-US" sz="260" strike="noStrike" u="none">
                  <a:solidFill>
                    <a:srgbClr val="FFFFFF"/>
                  </a:solidFill>
                  <a:latin typeface="Garet"/>
                </a:rPr>
                <a:t>Se faire repérer par les services de secours</a:t>
              </a:r>
            </a:p>
          </p:txBody>
        </p:sp>
      </p:grpSp>
      <p:grpSp>
        <p:nvGrpSpPr>
          <p:cNvPr name="Group 249" id="249"/>
          <p:cNvGrpSpPr/>
          <p:nvPr/>
        </p:nvGrpSpPr>
        <p:grpSpPr>
          <a:xfrm rot="0">
            <a:off x="11959417" y="5835730"/>
            <a:ext cx="1276104" cy="1553901"/>
            <a:chOff x="0" y="0"/>
            <a:chExt cx="1701472" cy="2071868"/>
          </a:xfrm>
        </p:grpSpPr>
        <p:grpSp>
          <p:nvGrpSpPr>
            <p:cNvPr name="Group 250" id="250"/>
            <p:cNvGrpSpPr/>
            <p:nvPr/>
          </p:nvGrpSpPr>
          <p:grpSpPr>
            <a:xfrm rot="0">
              <a:off x="20028" y="22013"/>
              <a:ext cx="1681444" cy="2049855"/>
              <a:chOff x="0" y="0"/>
              <a:chExt cx="315946" cy="385172"/>
            </a:xfrm>
          </p:grpSpPr>
          <p:sp>
            <p:nvSpPr>
              <p:cNvPr name="Freeform 251" id="251"/>
              <p:cNvSpPr/>
              <p:nvPr/>
            </p:nvSpPr>
            <p:spPr>
              <a:xfrm flipH="false" flipV="false" rot="0">
                <a:off x="0" y="0"/>
                <a:ext cx="315946" cy="385172"/>
              </a:xfrm>
              <a:custGeom>
                <a:avLst/>
                <a:gdLst/>
                <a:ahLst/>
                <a:cxnLst/>
                <a:rect r="r" b="b" t="t" l="l"/>
                <a:pathLst>
                  <a:path h="385172" w="315946">
                    <a:moveTo>
                      <a:pt x="0" y="0"/>
                    </a:moveTo>
                    <a:lnTo>
                      <a:pt x="315946" y="0"/>
                    </a:lnTo>
                    <a:lnTo>
                      <a:pt x="315946" y="385172"/>
                    </a:lnTo>
                    <a:lnTo>
                      <a:pt x="0" y="385172"/>
                    </a:lnTo>
                    <a:close/>
                  </a:path>
                </a:pathLst>
              </a:custGeom>
              <a:solidFill>
                <a:srgbClr val="FFFFFF"/>
              </a:solidFill>
              <a:ln w="28575" cap="sq">
                <a:solidFill>
                  <a:srgbClr val="D9D9D9"/>
                </a:solidFill>
                <a:prstDash val="solid"/>
                <a:miter/>
              </a:ln>
            </p:spPr>
          </p:sp>
          <p:sp>
            <p:nvSpPr>
              <p:cNvPr name="TextBox 252" id="252"/>
              <p:cNvSpPr txBox="true"/>
              <p:nvPr/>
            </p:nvSpPr>
            <p:spPr>
              <a:xfrm>
                <a:off x="0" y="-47625"/>
                <a:ext cx="315946" cy="432797"/>
              </a:xfrm>
              <a:prstGeom prst="rect">
                <a:avLst/>
              </a:prstGeom>
            </p:spPr>
            <p:txBody>
              <a:bodyPr anchor="ctr" rtlCol="false" tIns="140160" lIns="140160" bIns="140160" rIns="140160"/>
              <a:lstStyle/>
              <a:p>
                <a:pPr algn="ctr">
                  <a:lnSpc>
                    <a:spcPts val="4096"/>
                  </a:lnSpc>
                </a:pPr>
              </a:p>
            </p:txBody>
          </p:sp>
        </p:grpSp>
        <p:grpSp>
          <p:nvGrpSpPr>
            <p:cNvPr name="Group 253" id="253"/>
            <p:cNvGrpSpPr/>
            <p:nvPr/>
          </p:nvGrpSpPr>
          <p:grpSpPr>
            <a:xfrm rot="0">
              <a:off x="356629" y="658116"/>
              <a:ext cx="375982" cy="206144"/>
              <a:chOff x="0" y="0"/>
              <a:chExt cx="1520463" cy="833640"/>
            </a:xfrm>
          </p:grpSpPr>
          <p:sp>
            <p:nvSpPr>
              <p:cNvPr name="Freeform 254" id="254"/>
              <p:cNvSpPr/>
              <p:nvPr/>
            </p:nvSpPr>
            <p:spPr>
              <a:xfrm flipH="false" flipV="false" rot="0">
                <a:off x="0" y="0"/>
                <a:ext cx="1520463" cy="833640"/>
              </a:xfrm>
              <a:custGeom>
                <a:avLst/>
                <a:gdLst/>
                <a:ahLst/>
                <a:cxnLst/>
                <a:rect r="r" b="b" t="t" l="l"/>
                <a:pathLst>
                  <a:path h="833640" w="1520463">
                    <a:moveTo>
                      <a:pt x="0" y="0"/>
                    </a:moveTo>
                    <a:lnTo>
                      <a:pt x="1520463" y="0"/>
                    </a:lnTo>
                    <a:lnTo>
                      <a:pt x="1520463" y="833640"/>
                    </a:lnTo>
                    <a:lnTo>
                      <a:pt x="0" y="833640"/>
                    </a:lnTo>
                    <a:close/>
                  </a:path>
                </a:pathLst>
              </a:custGeom>
              <a:solidFill>
                <a:srgbClr val="339B64"/>
              </a:solidFill>
            </p:spPr>
          </p:sp>
          <p:sp>
            <p:nvSpPr>
              <p:cNvPr name="TextBox 255" id="255"/>
              <p:cNvSpPr txBox="true"/>
              <p:nvPr/>
            </p:nvSpPr>
            <p:spPr>
              <a:xfrm>
                <a:off x="0" y="-9525"/>
                <a:ext cx="1520463" cy="843165"/>
              </a:xfrm>
              <a:prstGeom prst="rect">
                <a:avLst/>
              </a:prstGeom>
            </p:spPr>
            <p:txBody>
              <a:bodyPr anchor="ctr" rtlCol="false" tIns="60283" lIns="60283" bIns="60283" rIns="60283"/>
              <a:lstStyle/>
              <a:p>
                <a:pPr algn="ctr">
                  <a:lnSpc>
                    <a:spcPts val="2556"/>
                  </a:lnSpc>
                </a:pPr>
              </a:p>
            </p:txBody>
          </p:sp>
        </p:grpSp>
        <p:grpSp>
          <p:nvGrpSpPr>
            <p:cNvPr name="Group 256" id="256"/>
            <p:cNvGrpSpPr/>
            <p:nvPr/>
          </p:nvGrpSpPr>
          <p:grpSpPr>
            <a:xfrm rot="0">
              <a:off x="356629" y="1089639"/>
              <a:ext cx="375982" cy="206144"/>
              <a:chOff x="0" y="0"/>
              <a:chExt cx="1520463" cy="833640"/>
            </a:xfrm>
          </p:grpSpPr>
          <p:sp>
            <p:nvSpPr>
              <p:cNvPr name="Freeform 257" id="257"/>
              <p:cNvSpPr/>
              <p:nvPr/>
            </p:nvSpPr>
            <p:spPr>
              <a:xfrm flipH="false" flipV="false" rot="0">
                <a:off x="0" y="0"/>
                <a:ext cx="1520463" cy="833640"/>
              </a:xfrm>
              <a:custGeom>
                <a:avLst/>
                <a:gdLst/>
                <a:ahLst/>
                <a:cxnLst/>
                <a:rect r="r" b="b" t="t" l="l"/>
                <a:pathLst>
                  <a:path h="833640" w="1520463">
                    <a:moveTo>
                      <a:pt x="0" y="0"/>
                    </a:moveTo>
                    <a:lnTo>
                      <a:pt x="1520463" y="0"/>
                    </a:lnTo>
                    <a:lnTo>
                      <a:pt x="1520463" y="833640"/>
                    </a:lnTo>
                    <a:lnTo>
                      <a:pt x="0" y="833640"/>
                    </a:lnTo>
                    <a:close/>
                  </a:path>
                </a:pathLst>
              </a:custGeom>
              <a:solidFill>
                <a:srgbClr val="B1C82E"/>
              </a:solidFill>
            </p:spPr>
          </p:sp>
          <p:sp>
            <p:nvSpPr>
              <p:cNvPr name="TextBox 258" id="258"/>
              <p:cNvSpPr txBox="true"/>
              <p:nvPr/>
            </p:nvSpPr>
            <p:spPr>
              <a:xfrm>
                <a:off x="0" y="-9525"/>
                <a:ext cx="1520463" cy="843165"/>
              </a:xfrm>
              <a:prstGeom prst="rect">
                <a:avLst/>
              </a:prstGeom>
            </p:spPr>
            <p:txBody>
              <a:bodyPr anchor="ctr" rtlCol="false" tIns="60283" lIns="60283" bIns="60283" rIns="60283"/>
              <a:lstStyle/>
              <a:p>
                <a:pPr algn="ctr">
                  <a:lnSpc>
                    <a:spcPts val="2556"/>
                  </a:lnSpc>
                </a:pPr>
              </a:p>
            </p:txBody>
          </p:sp>
        </p:grpSp>
        <p:grpSp>
          <p:nvGrpSpPr>
            <p:cNvPr name="Group 259" id="259"/>
            <p:cNvGrpSpPr/>
            <p:nvPr/>
          </p:nvGrpSpPr>
          <p:grpSpPr>
            <a:xfrm rot="0">
              <a:off x="763029" y="1091530"/>
              <a:ext cx="723388" cy="204252"/>
              <a:chOff x="0" y="0"/>
              <a:chExt cx="2925365" cy="825992"/>
            </a:xfrm>
          </p:grpSpPr>
          <p:sp>
            <p:nvSpPr>
              <p:cNvPr name="Freeform 260" id="260"/>
              <p:cNvSpPr/>
              <p:nvPr/>
            </p:nvSpPr>
            <p:spPr>
              <a:xfrm flipH="false" flipV="false" rot="0">
                <a:off x="0" y="0"/>
                <a:ext cx="2925365" cy="825992"/>
              </a:xfrm>
              <a:custGeom>
                <a:avLst/>
                <a:gdLst/>
                <a:ahLst/>
                <a:cxnLst/>
                <a:rect r="r" b="b" t="t" l="l"/>
                <a:pathLst>
                  <a:path h="825992" w="2925365">
                    <a:moveTo>
                      <a:pt x="0" y="0"/>
                    </a:moveTo>
                    <a:lnTo>
                      <a:pt x="2925365" y="0"/>
                    </a:lnTo>
                    <a:lnTo>
                      <a:pt x="2925365" y="825992"/>
                    </a:lnTo>
                    <a:lnTo>
                      <a:pt x="0" y="825992"/>
                    </a:lnTo>
                    <a:close/>
                  </a:path>
                </a:pathLst>
              </a:custGeom>
              <a:solidFill>
                <a:srgbClr val="F1F1F1"/>
              </a:solidFill>
            </p:spPr>
          </p:sp>
          <p:sp>
            <p:nvSpPr>
              <p:cNvPr name="TextBox 261" id="261"/>
              <p:cNvSpPr txBox="true"/>
              <p:nvPr/>
            </p:nvSpPr>
            <p:spPr>
              <a:xfrm>
                <a:off x="0" y="-9525"/>
                <a:ext cx="2925365" cy="835517"/>
              </a:xfrm>
              <a:prstGeom prst="rect">
                <a:avLst/>
              </a:prstGeom>
            </p:spPr>
            <p:txBody>
              <a:bodyPr anchor="ctr" rtlCol="false" tIns="60283" lIns="60283" bIns="60283" rIns="60283"/>
              <a:lstStyle/>
              <a:p>
                <a:pPr algn="ctr">
                  <a:lnSpc>
                    <a:spcPts val="2556"/>
                  </a:lnSpc>
                </a:pPr>
              </a:p>
            </p:txBody>
          </p:sp>
        </p:grpSp>
        <p:grpSp>
          <p:nvGrpSpPr>
            <p:cNvPr name="Group 262" id="262"/>
            <p:cNvGrpSpPr/>
            <p:nvPr/>
          </p:nvGrpSpPr>
          <p:grpSpPr>
            <a:xfrm rot="0">
              <a:off x="356629" y="1328083"/>
              <a:ext cx="375982" cy="206144"/>
              <a:chOff x="0" y="0"/>
              <a:chExt cx="1520463" cy="833640"/>
            </a:xfrm>
          </p:grpSpPr>
          <p:sp>
            <p:nvSpPr>
              <p:cNvPr name="Freeform 263" id="263"/>
              <p:cNvSpPr/>
              <p:nvPr/>
            </p:nvSpPr>
            <p:spPr>
              <a:xfrm flipH="false" flipV="false" rot="0">
                <a:off x="0" y="0"/>
                <a:ext cx="1520463" cy="833640"/>
              </a:xfrm>
              <a:custGeom>
                <a:avLst/>
                <a:gdLst/>
                <a:ahLst/>
                <a:cxnLst/>
                <a:rect r="r" b="b" t="t" l="l"/>
                <a:pathLst>
                  <a:path h="833640" w="1520463">
                    <a:moveTo>
                      <a:pt x="0" y="0"/>
                    </a:moveTo>
                    <a:lnTo>
                      <a:pt x="1520463" y="0"/>
                    </a:lnTo>
                    <a:lnTo>
                      <a:pt x="1520463" y="833640"/>
                    </a:lnTo>
                    <a:lnTo>
                      <a:pt x="0" y="833640"/>
                    </a:lnTo>
                    <a:close/>
                  </a:path>
                </a:pathLst>
              </a:custGeom>
              <a:solidFill>
                <a:srgbClr val="809D31"/>
              </a:solidFill>
            </p:spPr>
          </p:sp>
          <p:sp>
            <p:nvSpPr>
              <p:cNvPr name="TextBox 264" id="264"/>
              <p:cNvSpPr txBox="true"/>
              <p:nvPr/>
            </p:nvSpPr>
            <p:spPr>
              <a:xfrm>
                <a:off x="0" y="-9525"/>
                <a:ext cx="1520463" cy="843165"/>
              </a:xfrm>
              <a:prstGeom prst="rect">
                <a:avLst/>
              </a:prstGeom>
            </p:spPr>
            <p:txBody>
              <a:bodyPr anchor="ctr" rtlCol="false" tIns="60283" lIns="60283" bIns="60283" rIns="60283"/>
              <a:lstStyle/>
              <a:p>
                <a:pPr algn="ctr">
                  <a:lnSpc>
                    <a:spcPts val="2556"/>
                  </a:lnSpc>
                </a:pPr>
              </a:p>
            </p:txBody>
          </p:sp>
        </p:grpSp>
        <p:grpSp>
          <p:nvGrpSpPr>
            <p:cNvPr name="Group 265" id="265"/>
            <p:cNvGrpSpPr/>
            <p:nvPr/>
          </p:nvGrpSpPr>
          <p:grpSpPr>
            <a:xfrm rot="0">
              <a:off x="766832" y="1328083"/>
              <a:ext cx="723388" cy="358238"/>
              <a:chOff x="0" y="0"/>
              <a:chExt cx="2925365" cy="1448705"/>
            </a:xfrm>
          </p:grpSpPr>
          <p:sp>
            <p:nvSpPr>
              <p:cNvPr name="Freeform 266" id="266"/>
              <p:cNvSpPr/>
              <p:nvPr/>
            </p:nvSpPr>
            <p:spPr>
              <a:xfrm flipH="false" flipV="false" rot="0">
                <a:off x="0" y="0"/>
                <a:ext cx="2925365" cy="1448705"/>
              </a:xfrm>
              <a:custGeom>
                <a:avLst/>
                <a:gdLst/>
                <a:ahLst/>
                <a:cxnLst/>
                <a:rect r="r" b="b" t="t" l="l"/>
                <a:pathLst>
                  <a:path h="1448705" w="2925365">
                    <a:moveTo>
                      <a:pt x="0" y="0"/>
                    </a:moveTo>
                    <a:lnTo>
                      <a:pt x="2925365" y="0"/>
                    </a:lnTo>
                    <a:lnTo>
                      <a:pt x="2925365" y="1448705"/>
                    </a:lnTo>
                    <a:lnTo>
                      <a:pt x="0" y="1448705"/>
                    </a:lnTo>
                    <a:close/>
                  </a:path>
                </a:pathLst>
              </a:custGeom>
              <a:solidFill>
                <a:srgbClr val="F1F1F1"/>
              </a:solidFill>
            </p:spPr>
          </p:sp>
          <p:sp>
            <p:nvSpPr>
              <p:cNvPr name="TextBox 267" id="267"/>
              <p:cNvSpPr txBox="true"/>
              <p:nvPr/>
            </p:nvSpPr>
            <p:spPr>
              <a:xfrm>
                <a:off x="0" y="-9525"/>
                <a:ext cx="2925365" cy="1458230"/>
              </a:xfrm>
              <a:prstGeom prst="rect">
                <a:avLst/>
              </a:prstGeom>
            </p:spPr>
            <p:txBody>
              <a:bodyPr anchor="ctr" rtlCol="false" tIns="60283" lIns="60283" bIns="60283" rIns="60283"/>
              <a:lstStyle/>
              <a:p>
                <a:pPr algn="ctr">
                  <a:lnSpc>
                    <a:spcPts val="2556"/>
                  </a:lnSpc>
                </a:pPr>
              </a:p>
            </p:txBody>
          </p:sp>
        </p:grpSp>
        <p:grpSp>
          <p:nvGrpSpPr>
            <p:cNvPr name="Group 268" id="268"/>
            <p:cNvGrpSpPr/>
            <p:nvPr/>
          </p:nvGrpSpPr>
          <p:grpSpPr>
            <a:xfrm rot="0">
              <a:off x="766832" y="658116"/>
              <a:ext cx="723388" cy="406401"/>
              <a:chOff x="0" y="0"/>
              <a:chExt cx="2925365" cy="1643476"/>
            </a:xfrm>
          </p:grpSpPr>
          <p:sp>
            <p:nvSpPr>
              <p:cNvPr name="Freeform 269" id="269"/>
              <p:cNvSpPr/>
              <p:nvPr/>
            </p:nvSpPr>
            <p:spPr>
              <a:xfrm flipH="false" flipV="false" rot="0">
                <a:off x="0" y="0"/>
                <a:ext cx="2925365" cy="1643476"/>
              </a:xfrm>
              <a:custGeom>
                <a:avLst/>
                <a:gdLst/>
                <a:ahLst/>
                <a:cxnLst/>
                <a:rect r="r" b="b" t="t" l="l"/>
                <a:pathLst>
                  <a:path h="1643476" w="2925365">
                    <a:moveTo>
                      <a:pt x="0" y="0"/>
                    </a:moveTo>
                    <a:lnTo>
                      <a:pt x="2925365" y="0"/>
                    </a:lnTo>
                    <a:lnTo>
                      <a:pt x="2925365" y="1643476"/>
                    </a:lnTo>
                    <a:lnTo>
                      <a:pt x="0" y="1643476"/>
                    </a:lnTo>
                    <a:close/>
                  </a:path>
                </a:pathLst>
              </a:custGeom>
              <a:solidFill>
                <a:srgbClr val="F1F1F1"/>
              </a:solidFill>
            </p:spPr>
          </p:sp>
          <p:sp>
            <p:nvSpPr>
              <p:cNvPr name="TextBox 270" id="270"/>
              <p:cNvSpPr txBox="true"/>
              <p:nvPr/>
            </p:nvSpPr>
            <p:spPr>
              <a:xfrm>
                <a:off x="0" y="-9525"/>
                <a:ext cx="2925365" cy="1653001"/>
              </a:xfrm>
              <a:prstGeom prst="rect">
                <a:avLst/>
              </a:prstGeom>
            </p:spPr>
            <p:txBody>
              <a:bodyPr anchor="ctr" rtlCol="false" tIns="60283" lIns="60283" bIns="60283" rIns="60283"/>
              <a:lstStyle/>
              <a:p>
                <a:pPr algn="ctr">
                  <a:lnSpc>
                    <a:spcPts val="2556"/>
                  </a:lnSpc>
                </a:pPr>
              </a:p>
            </p:txBody>
          </p:sp>
        </p:grpSp>
        <p:sp>
          <p:nvSpPr>
            <p:cNvPr name="Freeform 271" id="271"/>
            <p:cNvSpPr/>
            <p:nvPr/>
          </p:nvSpPr>
          <p:spPr>
            <a:xfrm flipH="false" flipV="false" rot="0">
              <a:off x="350824" y="1552692"/>
              <a:ext cx="381787" cy="381787"/>
            </a:xfrm>
            <a:custGeom>
              <a:avLst/>
              <a:gdLst/>
              <a:ahLst/>
              <a:cxnLst/>
              <a:rect r="r" b="b" t="t" l="l"/>
              <a:pathLst>
                <a:path h="381787" w="381787">
                  <a:moveTo>
                    <a:pt x="0" y="0"/>
                  </a:moveTo>
                  <a:lnTo>
                    <a:pt x="381787" y="0"/>
                  </a:lnTo>
                  <a:lnTo>
                    <a:pt x="381787" y="381786"/>
                  </a:lnTo>
                  <a:lnTo>
                    <a:pt x="0" y="381786"/>
                  </a:lnTo>
                  <a:lnTo>
                    <a:pt x="0" y="0"/>
                  </a:lnTo>
                  <a:close/>
                </a:path>
              </a:pathLst>
            </a:custGeom>
            <a:blipFill>
              <a:blip r:embed="rId45"/>
              <a:stretch>
                <a:fillRect l="0" t="0" r="0" b="0"/>
              </a:stretch>
            </a:blipFill>
          </p:spPr>
        </p:sp>
        <p:sp>
          <p:nvSpPr>
            <p:cNvPr name="Freeform 272" id="272"/>
            <p:cNvSpPr/>
            <p:nvPr/>
          </p:nvSpPr>
          <p:spPr>
            <a:xfrm flipH="false" flipV="false" rot="0">
              <a:off x="1293297" y="1841798"/>
              <a:ext cx="164450" cy="105969"/>
            </a:xfrm>
            <a:custGeom>
              <a:avLst/>
              <a:gdLst/>
              <a:ahLst/>
              <a:cxnLst/>
              <a:rect r="r" b="b" t="t" l="l"/>
              <a:pathLst>
                <a:path h="105969" w="164450">
                  <a:moveTo>
                    <a:pt x="0" y="0"/>
                  </a:moveTo>
                  <a:lnTo>
                    <a:pt x="164450" y="0"/>
                  </a:lnTo>
                  <a:lnTo>
                    <a:pt x="164450" y="105969"/>
                  </a:lnTo>
                  <a:lnTo>
                    <a:pt x="0" y="105969"/>
                  </a:lnTo>
                  <a:lnTo>
                    <a:pt x="0" y="0"/>
                  </a:lnTo>
                  <a:close/>
                </a:path>
              </a:pathLst>
            </a:custGeom>
            <a:blipFill>
              <a:blip r:embed="rId16"/>
              <a:stretch>
                <a:fillRect l="0" t="-7588" r="0" b="-7588"/>
              </a:stretch>
            </a:blipFill>
          </p:spPr>
        </p:sp>
        <p:sp>
          <p:nvSpPr>
            <p:cNvPr name="Freeform 273" id="273"/>
            <p:cNvSpPr/>
            <p:nvPr/>
          </p:nvSpPr>
          <p:spPr>
            <a:xfrm flipH="false" flipV="false" rot="0">
              <a:off x="1035324" y="1835738"/>
              <a:ext cx="206222" cy="116380"/>
            </a:xfrm>
            <a:custGeom>
              <a:avLst/>
              <a:gdLst/>
              <a:ahLst/>
              <a:cxnLst/>
              <a:rect r="r" b="b" t="t" l="l"/>
              <a:pathLst>
                <a:path h="116380" w="206222">
                  <a:moveTo>
                    <a:pt x="0" y="0"/>
                  </a:moveTo>
                  <a:lnTo>
                    <a:pt x="206222" y="0"/>
                  </a:lnTo>
                  <a:lnTo>
                    <a:pt x="206222" y="116381"/>
                  </a:lnTo>
                  <a:lnTo>
                    <a:pt x="0" y="116381"/>
                  </a:lnTo>
                  <a:lnTo>
                    <a:pt x="0" y="0"/>
                  </a:lnTo>
                  <a:close/>
                </a:path>
              </a:pathLst>
            </a:custGeom>
            <a:blipFill>
              <a:blip r:embed="rId17"/>
              <a:stretch>
                <a:fillRect l="0" t="-7588" r="0" b="-7588"/>
              </a:stretch>
            </a:blipFill>
          </p:spPr>
        </p:sp>
        <p:sp>
          <p:nvSpPr>
            <p:cNvPr name="Freeform 274" id="274"/>
            <p:cNvSpPr/>
            <p:nvPr/>
          </p:nvSpPr>
          <p:spPr>
            <a:xfrm flipH="false" flipV="false" rot="0">
              <a:off x="1114891" y="0"/>
              <a:ext cx="586580" cy="586580"/>
            </a:xfrm>
            <a:custGeom>
              <a:avLst/>
              <a:gdLst/>
              <a:ahLst/>
              <a:cxnLst/>
              <a:rect r="r" b="b" t="t" l="l"/>
              <a:pathLst>
                <a:path h="586580" w="586580">
                  <a:moveTo>
                    <a:pt x="0" y="0"/>
                  </a:moveTo>
                  <a:lnTo>
                    <a:pt x="586581" y="0"/>
                  </a:lnTo>
                  <a:lnTo>
                    <a:pt x="586581" y="586580"/>
                  </a:lnTo>
                  <a:lnTo>
                    <a:pt x="0" y="586580"/>
                  </a:lnTo>
                  <a:lnTo>
                    <a:pt x="0" y="0"/>
                  </a:lnTo>
                  <a:close/>
                </a:path>
              </a:pathLst>
            </a:custGeom>
            <a:blipFill>
              <a:blip r:embed="rId46">
                <a:extLst>
                  <a:ext uri="{96DAC541-7B7A-43D3-8B79-37D633B846F1}">
                    <asvg:svgBlip xmlns:asvg="http://schemas.microsoft.com/office/drawing/2016/SVG/main" r:embed="rId47"/>
                  </a:ext>
                </a:extLst>
              </a:blip>
              <a:stretch>
                <a:fillRect l="0" t="0" r="0" b="0"/>
              </a:stretch>
            </a:blipFill>
          </p:spPr>
        </p:sp>
        <p:sp>
          <p:nvSpPr>
            <p:cNvPr name="Freeform 275" id="275"/>
            <p:cNvSpPr/>
            <p:nvPr/>
          </p:nvSpPr>
          <p:spPr>
            <a:xfrm flipH="false" flipV="false" rot="0">
              <a:off x="557015" y="0"/>
              <a:ext cx="586580" cy="586580"/>
            </a:xfrm>
            <a:custGeom>
              <a:avLst/>
              <a:gdLst/>
              <a:ahLst/>
              <a:cxnLst/>
              <a:rect r="r" b="b" t="t" l="l"/>
              <a:pathLst>
                <a:path h="586580" w="586580">
                  <a:moveTo>
                    <a:pt x="0" y="0"/>
                  </a:moveTo>
                  <a:lnTo>
                    <a:pt x="586581" y="0"/>
                  </a:lnTo>
                  <a:lnTo>
                    <a:pt x="586581" y="586580"/>
                  </a:lnTo>
                  <a:lnTo>
                    <a:pt x="0" y="586580"/>
                  </a:lnTo>
                  <a:lnTo>
                    <a:pt x="0" y="0"/>
                  </a:lnTo>
                  <a:close/>
                </a:path>
              </a:pathLst>
            </a:custGeom>
            <a:blipFill>
              <a:blip r:embed="rId46">
                <a:extLst>
                  <a:ext uri="{96DAC541-7B7A-43D3-8B79-37D633B846F1}">
                    <asvg:svgBlip xmlns:asvg="http://schemas.microsoft.com/office/drawing/2016/SVG/main" r:embed="rId47"/>
                  </a:ext>
                </a:extLst>
              </a:blip>
              <a:stretch>
                <a:fillRect l="0" t="0" r="0" b="0"/>
              </a:stretch>
            </a:blipFill>
          </p:spPr>
        </p:sp>
        <p:sp>
          <p:nvSpPr>
            <p:cNvPr name="Freeform 276" id="276"/>
            <p:cNvSpPr/>
            <p:nvPr/>
          </p:nvSpPr>
          <p:spPr>
            <a:xfrm flipH="false" flipV="false" rot="0">
              <a:off x="0" y="0"/>
              <a:ext cx="586580" cy="586580"/>
            </a:xfrm>
            <a:custGeom>
              <a:avLst/>
              <a:gdLst/>
              <a:ahLst/>
              <a:cxnLst/>
              <a:rect r="r" b="b" t="t" l="l"/>
              <a:pathLst>
                <a:path h="586580" w="586580">
                  <a:moveTo>
                    <a:pt x="0" y="0"/>
                  </a:moveTo>
                  <a:lnTo>
                    <a:pt x="586580" y="0"/>
                  </a:lnTo>
                  <a:lnTo>
                    <a:pt x="586580" y="586580"/>
                  </a:lnTo>
                  <a:lnTo>
                    <a:pt x="0" y="586580"/>
                  </a:lnTo>
                  <a:lnTo>
                    <a:pt x="0" y="0"/>
                  </a:lnTo>
                  <a:close/>
                </a:path>
              </a:pathLst>
            </a:custGeom>
            <a:blipFill>
              <a:blip r:embed="rId46">
                <a:extLst>
                  <a:ext uri="{96DAC541-7B7A-43D3-8B79-37D633B846F1}">
                    <asvg:svgBlip xmlns:asvg="http://schemas.microsoft.com/office/drawing/2016/SVG/main" r:embed="rId47"/>
                  </a:ext>
                </a:extLst>
              </a:blip>
              <a:stretch>
                <a:fillRect l="0" t="0" r="0" b="0"/>
              </a:stretch>
            </a:blipFill>
          </p:spPr>
        </p:sp>
        <p:sp>
          <p:nvSpPr>
            <p:cNvPr name="Freeform 277" id="277"/>
            <p:cNvSpPr/>
            <p:nvPr/>
          </p:nvSpPr>
          <p:spPr>
            <a:xfrm flipH="false" flipV="false" rot="0">
              <a:off x="732611" y="165184"/>
              <a:ext cx="824956" cy="403211"/>
            </a:xfrm>
            <a:custGeom>
              <a:avLst/>
              <a:gdLst/>
              <a:ahLst/>
              <a:cxnLst/>
              <a:rect r="r" b="b" t="t" l="l"/>
              <a:pathLst>
                <a:path h="403211" w="824956">
                  <a:moveTo>
                    <a:pt x="0" y="0"/>
                  </a:moveTo>
                  <a:lnTo>
                    <a:pt x="824955" y="0"/>
                  </a:lnTo>
                  <a:lnTo>
                    <a:pt x="824955" y="403210"/>
                  </a:lnTo>
                  <a:lnTo>
                    <a:pt x="0" y="403210"/>
                  </a:lnTo>
                  <a:lnTo>
                    <a:pt x="0" y="0"/>
                  </a:lnTo>
                  <a:close/>
                </a:path>
              </a:pathLst>
            </a:custGeom>
            <a:blipFill>
              <a:blip r:embed="rId48"/>
              <a:stretch>
                <a:fillRect l="0" t="-5111" r="0" b="0"/>
              </a:stretch>
            </a:blipFill>
          </p:spPr>
        </p:sp>
        <p:sp>
          <p:nvSpPr>
            <p:cNvPr name="Freeform 278" id="278"/>
            <p:cNvSpPr/>
            <p:nvPr/>
          </p:nvSpPr>
          <p:spPr>
            <a:xfrm flipH="false" flipV="false" rot="2109438">
              <a:off x="775625" y="1609408"/>
              <a:ext cx="122679" cy="231868"/>
            </a:xfrm>
            <a:custGeom>
              <a:avLst/>
              <a:gdLst/>
              <a:ahLst/>
              <a:cxnLst/>
              <a:rect r="r" b="b" t="t" l="l"/>
              <a:pathLst>
                <a:path h="231868" w="122679">
                  <a:moveTo>
                    <a:pt x="0" y="0"/>
                  </a:moveTo>
                  <a:lnTo>
                    <a:pt x="122679" y="0"/>
                  </a:lnTo>
                  <a:lnTo>
                    <a:pt x="122679" y="231868"/>
                  </a:lnTo>
                  <a:lnTo>
                    <a:pt x="0" y="231868"/>
                  </a:lnTo>
                  <a:lnTo>
                    <a:pt x="0" y="0"/>
                  </a:lnTo>
                  <a:close/>
                </a:path>
              </a:pathLst>
            </a:custGeom>
            <a:blipFill>
              <a:blip r:embed="rId49">
                <a:extLst>
                  <a:ext uri="{96DAC541-7B7A-43D3-8B79-37D633B846F1}">
                    <asvg:svgBlip xmlns:asvg="http://schemas.microsoft.com/office/drawing/2016/SVG/main" r:embed="rId50"/>
                  </a:ext>
                </a:extLst>
              </a:blip>
              <a:stretch>
                <a:fillRect l="0" t="0" r="0" b="0"/>
              </a:stretch>
            </a:blipFill>
          </p:spPr>
        </p:sp>
        <p:sp>
          <p:nvSpPr>
            <p:cNvPr name="TextBox 279" id="279"/>
            <p:cNvSpPr txBox="true"/>
            <p:nvPr/>
          </p:nvSpPr>
          <p:spPr>
            <a:xfrm rot="0">
              <a:off x="377179" y="734197"/>
              <a:ext cx="334881" cy="46799"/>
            </a:xfrm>
            <a:prstGeom prst="rect">
              <a:avLst/>
            </a:prstGeom>
          </p:spPr>
          <p:txBody>
            <a:bodyPr anchor="t" rtlCol="false" tIns="0" lIns="0" bIns="0" rIns="0">
              <a:spAutoFit/>
            </a:bodyPr>
            <a:lstStyle/>
            <a:p>
              <a:pPr algn="ctr">
                <a:lnSpc>
                  <a:spcPts val="247"/>
                </a:lnSpc>
              </a:pPr>
              <a:r>
                <a:rPr lang="en-US" sz="233" spc="46">
                  <a:solidFill>
                    <a:srgbClr val="FFFFFF"/>
                  </a:solidFill>
                  <a:latin typeface="IBM Plex Sans Bold"/>
                </a:rPr>
                <a:t>POURQUOI ?</a:t>
              </a:r>
            </a:p>
          </p:txBody>
        </p:sp>
        <p:sp>
          <p:nvSpPr>
            <p:cNvPr name="TextBox 280" id="280"/>
            <p:cNvSpPr txBox="true"/>
            <p:nvPr/>
          </p:nvSpPr>
          <p:spPr>
            <a:xfrm rot="0">
              <a:off x="789663" y="1144898"/>
              <a:ext cx="677726" cy="86101"/>
            </a:xfrm>
            <a:prstGeom prst="rect">
              <a:avLst/>
            </a:prstGeom>
          </p:spPr>
          <p:txBody>
            <a:bodyPr anchor="t" rtlCol="false" tIns="0" lIns="0" bIns="0" rIns="0">
              <a:spAutoFit/>
            </a:bodyPr>
            <a:lstStyle/>
            <a:p>
              <a:pPr algn="just">
                <a:lnSpc>
                  <a:spcPts val="261"/>
                </a:lnSpc>
                <a:spcBef>
                  <a:spcPct val="0"/>
                </a:spcBef>
              </a:pPr>
              <a:r>
                <a:rPr lang="en-US" sz="171">
                  <a:solidFill>
                    <a:srgbClr val="000000"/>
                  </a:solidFill>
                  <a:latin typeface="Open Sans 1 Bold"/>
                </a:rPr>
                <a:t>Il est des</a:t>
              </a:r>
              <a:r>
                <a:rPr lang="en-US" sz="171" strike="noStrike" u="none">
                  <a:solidFill>
                    <a:srgbClr val="000000"/>
                  </a:solidFill>
                  <a:latin typeface="Open Sans 1 Bold"/>
                </a:rPr>
                <a:t>tiné aux personnes situées dans des zones soumises au risque inondation.</a:t>
              </a:r>
            </a:p>
          </p:txBody>
        </p:sp>
        <p:sp>
          <p:nvSpPr>
            <p:cNvPr name="TextBox 281" id="281"/>
            <p:cNvSpPr txBox="true"/>
            <p:nvPr/>
          </p:nvSpPr>
          <p:spPr>
            <a:xfrm rot="0">
              <a:off x="390039" y="1171203"/>
              <a:ext cx="309162" cy="46799"/>
            </a:xfrm>
            <a:prstGeom prst="rect">
              <a:avLst/>
            </a:prstGeom>
          </p:spPr>
          <p:txBody>
            <a:bodyPr anchor="t" rtlCol="false" tIns="0" lIns="0" bIns="0" rIns="0">
              <a:spAutoFit/>
            </a:bodyPr>
            <a:lstStyle/>
            <a:p>
              <a:pPr algn="ctr">
                <a:lnSpc>
                  <a:spcPts val="247"/>
                </a:lnSpc>
              </a:pPr>
              <a:r>
                <a:rPr lang="en-US" sz="233" spc="46">
                  <a:solidFill>
                    <a:srgbClr val="FFFFFF"/>
                  </a:solidFill>
                  <a:latin typeface="IBM Plex Sans Bold"/>
                </a:rPr>
                <a:t>POUR QUI ?</a:t>
              </a:r>
            </a:p>
          </p:txBody>
        </p:sp>
        <p:sp>
          <p:nvSpPr>
            <p:cNvPr name="TextBox 282" id="282"/>
            <p:cNvSpPr txBox="true"/>
            <p:nvPr/>
          </p:nvSpPr>
          <p:spPr>
            <a:xfrm rot="0">
              <a:off x="802337" y="1351722"/>
              <a:ext cx="644773" cy="301433"/>
            </a:xfrm>
            <a:prstGeom prst="rect">
              <a:avLst/>
            </a:prstGeom>
          </p:spPr>
          <p:txBody>
            <a:bodyPr anchor="t" rtlCol="false" tIns="0" lIns="0" bIns="0" rIns="0">
              <a:spAutoFit/>
            </a:bodyPr>
            <a:lstStyle/>
            <a:p>
              <a:pPr marL="36924" indent="-18462" lvl="1">
                <a:lnSpc>
                  <a:spcPts val="261"/>
                </a:lnSpc>
                <a:spcBef>
                  <a:spcPct val="0"/>
                </a:spcBef>
                <a:buFont typeface="Arial"/>
                <a:buChar char="•"/>
              </a:pPr>
              <a:r>
                <a:rPr lang="en-US" sz="171" strike="noStrike" u="none">
                  <a:solidFill>
                    <a:srgbClr val="000000"/>
                  </a:solidFill>
                  <a:latin typeface="Open Sans 1 Bold"/>
                </a:rPr>
                <a:t>Par la commune  ou l’intercommunalité</a:t>
              </a:r>
            </a:p>
            <a:p>
              <a:pPr>
                <a:lnSpc>
                  <a:spcPts val="261"/>
                </a:lnSpc>
                <a:spcBef>
                  <a:spcPct val="0"/>
                </a:spcBef>
              </a:pPr>
              <a:r>
                <a:rPr lang="en-US" sz="171" strike="noStrike" u="none">
                  <a:solidFill>
                    <a:srgbClr val="000000"/>
                  </a:solidFill>
                  <a:latin typeface="Open Sans 1 Bold"/>
                </a:rPr>
                <a:t>Deux options de distribution : </a:t>
              </a:r>
            </a:p>
            <a:p>
              <a:pPr marL="36924" indent="-18462" lvl="1">
                <a:lnSpc>
                  <a:spcPts val="261"/>
                </a:lnSpc>
                <a:buAutoNum type="arabicPeriod" startAt="1"/>
              </a:pPr>
              <a:r>
                <a:rPr lang="en-US" sz="171" strike="noStrike" u="none">
                  <a:solidFill>
                    <a:srgbClr val="000000"/>
                  </a:solidFill>
                  <a:latin typeface="Open Sans 1"/>
                </a:rPr>
                <a:t>Récupération dans un lieu de collecte ;</a:t>
              </a:r>
            </a:p>
            <a:p>
              <a:pPr marL="36924" indent="-18462" lvl="1">
                <a:lnSpc>
                  <a:spcPts val="261"/>
                </a:lnSpc>
                <a:buAutoNum type="arabicPeriod" startAt="1"/>
              </a:pPr>
              <a:r>
                <a:rPr lang="en-US" sz="171" strike="noStrike" u="none">
                  <a:solidFill>
                    <a:srgbClr val="000000"/>
                  </a:solidFill>
                  <a:latin typeface="Open Sans 1"/>
                </a:rPr>
                <a:t>Distribution à domicile.</a:t>
              </a:r>
            </a:p>
            <a:p>
              <a:pPr marL="36924" indent="-18462" lvl="1">
                <a:lnSpc>
                  <a:spcPts val="261"/>
                </a:lnSpc>
                <a:spcBef>
                  <a:spcPct val="0"/>
                </a:spcBef>
                <a:buFont typeface="Arial"/>
                <a:buChar char="•"/>
              </a:pPr>
              <a:r>
                <a:rPr lang="en-US" sz="171" strike="noStrike" u="none">
                  <a:solidFill>
                    <a:srgbClr val="000000"/>
                  </a:solidFill>
                  <a:latin typeface="Open Sans 1 Bold"/>
                </a:rPr>
                <a:t>Par les habitants, en suivant les recommandations du Ministère de la Transition Ecologique et Solidaire :</a:t>
              </a:r>
            </a:p>
          </p:txBody>
        </p:sp>
        <p:sp>
          <p:nvSpPr>
            <p:cNvPr name="TextBox 283" id="283"/>
            <p:cNvSpPr txBox="true"/>
            <p:nvPr/>
          </p:nvSpPr>
          <p:spPr>
            <a:xfrm rot="0">
              <a:off x="390039" y="1407755"/>
              <a:ext cx="309162" cy="46799"/>
            </a:xfrm>
            <a:prstGeom prst="rect">
              <a:avLst/>
            </a:prstGeom>
          </p:spPr>
          <p:txBody>
            <a:bodyPr anchor="t" rtlCol="false" tIns="0" lIns="0" bIns="0" rIns="0">
              <a:spAutoFit/>
            </a:bodyPr>
            <a:lstStyle/>
            <a:p>
              <a:pPr algn="ctr">
                <a:lnSpc>
                  <a:spcPts val="247"/>
                </a:lnSpc>
              </a:pPr>
              <a:r>
                <a:rPr lang="en-US" sz="233" spc="46">
                  <a:solidFill>
                    <a:srgbClr val="FFFFFF"/>
                  </a:solidFill>
                  <a:latin typeface="IBM Plex Sans Bold"/>
                </a:rPr>
                <a:t>PAR QUI ?</a:t>
              </a:r>
            </a:p>
          </p:txBody>
        </p:sp>
        <p:sp>
          <p:nvSpPr>
            <p:cNvPr name="TextBox 284" id="284"/>
            <p:cNvSpPr txBox="true"/>
            <p:nvPr/>
          </p:nvSpPr>
          <p:spPr>
            <a:xfrm rot="0">
              <a:off x="789663" y="681361"/>
              <a:ext cx="677726" cy="344500"/>
            </a:xfrm>
            <a:prstGeom prst="rect">
              <a:avLst/>
            </a:prstGeom>
          </p:spPr>
          <p:txBody>
            <a:bodyPr anchor="t" rtlCol="false" tIns="0" lIns="0" bIns="0" rIns="0">
              <a:spAutoFit/>
            </a:bodyPr>
            <a:lstStyle/>
            <a:p>
              <a:pPr algn="just" marL="0" indent="0" lvl="0">
                <a:lnSpc>
                  <a:spcPts val="261"/>
                </a:lnSpc>
                <a:spcBef>
                  <a:spcPct val="0"/>
                </a:spcBef>
              </a:pPr>
              <a:r>
                <a:rPr lang="en-US" sz="171" strike="noStrike" u="none">
                  <a:solidFill>
                    <a:srgbClr val="000000"/>
                  </a:solidFill>
                  <a:latin typeface="Open Sans 1 Bold"/>
                </a:rPr>
                <a:t>En cas d’inondation, les réseaux d’eau courante, d’électricité et de téléphone peuvent être coupés pendant plusieurs jours. Il est donc important de se préparer à vivre en autonomie pendant quelques jours. </a:t>
              </a:r>
            </a:p>
            <a:p>
              <a:pPr algn="just" marL="0" indent="0" lvl="0">
                <a:lnSpc>
                  <a:spcPts val="261"/>
                </a:lnSpc>
                <a:spcBef>
                  <a:spcPct val="0"/>
                </a:spcBef>
              </a:pPr>
              <a:r>
                <a:rPr lang="en-US" sz="171" strike="noStrike" u="none">
                  <a:solidFill>
                    <a:srgbClr val="000000"/>
                  </a:solidFill>
                  <a:latin typeface="Open Sans 1 Bold"/>
                </a:rPr>
                <a:t>Le kit de sécurité doit être placé dans un endroit facile d’accès afin de pouvoir le récupérer le plus rapidement possible.</a:t>
              </a:r>
            </a:p>
          </p:txBody>
        </p:sp>
        <p:sp>
          <p:nvSpPr>
            <p:cNvPr name="TextBox 285" id="285"/>
            <p:cNvSpPr txBox="true"/>
            <p:nvPr/>
          </p:nvSpPr>
          <p:spPr>
            <a:xfrm rot="0">
              <a:off x="356629" y="184234"/>
              <a:ext cx="665226" cy="132207"/>
            </a:xfrm>
            <a:prstGeom prst="rect">
              <a:avLst/>
            </a:prstGeom>
          </p:spPr>
          <p:txBody>
            <a:bodyPr anchor="t" rtlCol="false" tIns="0" lIns="0" bIns="0" rIns="0">
              <a:spAutoFit/>
            </a:bodyPr>
            <a:lstStyle/>
            <a:p>
              <a:pPr algn="just">
                <a:lnSpc>
                  <a:spcPts val="728"/>
                </a:lnSpc>
              </a:pPr>
              <a:r>
                <a:rPr lang="en-US" sz="750">
                  <a:solidFill>
                    <a:srgbClr val="FFFFFF"/>
                  </a:solidFill>
                  <a:latin typeface="Garet Heavy"/>
                </a:rPr>
                <a:t>LE KIT</a:t>
              </a:r>
            </a:p>
          </p:txBody>
        </p:sp>
        <p:sp>
          <p:nvSpPr>
            <p:cNvPr name="TextBox 286" id="286"/>
            <p:cNvSpPr txBox="true"/>
            <p:nvPr/>
          </p:nvSpPr>
          <p:spPr>
            <a:xfrm rot="0">
              <a:off x="356629" y="316441"/>
              <a:ext cx="611993" cy="69983"/>
            </a:xfrm>
            <a:prstGeom prst="rect">
              <a:avLst/>
            </a:prstGeom>
          </p:spPr>
          <p:txBody>
            <a:bodyPr anchor="t" rtlCol="false" tIns="0" lIns="0" bIns="0" rIns="0">
              <a:spAutoFit/>
            </a:bodyPr>
            <a:lstStyle/>
            <a:p>
              <a:pPr>
                <a:lnSpc>
                  <a:spcPts val="423"/>
                </a:lnSpc>
              </a:pPr>
              <a:r>
                <a:rPr lang="en-US" sz="353">
                  <a:solidFill>
                    <a:srgbClr val="FFFFFF"/>
                  </a:solidFill>
                  <a:latin typeface="Open Sans 2 Bold"/>
                </a:rPr>
                <a:t>de survie</a:t>
              </a:r>
            </a:p>
          </p:txBody>
        </p:sp>
      </p:grpSp>
      <p:sp>
        <p:nvSpPr>
          <p:cNvPr name="TextBox 287" id="287"/>
          <p:cNvSpPr txBox="true"/>
          <p:nvPr/>
        </p:nvSpPr>
        <p:spPr>
          <a:xfrm rot="0">
            <a:off x="12622002" y="557822"/>
            <a:ext cx="2156686" cy="1233465"/>
          </a:xfrm>
          <a:prstGeom prst="rect">
            <a:avLst/>
          </a:prstGeom>
        </p:spPr>
        <p:txBody>
          <a:bodyPr anchor="t" rtlCol="false" tIns="0" lIns="0" bIns="0" rIns="0">
            <a:spAutoFit/>
          </a:bodyPr>
          <a:lstStyle/>
          <a:p>
            <a:pPr algn="just" marL="0" indent="0" lvl="0">
              <a:lnSpc>
                <a:spcPts val="1073"/>
              </a:lnSpc>
              <a:spcBef>
                <a:spcPct val="0"/>
              </a:spcBef>
            </a:pPr>
            <a:r>
              <a:rPr lang="en-US" sz="766">
                <a:solidFill>
                  <a:srgbClr val="011C50"/>
                </a:solidFill>
                <a:latin typeface="Arial"/>
              </a:rPr>
              <a:t>Phénomène bien connu mais qui parvient toujours à effrayer et à causer d’importants dégâts. Il nécessite quelques précisions complémentaires à ce que l’on peut retrouver dans les livrets. À travers une fiche, il est alors question de rappeler ce qu’est une crue soudaine et les signes annonciateurs, dont la prise en compte permet bien souvent de limiter les conséquences graves des inondations. </a:t>
            </a:r>
          </a:p>
        </p:txBody>
      </p:sp>
      <p:grpSp>
        <p:nvGrpSpPr>
          <p:cNvPr name="Group 288" id="288"/>
          <p:cNvGrpSpPr/>
          <p:nvPr/>
        </p:nvGrpSpPr>
        <p:grpSpPr>
          <a:xfrm rot="0">
            <a:off x="14423849" y="1786423"/>
            <a:ext cx="1538716" cy="2176453"/>
            <a:chOff x="0" y="0"/>
            <a:chExt cx="2051621" cy="2901937"/>
          </a:xfrm>
        </p:grpSpPr>
        <p:grpSp>
          <p:nvGrpSpPr>
            <p:cNvPr name="Group 289" id="289"/>
            <p:cNvGrpSpPr/>
            <p:nvPr/>
          </p:nvGrpSpPr>
          <p:grpSpPr>
            <a:xfrm rot="0">
              <a:off x="0" y="0"/>
              <a:ext cx="2051621" cy="2901937"/>
              <a:chOff x="0" y="0"/>
              <a:chExt cx="363481" cy="514130"/>
            </a:xfrm>
          </p:grpSpPr>
          <p:sp>
            <p:nvSpPr>
              <p:cNvPr name="Freeform 290" id="290"/>
              <p:cNvSpPr/>
              <p:nvPr/>
            </p:nvSpPr>
            <p:spPr>
              <a:xfrm flipH="false" flipV="false" rot="0">
                <a:off x="0" y="0"/>
                <a:ext cx="363481" cy="514130"/>
              </a:xfrm>
              <a:custGeom>
                <a:avLst/>
                <a:gdLst/>
                <a:ahLst/>
                <a:cxnLst/>
                <a:rect r="r" b="b" t="t" l="l"/>
                <a:pathLst>
                  <a:path h="514130" w="363481">
                    <a:moveTo>
                      <a:pt x="0" y="0"/>
                    </a:moveTo>
                    <a:lnTo>
                      <a:pt x="363481" y="0"/>
                    </a:lnTo>
                    <a:lnTo>
                      <a:pt x="363481" y="514130"/>
                    </a:lnTo>
                    <a:lnTo>
                      <a:pt x="0" y="514130"/>
                    </a:lnTo>
                    <a:close/>
                  </a:path>
                </a:pathLst>
              </a:custGeom>
              <a:solidFill>
                <a:srgbClr val="FFFFFF"/>
              </a:solidFill>
              <a:ln w="9525" cap="sq">
                <a:solidFill>
                  <a:srgbClr val="D9D9D9"/>
                </a:solidFill>
                <a:prstDash val="solid"/>
                <a:miter/>
              </a:ln>
            </p:spPr>
          </p:sp>
          <p:sp>
            <p:nvSpPr>
              <p:cNvPr name="TextBox 291" id="291"/>
              <p:cNvSpPr txBox="true"/>
              <p:nvPr/>
            </p:nvSpPr>
            <p:spPr>
              <a:xfrm>
                <a:off x="0" y="-47625"/>
                <a:ext cx="363481" cy="561755"/>
              </a:xfrm>
              <a:prstGeom prst="rect">
                <a:avLst/>
              </a:prstGeom>
            </p:spPr>
            <p:txBody>
              <a:bodyPr anchor="ctr" rtlCol="false" tIns="50800" lIns="50800" bIns="50800" rIns="50800"/>
              <a:lstStyle/>
              <a:p>
                <a:pPr algn="ctr">
                  <a:lnSpc>
                    <a:spcPts val="4096"/>
                  </a:lnSpc>
                </a:pPr>
              </a:p>
            </p:txBody>
          </p:sp>
        </p:grpSp>
        <p:grpSp>
          <p:nvGrpSpPr>
            <p:cNvPr name="Group 292" id="292"/>
            <p:cNvGrpSpPr/>
            <p:nvPr/>
          </p:nvGrpSpPr>
          <p:grpSpPr>
            <a:xfrm rot="0">
              <a:off x="0" y="6642"/>
              <a:ext cx="2051621" cy="577217"/>
              <a:chOff x="0" y="0"/>
              <a:chExt cx="2472934" cy="695752"/>
            </a:xfrm>
          </p:grpSpPr>
          <p:sp>
            <p:nvSpPr>
              <p:cNvPr name="Freeform 293" id="293"/>
              <p:cNvSpPr/>
              <p:nvPr/>
            </p:nvSpPr>
            <p:spPr>
              <a:xfrm flipH="false" flipV="false" rot="0">
                <a:off x="0" y="0"/>
                <a:ext cx="2472934" cy="695752"/>
              </a:xfrm>
              <a:custGeom>
                <a:avLst/>
                <a:gdLst/>
                <a:ahLst/>
                <a:cxnLst/>
                <a:rect r="r" b="b" t="t" l="l"/>
                <a:pathLst>
                  <a:path h="695752" w="2472934">
                    <a:moveTo>
                      <a:pt x="0" y="0"/>
                    </a:moveTo>
                    <a:lnTo>
                      <a:pt x="2472934" y="0"/>
                    </a:lnTo>
                    <a:lnTo>
                      <a:pt x="2472934" y="695752"/>
                    </a:lnTo>
                    <a:lnTo>
                      <a:pt x="0" y="695752"/>
                    </a:lnTo>
                    <a:close/>
                  </a:path>
                </a:pathLst>
              </a:custGeom>
              <a:solidFill>
                <a:srgbClr val="B1C82E"/>
              </a:solidFill>
              <a:ln cap="sq">
                <a:noFill/>
                <a:prstDash val="solid"/>
                <a:miter/>
              </a:ln>
            </p:spPr>
          </p:sp>
          <p:sp>
            <p:nvSpPr>
              <p:cNvPr name="TextBox 294" id="294"/>
              <p:cNvSpPr txBox="true"/>
              <p:nvPr/>
            </p:nvSpPr>
            <p:spPr>
              <a:xfrm>
                <a:off x="0" y="-57150"/>
                <a:ext cx="2472934" cy="752902"/>
              </a:xfrm>
              <a:prstGeom prst="rect">
                <a:avLst/>
              </a:prstGeom>
            </p:spPr>
            <p:txBody>
              <a:bodyPr anchor="ctr" rtlCol="false" tIns="156673" lIns="156673" bIns="156673" rIns="156673"/>
              <a:lstStyle/>
              <a:p>
                <a:pPr algn="ctr">
                  <a:lnSpc>
                    <a:spcPts val="2556"/>
                  </a:lnSpc>
                </a:pPr>
              </a:p>
            </p:txBody>
          </p:sp>
        </p:grpSp>
        <p:sp>
          <p:nvSpPr>
            <p:cNvPr name="TextBox 295" id="295"/>
            <p:cNvSpPr txBox="true"/>
            <p:nvPr/>
          </p:nvSpPr>
          <p:spPr>
            <a:xfrm rot="0">
              <a:off x="141233" y="28035"/>
              <a:ext cx="1047507" cy="323711"/>
            </a:xfrm>
            <a:prstGeom prst="rect">
              <a:avLst/>
            </a:prstGeom>
          </p:spPr>
          <p:txBody>
            <a:bodyPr anchor="t" rtlCol="false" tIns="0" lIns="0" bIns="0" rIns="0">
              <a:spAutoFit/>
            </a:bodyPr>
            <a:lstStyle/>
            <a:p>
              <a:pPr>
                <a:lnSpc>
                  <a:spcPts val="867"/>
                </a:lnSpc>
              </a:pPr>
              <a:r>
                <a:rPr lang="en-US" sz="894">
                  <a:solidFill>
                    <a:srgbClr val="FFFFFF"/>
                  </a:solidFill>
                  <a:latin typeface="Arial Bold"/>
                </a:rPr>
                <a:t>CRUE SOUDAINE</a:t>
              </a:r>
            </a:p>
          </p:txBody>
        </p:sp>
        <p:grpSp>
          <p:nvGrpSpPr>
            <p:cNvPr name="Group 296" id="296"/>
            <p:cNvGrpSpPr/>
            <p:nvPr/>
          </p:nvGrpSpPr>
          <p:grpSpPr>
            <a:xfrm rot="0">
              <a:off x="63622" y="2056663"/>
              <a:ext cx="758156" cy="467328"/>
              <a:chOff x="0" y="0"/>
              <a:chExt cx="714241" cy="440259"/>
            </a:xfrm>
          </p:grpSpPr>
          <p:sp>
            <p:nvSpPr>
              <p:cNvPr name="Freeform 297" id="297"/>
              <p:cNvSpPr/>
              <p:nvPr/>
            </p:nvSpPr>
            <p:spPr>
              <a:xfrm flipH="false" flipV="false" rot="0">
                <a:off x="0" y="0"/>
                <a:ext cx="714241" cy="440259"/>
              </a:xfrm>
              <a:custGeom>
                <a:avLst/>
                <a:gdLst/>
                <a:ahLst/>
                <a:cxnLst/>
                <a:rect r="r" b="b" t="t" l="l"/>
                <a:pathLst>
                  <a:path h="440259" w="714241">
                    <a:moveTo>
                      <a:pt x="0" y="0"/>
                    </a:moveTo>
                    <a:lnTo>
                      <a:pt x="714241" y="0"/>
                    </a:lnTo>
                    <a:lnTo>
                      <a:pt x="714241" y="440259"/>
                    </a:lnTo>
                    <a:lnTo>
                      <a:pt x="0" y="440259"/>
                    </a:lnTo>
                    <a:close/>
                  </a:path>
                </a:pathLst>
              </a:custGeom>
              <a:solidFill>
                <a:srgbClr val="000000">
                  <a:alpha val="0"/>
                </a:srgbClr>
              </a:solidFill>
              <a:ln w="38100" cap="sq">
                <a:solidFill>
                  <a:srgbClr val="B1C82E"/>
                </a:solidFill>
                <a:prstDash val="dash"/>
                <a:miter/>
              </a:ln>
            </p:spPr>
          </p:sp>
          <p:sp>
            <p:nvSpPr>
              <p:cNvPr name="TextBox 298" id="298"/>
              <p:cNvSpPr txBox="true"/>
              <p:nvPr/>
            </p:nvSpPr>
            <p:spPr>
              <a:xfrm>
                <a:off x="0" y="-19050"/>
                <a:ext cx="714241" cy="459309"/>
              </a:xfrm>
              <a:prstGeom prst="rect">
                <a:avLst/>
              </a:prstGeom>
            </p:spPr>
            <p:txBody>
              <a:bodyPr anchor="ctr" rtlCol="false" tIns="156673" lIns="156673" bIns="156673" rIns="156673"/>
              <a:lstStyle/>
              <a:p>
                <a:pPr algn="ctr">
                  <a:lnSpc>
                    <a:spcPts val="487"/>
                  </a:lnSpc>
                </a:pPr>
                <a:r>
                  <a:rPr lang="en-US" sz="348" u="sng">
                    <a:solidFill>
                      <a:srgbClr val="000000"/>
                    </a:solidFill>
                    <a:latin typeface="Arial Italics"/>
                  </a:rPr>
                  <a:t>Synonymes </a:t>
                </a:r>
                <a:r>
                  <a:rPr lang="en-US" sz="348">
                    <a:solidFill>
                      <a:srgbClr val="000000"/>
                    </a:solidFill>
                    <a:latin typeface="Arial Italics"/>
                  </a:rPr>
                  <a:t>:</a:t>
                </a:r>
              </a:p>
              <a:p>
                <a:pPr algn="ctr">
                  <a:lnSpc>
                    <a:spcPts val="487"/>
                  </a:lnSpc>
                </a:pPr>
                <a:r>
                  <a:rPr lang="en-US" sz="348">
                    <a:solidFill>
                      <a:srgbClr val="000000"/>
                    </a:solidFill>
                    <a:latin typeface="Arial"/>
                  </a:rPr>
                  <a:t>crue torrentielle</a:t>
                </a:r>
              </a:p>
              <a:p>
                <a:pPr algn="ctr">
                  <a:lnSpc>
                    <a:spcPts val="487"/>
                  </a:lnSpc>
                </a:pPr>
                <a:r>
                  <a:rPr lang="en-US" sz="348">
                    <a:solidFill>
                      <a:srgbClr val="000000"/>
                    </a:solidFill>
                    <a:latin typeface="Arial"/>
                  </a:rPr>
                  <a:t>inondation éclair</a:t>
                </a:r>
              </a:p>
              <a:p>
                <a:pPr algn="ctr">
                  <a:lnSpc>
                    <a:spcPts val="487"/>
                  </a:lnSpc>
                </a:pPr>
                <a:r>
                  <a:rPr lang="en-US" sz="348">
                    <a:solidFill>
                      <a:srgbClr val="000000"/>
                    </a:solidFill>
                    <a:latin typeface="Arial"/>
                  </a:rPr>
                  <a:t>crue brutale</a:t>
                </a:r>
              </a:p>
            </p:txBody>
          </p:sp>
        </p:grpSp>
        <p:sp>
          <p:nvSpPr>
            <p:cNvPr name="Freeform 299" id="299"/>
            <p:cNvSpPr/>
            <p:nvPr/>
          </p:nvSpPr>
          <p:spPr>
            <a:xfrm flipH="false" flipV="false" rot="0">
              <a:off x="1169549" y="28035"/>
              <a:ext cx="760611" cy="469909"/>
            </a:xfrm>
            <a:custGeom>
              <a:avLst/>
              <a:gdLst/>
              <a:ahLst/>
              <a:cxnLst/>
              <a:rect r="r" b="b" t="t" l="l"/>
              <a:pathLst>
                <a:path h="469909" w="760611">
                  <a:moveTo>
                    <a:pt x="0" y="0"/>
                  </a:moveTo>
                  <a:lnTo>
                    <a:pt x="760611" y="0"/>
                  </a:lnTo>
                  <a:lnTo>
                    <a:pt x="760611" y="469909"/>
                  </a:lnTo>
                  <a:lnTo>
                    <a:pt x="0" y="469909"/>
                  </a:lnTo>
                  <a:lnTo>
                    <a:pt x="0" y="0"/>
                  </a:lnTo>
                  <a:close/>
                </a:path>
              </a:pathLst>
            </a:custGeom>
            <a:blipFill>
              <a:blip r:embed="rId19"/>
              <a:stretch>
                <a:fillRect l="-5978" t="0" r="-112" b="-3391"/>
              </a:stretch>
            </a:blipFill>
          </p:spPr>
        </p:sp>
        <p:grpSp>
          <p:nvGrpSpPr>
            <p:cNvPr name="Group 300" id="300"/>
            <p:cNvGrpSpPr/>
            <p:nvPr/>
          </p:nvGrpSpPr>
          <p:grpSpPr>
            <a:xfrm rot="0">
              <a:off x="53319" y="641482"/>
              <a:ext cx="1952091" cy="154733"/>
              <a:chOff x="0" y="0"/>
              <a:chExt cx="4615380" cy="365840"/>
            </a:xfrm>
          </p:grpSpPr>
          <p:sp>
            <p:nvSpPr>
              <p:cNvPr name="Freeform 301" id="301"/>
              <p:cNvSpPr/>
              <p:nvPr/>
            </p:nvSpPr>
            <p:spPr>
              <a:xfrm flipH="false" flipV="false" rot="0">
                <a:off x="0" y="0"/>
                <a:ext cx="4615380" cy="365840"/>
              </a:xfrm>
              <a:custGeom>
                <a:avLst/>
                <a:gdLst/>
                <a:ahLst/>
                <a:cxnLst/>
                <a:rect r="r" b="b" t="t" l="l"/>
                <a:pathLst>
                  <a:path h="365840" w="4615380">
                    <a:moveTo>
                      <a:pt x="0" y="0"/>
                    </a:moveTo>
                    <a:lnTo>
                      <a:pt x="4615380" y="0"/>
                    </a:lnTo>
                    <a:lnTo>
                      <a:pt x="4615380" y="365840"/>
                    </a:lnTo>
                    <a:lnTo>
                      <a:pt x="0" y="365840"/>
                    </a:lnTo>
                    <a:close/>
                  </a:path>
                </a:pathLst>
              </a:custGeom>
              <a:solidFill>
                <a:srgbClr val="809D31"/>
              </a:solidFill>
            </p:spPr>
          </p:sp>
          <p:sp>
            <p:nvSpPr>
              <p:cNvPr name="TextBox 302" id="302"/>
              <p:cNvSpPr txBox="true"/>
              <p:nvPr/>
            </p:nvSpPr>
            <p:spPr>
              <a:xfrm>
                <a:off x="0" y="-57150"/>
                <a:ext cx="4615380" cy="422990"/>
              </a:xfrm>
              <a:prstGeom prst="rect">
                <a:avLst/>
              </a:prstGeom>
            </p:spPr>
            <p:txBody>
              <a:bodyPr anchor="ctr" rtlCol="false" tIns="156673" lIns="156673" bIns="156673" rIns="156673"/>
              <a:lstStyle/>
              <a:p>
                <a:pPr algn="ctr">
                  <a:lnSpc>
                    <a:spcPts val="2556"/>
                  </a:lnSpc>
                </a:pPr>
              </a:p>
            </p:txBody>
          </p:sp>
        </p:grpSp>
        <p:sp>
          <p:nvSpPr>
            <p:cNvPr name="TextBox 303" id="303"/>
            <p:cNvSpPr txBox="true"/>
            <p:nvPr/>
          </p:nvSpPr>
          <p:spPr>
            <a:xfrm rot="0">
              <a:off x="60370" y="1267258"/>
              <a:ext cx="1938537" cy="424290"/>
            </a:xfrm>
            <a:prstGeom prst="rect">
              <a:avLst/>
            </a:prstGeom>
          </p:spPr>
          <p:txBody>
            <a:bodyPr anchor="t" rtlCol="false" tIns="0" lIns="0" bIns="0" rIns="0">
              <a:spAutoFit/>
            </a:bodyPr>
            <a:lstStyle/>
            <a:p>
              <a:pPr algn="just">
                <a:lnSpc>
                  <a:spcPts val="379"/>
                </a:lnSpc>
                <a:spcBef>
                  <a:spcPct val="0"/>
                </a:spcBef>
              </a:pPr>
              <a:r>
                <a:rPr lang="en-US" sz="290">
                  <a:solidFill>
                    <a:srgbClr val="000000"/>
                  </a:solidFill>
                  <a:latin typeface="Open Sans 1"/>
                </a:rPr>
                <a:t>Elles représentent un réel danger pour les enjeux situés dans les quartiers riverains. Pour les résidents, le caractère rapide de ces crues laisse peu de temps pour réagir et se mettre en sécurité. Les bâtiments et infrastructures peuvent être submergés ou menacés d’effondrement par à l'érosion accrue du sol causée par le déplacement rapide et puissant de l'eau, affaiblissant ainsi les fondations des bâtiments. Aussi, le transport de débris et de matériaux peut causer des dommages aux habitations, aux infrastructures et aux véhicules.</a:t>
              </a:r>
            </a:p>
          </p:txBody>
        </p:sp>
        <p:sp>
          <p:nvSpPr>
            <p:cNvPr name="TextBox 304" id="304"/>
            <p:cNvSpPr txBox="true"/>
            <p:nvPr/>
          </p:nvSpPr>
          <p:spPr>
            <a:xfrm rot="0">
              <a:off x="141233" y="342221"/>
              <a:ext cx="963683" cy="207764"/>
            </a:xfrm>
            <a:prstGeom prst="rect">
              <a:avLst/>
            </a:prstGeom>
          </p:spPr>
          <p:txBody>
            <a:bodyPr anchor="t" rtlCol="false" tIns="0" lIns="0" bIns="0" rIns="0">
              <a:spAutoFit/>
            </a:bodyPr>
            <a:lstStyle/>
            <a:p>
              <a:pPr>
                <a:lnSpc>
                  <a:spcPts val="588"/>
                </a:lnSpc>
              </a:pPr>
              <a:r>
                <a:rPr lang="en-US" sz="490">
                  <a:solidFill>
                    <a:srgbClr val="FFFFFF"/>
                  </a:solidFill>
                  <a:latin typeface="Arial Bold"/>
                </a:rPr>
                <a:t>En plaine et en montagne</a:t>
              </a:r>
            </a:p>
          </p:txBody>
        </p:sp>
        <p:sp>
          <p:nvSpPr>
            <p:cNvPr name="TextBox 305" id="305"/>
            <p:cNvSpPr txBox="true"/>
            <p:nvPr/>
          </p:nvSpPr>
          <p:spPr>
            <a:xfrm rot="0">
              <a:off x="53319" y="661775"/>
              <a:ext cx="1952091" cy="104671"/>
            </a:xfrm>
            <a:prstGeom prst="rect">
              <a:avLst/>
            </a:prstGeom>
          </p:spPr>
          <p:txBody>
            <a:bodyPr anchor="t" rtlCol="false" tIns="0" lIns="0" bIns="0" rIns="0">
              <a:spAutoFit/>
            </a:bodyPr>
            <a:lstStyle/>
            <a:p>
              <a:pPr algn="ctr">
                <a:lnSpc>
                  <a:spcPts val="580"/>
                </a:lnSpc>
              </a:pPr>
              <a:r>
                <a:rPr lang="en-US" sz="483">
                  <a:solidFill>
                    <a:srgbClr val="FFFFFF"/>
                  </a:solidFill>
                  <a:latin typeface="Arial Bold"/>
                </a:rPr>
                <a:t>C’est quoi ?</a:t>
              </a:r>
            </a:p>
          </p:txBody>
        </p:sp>
        <p:sp>
          <p:nvSpPr>
            <p:cNvPr name="TextBox 306" id="306"/>
            <p:cNvSpPr txBox="true"/>
            <p:nvPr/>
          </p:nvSpPr>
          <p:spPr>
            <a:xfrm rot="0">
              <a:off x="60370" y="838049"/>
              <a:ext cx="1938537" cy="362906"/>
            </a:xfrm>
            <a:prstGeom prst="rect">
              <a:avLst/>
            </a:prstGeom>
          </p:spPr>
          <p:txBody>
            <a:bodyPr anchor="t" rtlCol="false" tIns="0" lIns="0" bIns="0" rIns="0">
              <a:spAutoFit/>
            </a:bodyPr>
            <a:lstStyle/>
            <a:p>
              <a:pPr algn="just">
                <a:lnSpc>
                  <a:spcPts val="379"/>
                </a:lnSpc>
                <a:spcBef>
                  <a:spcPct val="0"/>
                </a:spcBef>
              </a:pPr>
              <a:r>
                <a:rPr lang="en-US" sz="290">
                  <a:solidFill>
                    <a:srgbClr val="000000"/>
                  </a:solidFill>
                  <a:latin typeface="Open Sans 1 Bold"/>
                </a:rPr>
                <a:t>Les crues soudaines</a:t>
              </a:r>
              <a:r>
                <a:rPr lang="en-US" sz="290">
                  <a:solidFill>
                    <a:srgbClr val="000000"/>
                  </a:solidFill>
                  <a:latin typeface="Open Sans 1"/>
                </a:rPr>
                <a:t>, se caractérisent par une montée extrêmement rapide (sur quelques minutes à quelques heures) et significative du niveau de l'eau dans un cours d'eau.</a:t>
              </a:r>
              <a:r>
                <a:rPr lang="en-US" sz="290">
                  <a:solidFill>
                    <a:srgbClr val="000000"/>
                  </a:solidFill>
                  <a:latin typeface="Open Sans 1"/>
                </a:rPr>
                <a:t> Ce phénomène résulte de pluies violentes et localisées liées à des orages, une tempêtes ou un cyclone. Elles engendrent une circulation rapide d’une grande quantité d’eau qui cause un débordement provoquant des inondations des zones riveraines.</a:t>
              </a:r>
            </a:p>
          </p:txBody>
        </p:sp>
        <p:sp>
          <p:nvSpPr>
            <p:cNvPr name="TextBox 307" id="307"/>
            <p:cNvSpPr txBox="true"/>
            <p:nvPr/>
          </p:nvSpPr>
          <p:spPr>
            <a:xfrm rot="0">
              <a:off x="63622" y="1758903"/>
              <a:ext cx="1935286" cy="240136"/>
            </a:xfrm>
            <a:prstGeom prst="rect">
              <a:avLst/>
            </a:prstGeom>
          </p:spPr>
          <p:txBody>
            <a:bodyPr anchor="t" rtlCol="false" tIns="0" lIns="0" bIns="0" rIns="0">
              <a:spAutoFit/>
            </a:bodyPr>
            <a:lstStyle/>
            <a:p>
              <a:pPr algn="just">
                <a:lnSpc>
                  <a:spcPts val="379"/>
                </a:lnSpc>
                <a:spcBef>
                  <a:spcPct val="0"/>
                </a:spcBef>
              </a:pPr>
              <a:r>
                <a:rPr lang="en-US" sz="290">
                  <a:solidFill>
                    <a:srgbClr val="000000"/>
                  </a:solidFill>
                  <a:latin typeface="Open Sans 1"/>
                </a:rPr>
                <a:t>Les crues soudaines ont laissé leur empreinte à travers le monde, causant des dégâts considérables comme à Biescas, dans les Pyrénées aragonaises, en août 1996, à Boulder, dans le Colorado aux Etats-Unis, en septembre 2013, ou encore dans différentes communes corses en octobre 2015.</a:t>
              </a:r>
            </a:p>
          </p:txBody>
        </p:sp>
        <p:grpSp>
          <p:nvGrpSpPr>
            <p:cNvPr name="Group 308" id="308"/>
            <p:cNvGrpSpPr/>
            <p:nvPr/>
          </p:nvGrpSpPr>
          <p:grpSpPr>
            <a:xfrm rot="0">
              <a:off x="882910" y="2069598"/>
              <a:ext cx="1115450" cy="179189"/>
              <a:chOff x="0" y="0"/>
              <a:chExt cx="4072144" cy="654162"/>
            </a:xfrm>
          </p:grpSpPr>
          <p:sp>
            <p:nvSpPr>
              <p:cNvPr name="Freeform 309" id="309"/>
              <p:cNvSpPr/>
              <p:nvPr/>
            </p:nvSpPr>
            <p:spPr>
              <a:xfrm flipH="false" flipV="false" rot="0">
                <a:off x="0" y="0"/>
                <a:ext cx="4072144" cy="654162"/>
              </a:xfrm>
              <a:custGeom>
                <a:avLst/>
                <a:gdLst/>
                <a:ahLst/>
                <a:cxnLst/>
                <a:rect r="r" b="b" t="t" l="l"/>
                <a:pathLst>
                  <a:path h="654162" w="4072144">
                    <a:moveTo>
                      <a:pt x="0" y="0"/>
                    </a:moveTo>
                    <a:lnTo>
                      <a:pt x="4072144" y="0"/>
                    </a:lnTo>
                    <a:lnTo>
                      <a:pt x="4072144" y="654162"/>
                    </a:lnTo>
                    <a:lnTo>
                      <a:pt x="0" y="654162"/>
                    </a:lnTo>
                    <a:close/>
                  </a:path>
                </a:pathLst>
              </a:custGeom>
              <a:solidFill>
                <a:srgbClr val="809D31"/>
              </a:solidFill>
            </p:spPr>
          </p:sp>
          <p:sp>
            <p:nvSpPr>
              <p:cNvPr name="TextBox 310" id="310"/>
              <p:cNvSpPr txBox="true"/>
              <p:nvPr/>
            </p:nvSpPr>
            <p:spPr>
              <a:xfrm>
                <a:off x="0" y="-57150"/>
                <a:ext cx="4072144" cy="711312"/>
              </a:xfrm>
              <a:prstGeom prst="rect">
                <a:avLst/>
              </a:prstGeom>
            </p:spPr>
            <p:txBody>
              <a:bodyPr anchor="ctr" rtlCol="false" tIns="85949" lIns="85949" bIns="85949" rIns="85949"/>
              <a:lstStyle/>
              <a:p>
                <a:pPr algn="ctr">
                  <a:lnSpc>
                    <a:spcPts val="2556"/>
                  </a:lnSpc>
                </a:pPr>
              </a:p>
            </p:txBody>
          </p:sp>
        </p:grpSp>
        <p:sp>
          <p:nvSpPr>
            <p:cNvPr name="TextBox 311" id="311"/>
            <p:cNvSpPr txBox="true"/>
            <p:nvPr/>
          </p:nvSpPr>
          <p:spPr>
            <a:xfrm rot="0">
              <a:off x="951531" y="2072585"/>
              <a:ext cx="978209" cy="176202"/>
            </a:xfrm>
            <a:prstGeom prst="rect">
              <a:avLst/>
            </a:prstGeom>
          </p:spPr>
          <p:txBody>
            <a:bodyPr anchor="t" rtlCol="false" tIns="0" lIns="0" bIns="0" rIns="0">
              <a:spAutoFit/>
            </a:bodyPr>
            <a:lstStyle/>
            <a:p>
              <a:pPr algn="ctr" marL="0" indent="0" lvl="0">
                <a:lnSpc>
                  <a:spcPts val="513"/>
                </a:lnSpc>
                <a:spcBef>
                  <a:spcPct val="0"/>
                </a:spcBef>
              </a:pPr>
              <a:r>
                <a:rPr lang="en-US" sz="427">
                  <a:solidFill>
                    <a:srgbClr val="FFFFFF"/>
                  </a:solidFill>
                  <a:latin typeface="Arial Bold"/>
                </a:rPr>
                <a:t>Quels sont l</a:t>
              </a:r>
              <a:r>
                <a:rPr lang="en-US" sz="427" strike="noStrike" u="none">
                  <a:solidFill>
                    <a:srgbClr val="FFFFFF"/>
                  </a:solidFill>
                  <a:latin typeface="Arial Bold"/>
                </a:rPr>
                <a:t>es signes avant- coureurs ?</a:t>
              </a:r>
            </a:p>
          </p:txBody>
        </p:sp>
        <p:sp>
          <p:nvSpPr>
            <p:cNvPr name="AutoShape 312" id="312"/>
            <p:cNvSpPr/>
            <p:nvPr/>
          </p:nvSpPr>
          <p:spPr>
            <a:xfrm>
              <a:off x="892840" y="2045582"/>
              <a:ext cx="1112571" cy="0"/>
            </a:xfrm>
            <a:prstGeom prst="line">
              <a:avLst/>
            </a:prstGeom>
            <a:ln cap="flat" w="13275">
              <a:solidFill>
                <a:srgbClr val="809D31"/>
              </a:solidFill>
              <a:prstDash val="solid"/>
              <a:headEnd type="none" len="sm" w="sm"/>
              <a:tailEnd type="none" len="sm" w="sm"/>
            </a:ln>
          </p:spPr>
        </p:sp>
        <p:sp>
          <p:nvSpPr>
            <p:cNvPr name="TextBox 313" id="313"/>
            <p:cNvSpPr txBox="true"/>
            <p:nvPr/>
          </p:nvSpPr>
          <p:spPr>
            <a:xfrm rot="0">
              <a:off x="893272" y="2330890"/>
              <a:ext cx="1105089" cy="270651"/>
            </a:xfrm>
            <a:prstGeom prst="rect">
              <a:avLst/>
            </a:prstGeom>
          </p:spPr>
          <p:txBody>
            <a:bodyPr anchor="t" rtlCol="false" tIns="0" lIns="0" bIns="0" rIns="0">
              <a:spAutoFit/>
            </a:bodyPr>
            <a:lstStyle/>
            <a:p>
              <a:pPr algn="just" marL="56577" indent="-28288" lvl="1">
                <a:lnSpc>
                  <a:spcPts val="400"/>
                </a:lnSpc>
                <a:buFont typeface="Arial"/>
                <a:buChar char="•"/>
              </a:pPr>
              <a:r>
                <a:rPr lang="en-US" sz="262">
                  <a:solidFill>
                    <a:srgbClr val="000000"/>
                  </a:solidFill>
                  <a:latin typeface="Open Sans 1"/>
                </a:rPr>
                <a:t>Averses soudaines et intenses, souvent accompagnées d’orages</a:t>
              </a:r>
            </a:p>
            <a:p>
              <a:pPr algn="just" marL="56577" indent="-28288" lvl="1">
                <a:lnSpc>
                  <a:spcPts val="400"/>
                </a:lnSpc>
                <a:buFont typeface="Arial"/>
                <a:buChar char="•"/>
              </a:pPr>
              <a:r>
                <a:rPr lang="en-US" sz="262">
                  <a:solidFill>
                    <a:srgbClr val="000000"/>
                  </a:solidFill>
                  <a:latin typeface="Open Sans 1"/>
                </a:rPr>
                <a:t>Montée rapide du niveau d’eau des cours d’eau</a:t>
              </a:r>
            </a:p>
            <a:p>
              <a:pPr algn="just" marL="56577" indent="-28288" lvl="1">
                <a:lnSpc>
                  <a:spcPts val="400"/>
                </a:lnSpc>
                <a:buFont typeface="Arial"/>
                <a:buChar char="•"/>
              </a:pPr>
              <a:r>
                <a:rPr lang="en-US" sz="262">
                  <a:solidFill>
                    <a:srgbClr val="000000"/>
                  </a:solidFill>
                  <a:latin typeface="Open Sans 1"/>
                </a:rPr>
                <a:t>Alertes météorologiques</a:t>
              </a:r>
            </a:p>
          </p:txBody>
        </p:sp>
        <p:sp>
          <p:nvSpPr>
            <p:cNvPr name="Freeform 314" id="314"/>
            <p:cNvSpPr/>
            <p:nvPr/>
          </p:nvSpPr>
          <p:spPr>
            <a:xfrm flipH="false" flipV="false" rot="0">
              <a:off x="1225417" y="2694361"/>
              <a:ext cx="202637" cy="150395"/>
            </a:xfrm>
            <a:custGeom>
              <a:avLst/>
              <a:gdLst/>
              <a:ahLst/>
              <a:cxnLst/>
              <a:rect r="r" b="b" t="t" l="l"/>
              <a:pathLst>
                <a:path h="150395" w="202637">
                  <a:moveTo>
                    <a:pt x="0" y="0"/>
                  </a:moveTo>
                  <a:lnTo>
                    <a:pt x="202637" y="0"/>
                  </a:lnTo>
                  <a:lnTo>
                    <a:pt x="202637" y="150395"/>
                  </a:lnTo>
                  <a:lnTo>
                    <a:pt x="0" y="150395"/>
                  </a:lnTo>
                  <a:lnTo>
                    <a:pt x="0" y="0"/>
                  </a:lnTo>
                  <a:close/>
                </a:path>
              </a:pathLst>
            </a:custGeom>
            <a:blipFill>
              <a:blip r:embed="rId16"/>
              <a:stretch>
                <a:fillRect l="0" t="0" r="0" b="0"/>
              </a:stretch>
            </a:blipFill>
          </p:spPr>
        </p:sp>
        <p:sp>
          <p:nvSpPr>
            <p:cNvPr name="Freeform 315" id="315"/>
            <p:cNvSpPr/>
            <p:nvPr/>
          </p:nvSpPr>
          <p:spPr>
            <a:xfrm flipH="false" flipV="false" rot="0">
              <a:off x="907539" y="2685760"/>
              <a:ext cx="254109" cy="165171"/>
            </a:xfrm>
            <a:custGeom>
              <a:avLst/>
              <a:gdLst/>
              <a:ahLst/>
              <a:cxnLst/>
              <a:rect r="r" b="b" t="t" l="l"/>
              <a:pathLst>
                <a:path h="165171" w="254109">
                  <a:moveTo>
                    <a:pt x="0" y="0"/>
                  </a:moveTo>
                  <a:lnTo>
                    <a:pt x="254109" y="0"/>
                  </a:lnTo>
                  <a:lnTo>
                    <a:pt x="254109" y="165171"/>
                  </a:lnTo>
                  <a:lnTo>
                    <a:pt x="0" y="165171"/>
                  </a:lnTo>
                  <a:lnTo>
                    <a:pt x="0" y="0"/>
                  </a:lnTo>
                  <a:close/>
                </a:path>
              </a:pathLst>
            </a:custGeom>
            <a:blipFill>
              <a:blip r:embed="rId17"/>
              <a:stretch>
                <a:fillRect l="0" t="0" r="0" b="0"/>
              </a:stretch>
            </a:blipFill>
          </p:spPr>
        </p:sp>
      </p:grpSp>
      <p:sp>
        <p:nvSpPr>
          <p:cNvPr name="TextBox 316" id="316"/>
          <p:cNvSpPr txBox="true"/>
          <p:nvPr/>
        </p:nvSpPr>
        <p:spPr>
          <a:xfrm rot="0">
            <a:off x="10204406" y="7815642"/>
            <a:ext cx="2459049" cy="343243"/>
          </a:xfrm>
          <a:prstGeom prst="rect">
            <a:avLst/>
          </a:prstGeom>
        </p:spPr>
        <p:txBody>
          <a:bodyPr anchor="t" rtlCol="false" tIns="0" lIns="0" bIns="0" rIns="0">
            <a:spAutoFit/>
          </a:bodyPr>
          <a:lstStyle/>
          <a:p>
            <a:pPr>
              <a:lnSpc>
                <a:spcPts val="2475"/>
              </a:lnSpc>
            </a:pPr>
            <a:r>
              <a:rPr lang="en-US" sz="1768" spc="12">
                <a:solidFill>
                  <a:srgbClr val="011C50"/>
                </a:solidFill>
                <a:latin typeface="Arial Bold"/>
              </a:rPr>
              <a:t>RÉSULTAT</a:t>
            </a:r>
          </a:p>
        </p:txBody>
      </p:sp>
      <p:sp>
        <p:nvSpPr>
          <p:cNvPr name="TextBox 317" id="317"/>
          <p:cNvSpPr txBox="true"/>
          <p:nvPr/>
        </p:nvSpPr>
        <p:spPr>
          <a:xfrm rot="0">
            <a:off x="15194606" y="6111604"/>
            <a:ext cx="271139" cy="69946"/>
          </a:xfrm>
          <a:prstGeom prst="rect">
            <a:avLst/>
          </a:prstGeom>
        </p:spPr>
        <p:txBody>
          <a:bodyPr anchor="t" rtlCol="false" tIns="0" lIns="0" bIns="0" rIns="0">
            <a:spAutoFit/>
          </a:bodyPr>
          <a:lstStyle/>
          <a:p>
            <a:pPr>
              <a:lnSpc>
                <a:spcPts val="480"/>
              </a:lnSpc>
            </a:pPr>
            <a:r>
              <a:rPr lang="en-US" sz="400">
                <a:solidFill>
                  <a:srgbClr val="FFFFFF"/>
                </a:solidFill>
                <a:latin typeface="Arial Bold"/>
              </a:rPr>
              <a:t>.................</a:t>
            </a:r>
          </a:p>
        </p:txBody>
      </p:sp>
      <p:sp>
        <p:nvSpPr>
          <p:cNvPr name="TextBox 318" id="318"/>
          <p:cNvSpPr txBox="true"/>
          <p:nvPr/>
        </p:nvSpPr>
        <p:spPr>
          <a:xfrm rot="0">
            <a:off x="15194606" y="5622646"/>
            <a:ext cx="589447" cy="191273"/>
          </a:xfrm>
          <a:prstGeom prst="rect">
            <a:avLst/>
          </a:prstGeom>
        </p:spPr>
        <p:txBody>
          <a:bodyPr anchor="t" rtlCol="false" tIns="0" lIns="0" bIns="0" rIns="0">
            <a:spAutoFit/>
          </a:bodyPr>
          <a:lstStyle/>
          <a:p>
            <a:pPr>
              <a:lnSpc>
                <a:spcPts val="649"/>
              </a:lnSpc>
            </a:pPr>
            <a:r>
              <a:rPr lang="en-US" sz="669">
                <a:solidFill>
                  <a:srgbClr val="FFFFFF"/>
                </a:solidFill>
                <a:latin typeface="Arial Heavy"/>
              </a:rPr>
              <a:t>CRUE SOUDAINE</a:t>
            </a:r>
          </a:p>
        </p:txBody>
      </p:sp>
      <p:sp>
        <p:nvSpPr>
          <p:cNvPr name="TextBox 319" id="319"/>
          <p:cNvSpPr txBox="true"/>
          <p:nvPr/>
        </p:nvSpPr>
        <p:spPr>
          <a:xfrm rot="0">
            <a:off x="15194606" y="5804394"/>
            <a:ext cx="542278" cy="120827"/>
          </a:xfrm>
          <a:prstGeom prst="rect">
            <a:avLst/>
          </a:prstGeom>
        </p:spPr>
        <p:txBody>
          <a:bodyPr anchor="t" rtlCol="false" tIns="0" lIns="0" bIns="0" rIns="0">
            <a:spAutoFit/>
          </a:bodyPr>
          <a:lstStyle/>
          <a:p>
            <a:pPr>
              <a:lnSpc>
                <a:spcPts val="440"/>
              </a:lnSpc>
            </a:pPr>
            <a:r>
              <a:rPr lang="en-US" sz="367">
                <a:solidFill>
                  <a:srgbClr val="FFFFFF"/>
                </a:solidFill>
                <a:latin typeface="Arial Bold"/>
              </a:rPr>
              <a:t>En plaine et en montagne</a:t>
            </a:r>
          </a:p>
        </p:txBody>
      </p:sp>
      <p:sp>
        <p:nvSpPr>
          <p:cNvPr name="TextBox 320" id="320"/>
          <p:cNvSpPr txBox="true"/>
          <p:nvPr/>
        </p:nvSpPr>
        <p:spPr>
          <a:xfrm rot="0">
            <a:off x="15194606" y="6562417"/>
            <a:ext cx="1009602" cy="573538"/>
          </a:xfrm>
          <a:prstGeom prst="rect">
            <a:avLst/>
          </a:prstGeom>
        </p:spPr>
        <p:txBody>
          <a:bodyPr anchor="t" rtlCol="false" tIns="0" lIns="0" bIns="0" rIns="0">
            <a:spAutoFit/>
          </a:bodyPr>
          <a:lstStyle/>
          <a:p>
            <a:pPr algn="just">
              <a:lnSpc>
                <a:spcPts val="306"/>
              </a:lnSpc>
              <a:spcBef>
                <a:spcPct val="0"/>
              </a:spcBef>
            </a:pPr>
            <a:r>
              <a:rPr lang="en-US" sz="200">
                <a:solidFill>
                  <a:srgbClr val="000000"/>
                </a:solidFill>
                <a:latin typeface="Open Sans 1"/>
              </a:rPr>
              <a:t>Bien qu'il ne soit pas possible d'éliminer complètement ce risque, il est crucial d'adopter des mesures spécifiques pour l'atténuer. Les barrages jouent un rôle crucial dans la gestion des risques d'inondations en régulant le flux des cours d'eau, ce qui permet de réduire les pics de crue et d'atténuer les impacts des événements météorologiques extrêmes. En parallèle, la végétation, notamment les arbres, offre une solution naturelle pour prévenir l'érosion des sols et renforcer la stabilité des pentes. La végétalisation des versants du bassin contribue à limiter le ruissellement tandis que la plantation sur les berges ralentit la vitesse du courant. Aménager des zones d'expansion des crues et reméandrer les cours d'eau sont également des stratégies efficaces pour permettre au cours d'eau de déborder en toute sécurité et ralentir son écoulement. De plus, une moindre imperméabilisation des sols et des aménagements urbains adaptés permettent de réduire le ruissellement à la source. Enfin, l'amélioration des réseaux d'eaux pluviales, l'installation de bassins de rétention et la création de zones d'écoulement sont autant de mesures importantes à mettre en œuvre. </a:t>
            </a:r>
          </a:p>
        </p:txBody>
      </p:sp>
      <p:sp>
        <p:nvSpPr>
          <p:cNvPr name="TextBox 321" id="321"/>
          <p:cNvSpPr txBox="true"/>
          <p:nvPr/>
        </p:nvSpPr>
        <p:spPr>
          <a:xfrm rot="0">
            <a:off x="15313505" y="6492949"/>
            <a:ext cx="771805" cy="55621"/>
          </a:xfrm>
          <a:prstGeom prst="rect">
            <a:avLst/>
          </a:prstGeom>
        </p:spPr>
        <p:txBody>
          <a:bodyPr anchor="t" rtlCol="false" tIns="0" lIns="0" bIns="0" rIns="0">
            <a:spAutoFit/>
          </a:bodyPr>
          <a:lstStyle/>
          <a:p>
            <a:pPr algn="ctr" marL="0" indent="0" lvl="0">
              <a:lnSpc>
                <a:spcPts val="300"/>
              </a:lnSpc>
              <a:spcBef>
                <a:spcPct val="0"/>
              </a:spcBef>
            </a:pPr>
            <a:r>
              <a:rPr lang="en-US" sz="250">
                <a:solidFill>
                  <a:srgbClr val="FFFFFF"/>
                </a:solidFill>
                <a:latin typeface="Arial Bold"/>
              </a:rPr>
              <a:t>Adopter des mesures pour atténuer le risque</a:t>
            </a:r>
          </a:p>
        </p:txBody>
      </p:sp>
      <p:sp>
        <p:nvSpPr>
          <p:cNvPr name="TextBox 322" id="322"/>
          <p:cNvSpPr txBox="true"/>
          <p:nvPr/>
        </p:nvSpPr>
        <p:spPr>
          <a:xfrm rot="0">
            <a:off x="15194606" y="6055044"/>
            <a:ext cx="1009602" cy="420896"/>
          </a:xfrm>
          <a:prstGeom prst="rect">
            <a:avLst/>
          </a:prstGeom>
        </p:spPr>
        <p:txBody>
          <a:bodyPr anchor="t" rtlCol="false" tIns="0" lIns="0" bIns="0" rIns="0">
            <a:spAutoFit/>
          </a:bodyPr>
          <a:lstStyle/>
          <a:p>
            <a:pPr algn="just">
              <a:lnSpc>
                <a:spcPts val="306"/>
              </a:lnSpc>
              <a:spcBef>
                <a:spcPct val="0"/>
              </a:spcBef>
            </a:pPr>
            <a:r>
              <a:rPr lang="en-US" sz="200">
                <a:solidFill>
                  <a:srgbClr val="000000"/>
                </a:solidFill>
                <a:latin typeface="Open Sans 1"/>
              </a:rPr>
              <a:t>En montagne, les inondations posent des défis spécifiques en raison de la topographie complexe et des caractéristiques géographiques qu’elle présente, ce qui nécessite une planification et des mesures de gestion des risques adaptées. En effet, les pentes raides des zones montagneuses favorisent les crues soudaines. Le relief, souvent accidenté, engendre un écoulement rapide des eaux le long des pentes. S’il pleut abondamment, cette eau peut rapidement se rassembler et former des torrents d'eau qui dévalent les versants des montagnes. Au cours de son chemin, l’eau peut être canalisée dans des espaces plus restreints, formés par la topographie, ce qui amplifie l'effet d’inondation. De plus, les débris naturels, tels que les rochers, les arbres ou les sédiments charriés, peuvent obstruer le cours d'eau bloquant ainsi le flux d'eau et provoquant des débordements.</a:t>
            </a:r>
          </a:p>
        </p:txBody>
      </p:sp>
      <p:sp>
        <p:nvSpPr>
          <p:cNvPr name="TextBox 323" id="323"/>
          <p:cNvSpPr txBox="true"/>
          <p:nvPr/>
        </p:nvSpPr>
        <p:spPr>
          <a:xfrm rot="0">
            <a:off x="15313505" y="5978380"/>
            <a:ext cx="771805" cy="55621"/>
          </a:xfrm>
          <a:prstGeom prst="rect">
            <a:avLst/>
          </a:prstGeom>
        </p:spPr>
        <p:txBody>
          <a:bodyPr anchor="t" rtlCol="false" tIns="0" lIns="0" bIns="0" rIns="0">
            <a:spAutoFit/>
          </a:bodyPr>
          <a:lstStyle/>
          <a:p>
            <a:pPr algn="ctr" marL="0" indent="0" lvl="0">
              <a:lnSpc>
                <a:spcPts val="300"/>
              </a:lnSpc>
              <a:spcBef>
                <a:spcPct val="0"/>
              </a:spcBef>
            </a:pPr>
            <a:r>
              <a:rPr lang="en-US" sz="250">
                <a:solidFill>
                  <a:srgbClr val="FFFFFF"/>
                </a:solidFill>
                <a:latin typeface="Arial Bold"/>
              </a:rPr>
              <a:t>L’effet de relief aggrave les inondations</a:t>
            </a:r>
          </a:p>
        </p:txBody>
      </p:sp>
      <p:sp>
        <p:nvSpPr>
          <p:cNvPr name="TextBox 324" id="324"/>
          <p:cNvSpPr txBox="true"/>
          <p:nvPr/>
        </p:nvSpPr>
        <p:spPr>
          <a:xfrm rot="0">
            <a:off x="12556606" y="8294573"/>
            <a:ext cx="568096" cy="184690"/>
          </a:xfrm>
          <a:prstGeom prst="rect">
            <a:avLst/>
          </a:prstGeom>
        </p:spPr>
        <p:txBody>
          <a:bodyPr anchor="t" rtlCol="false" tIns="0" lIns="0" bIns="0" rIns="0">
            <a:spAutoFit/>
          </a:bodyPr>
          <a:lstStyle/>
          <a:p>
            <a:pPr algn="l" marL="0" indent="0" lvl="0">
              <a:lnSpc>
                <a:spcPts val="626"/>
              </a:lnSpc>
              <a:spcBef>
                <a:spcPct val="0"/>
              </a:spcBef>
            </a:pPr>
            <a:r>
              <a:rPr lang="en-US" sz="645" strike="noStrike" u="none">
                <a:solidFill>
                  <a:srgbClr val="FFFFFF"/>
                </a:solidFill>
                <a:latin typeface="Arial Heavy"/>
              </a:rPr>
              <a:t>L’ÉROSION COTIÈRE</a:t>
            </a:r>
          </a:p>
        </p:txBody>
      </p:sp>
      <p:sp>
        <p:nvSpPr>
          <p:cNvPr name="TextBox 325" id="325"/>
          <p:cNvSpPr txBox="true"/>
          <p:nvPr/>
        </p:nvSpPr>
        <p:spPr>
          <a:xfrm rot="0">
            <a:off x="12556606" y="8460213"/>
            <a:ext cx="522635" cy="72685"/>
          </a:xfrm>
          <a:prstGeom prst="rect">
            <a:avLst/>
          </a:prstGeom>
        </p:spPr>
        <p:txBody>
          <a:bodyPr anchor="t" rtlCol="false" tIns="0" lIns="0" bIns="0" rIns="0">
            <a:spAutoFit/>
          </a:bodyPr>
          <a:lstStyle/>
          <a:p>
            <a:pPr algn="l" marL="0" indent="0" lvl="0">
              <a:lnSpc>
                <a:spcPts val="424"/>
              </a:lnSpc>
              <a:spcBef>
                <a:spcPct val="0"/>
              </a:spcBef>
            </a:pPr>
            <a:r>
              <a:rPr lang="en-US" sz="353" strike="noStrike" u="none">
                <a:solidFill>
                  <a:srgbClr val="FFFFFF"/>
                </a:solidFill>
                <a:latin typeface="Arial Bold"/>
              </a:rPr>
              <a:t>&amp; la submersion</a:t>
            </a:r>
          </a:p>
        </p:txBody>
      </p:sp>
      <p:sp>
        <p:nvSpPr>
          <p:cNvPr name="TextBox 326" id="326"/>
          <p:cNvSpPr txBox="true"/>
          <p:nvPr/>
        </p:nvSpPr>
        <p:spPr>
          <a:xfrm rot="0">
            <a:off x="12898588" y="8584214"/>
            <a:ext cx="631049" cy="763848"/>
          </a:xfrm>
          <a:prstGeom prst="rect">
            <a:avLst/>
          </a:prstGeom>
        </p:spPr>
        <p:txBody>
          <a:bodyPr anchor="t" rtlCol="false" tIns="0" lIns="0" bIns="0" rIns="0">
            <a:spAutoFit/>
          </a:bodyPr>
          <a:lstStyle/>
          <a:p>
            <a:pPr algn="just">
              <a:lnSpc>
                <a:spcPts val="270"/>
              </a:lnSpc>
            </a:pPr>
            <a:r>
              <a:rPr lang="en-US" sz="193">
                <a:solidFill>
                  <a:srgbClr val="000000"/>
                </a:solidFill>
                <a:latin typeface="Open Sans 1 Bold"/>
              </a:rPr>
              <a:t>L'érosion côtière</a:t>
            </a:r>
            <a:r>
              <a:rPr lang="en-US" sz="193">
                <a:solidFill>
                  <a:srgbClr val="000000"/>
                </a:solidFill>
                <a:latin typeface="Open Sans 1"/>
              </a:rPr>
              <a:t> est un phénomène naturel qui se produit lorsque les forces de l'eau, telles que les vagues et les courants, ainsi que les vents forts, agissent sur les côtes, emportant progressivement les matériaux et modifiant le trait de cote. Ces phénomènes sont souvent exacerbés par les tempêtes qui provoquent des conditions météorologiques extrêmes et accélèrent l'érosion côtière. Les facteurs anthropiques tels que l'urbanisation peu ou pas planifiée, des aménagements inadaptés ou le changement climatique amplifient également le phénomène.</a:t>
            </a:r>
          </a:p>
          <a:p>
            <a:pPr algn="just">
              <a:lnSpc>
                <a:spcPts val="225"/>
              </a:lnSpc>
            </a:pPr>
          </a:p>
          <a:p>
            <a:pPr algn="just">
              <a:lnSpc>
                <a:spcPts val="270"/>
              </a:lnSpc>
            </a:pPr>
            <a:r>
              <a:rPr lang="en-US" sz="193">
                <a:solidFill>
                  <a:srgbClr val="000000"/>
                </a:solidFill>
                <a:latin typeface="Open Sans 1"/>
              </a:rPr>
              <a:t>L'érosion côtière représente un danger pour les zones résidentielles et les infrastructures situées le long du littoral dans la mesure où elle entraîne une perte de terres, ce qui peut compromettre la stabilité des sols et mettre en danger les bâtiments construits à proximité. Elle peut aussi endommager les infrastructures essentielles telles que les routes, les ponts et les réseaux d'approvisionnement en eau et en électricité, perturbant alors la vie quotidienne des populations locales.</a:t>
            </a:r>
          </a:p>
        </p:txBody>
      </p:sp>
      <p:sp>
        <p:nvSpPr>
          <p:cNvPr name="TextBox 327" id="327"/>
          <p:cNvSpPr txBox="true"/>
          <p:nvPr/>
        </p:nvSpPr>
        <p:spPr>
          <a:xfrm rot="0">
            <a:off x="12565946" y="8600639"/>
            <a:ext cx="240800" cy="55498"/>
          </a:xfrm>
          <a:prstGeom prst="rect">
            <a:avLst/>
          </a:prstGeom>
        </p:spPr>
        <p:txBody>
          <a:bodyPr anchor="t" rtlCol="false" tIns="0" lIns="0" bIns="0" rIns="0">
            <a:spAutoFit/>
          </a:bodyPr>
          <a:lstStyle/>
          <a:p>
            <a:pPr>
              <a:lnSpc>
                <a:spcPts val="366"/>
              </a:lnSpc>
            </a:pPr>
            <a:r>
              <a:rPr lang="en-US" sz="305">
                <a:solidFill>
                  <a:srgbClr val="FFFFFF"/>
                </a:solidFill>
                <a:latin typeface="Arial Bold"/>
              </a:rPr>
              <a:t>C’est quoi?</a:t>
            </a:r>
          </a:p>
        </p:txBody>
      </p:sp>
      <p:sp>
        <p:nvSpPr>
          <p:cNvPr name="TextBox 328" id="328"/>
          <p:cNvSpPr txBox="true"/>
          <p:nvPr/>
        </p:nvSpPr>
        <p:spPr>
          <a:xfrm rot="0">
            <a:off x="12556606" y="8693873"/>
            <a:ext cx="313609" cy="715191"/>
          </a:xfrm>
          <a:prstGeom prst="rect">
            <a:avLst/>
          </a:prstGeom>
        </p:spPr>
        <p:txBody>
          <a:bodyPr anchor="t" rtlCol="false" tIns="0" lIns="0" bIns="0" rIns="0">
            <a:spAutoFit/>
          </a:bodyPr>
          <a:lstStyle/>
          <a:p>
            <a:pPr marL="0" indent="0" lvl="0">
              <a:lnSpc>
                <a:spcPts val="295"/>
              </a:lnSpc>
              <a:spcBef>
                <a:spcPct val="0"/>
              </a:spcBef>
            </a:pPr>
            <a:r>
              <a:rPr lang="en-US" sz="193" strike="noStrike" u="none">
                <a:solidFill>
                  <a:srgbClr val="000000"/>
                </a:solidFill>
                <a:latin typeface="Open Sans 1 Bold"/>
              </a:rPr>
              <a:t>L</a:t>
            </a:r>
            <a:r>
              <a:rPr lang="en-US" sz="193" strike="noStrike" u="none">
                <a:solidFill>
                  <a:srgbClr val="000000"/>
                </a:solidFill>
                <a:latin typeface="Open Sans 1 Bold"/>
              </a:rPr>
              <a:t>a submersion marine</a:t>
            </a:r>
            <a:r>
              <a:rPr lang="en-US" sz="193" strike="noStrike" u="none">
                <a:solidFill>
                  <a:srgbClr val="000000"/>
                </a:solidFill>
                <a:latin typeface="Open Sans 1"/>
              </a:rPr>
              <a:t> est un phénomène où l'eau de mer inondant les terres, dépassant les limites normales du littoral. </a:t>
            </a:r>
          </a:p>
          <a:p>
            <a:pPr marL="0" indent="0" lvl="0">
              <a:lnSpc>
                <a:spcPts val="246"/>
              </a:lnSpc>
              <a:spcBef>
                <a:spcPct val="0"/>
              </a:spcBef>
            </a:pPr>
          </a:p>
          <a:p>
            <a:pPr marL="0" indent="0" lvl="0">
              <a:lnSpc>
                <a:spcPts val="295"/>
              </a:lnSpc>
              <a:spcBef>
                <a:spcPct val="0"/>
              </a:spcBef>
            </a:pPr>
            <a:r>
              <a:rPr lang="en-US" sz="193" strike="noStrike" u="none">
                <a:solidFill>
                  <a:srgbClr val="000000"/>
                </a:solidFill>
                <a:latin typeface="Open Sans 1"/>
              </a:rPr>
              <a:t>Elle peut être causée par plusieurs facteurs, notamment les marées hautes, les tempêtes ou les tsunamis. </a:t>
            </a:r>
          </a:p>
          <a:p>
            <a:pPr marL="0" indent="0" lvl="0">
              <a:lnSpc>
                <a:spcPts val="246"/>
              </a:lnSpc>
              <a:spcBef>
                <a:spcPct val="0"/>
              </a:spcBef>
            </a:pPr>
          </a:p>
          <a:p>
            <a:pPr marL="0" indent="0" lvl="0">
              <a:lnSpc>
                <a:spcPts val="295"/>
              </a:lnSpc>
              <a:spcBef>
                <a:spcPct val="0"/>
              </a:spcBef>
            </a:pPr>
            <a:r>
              <a:rPr lang="en-US" sz="193" strike="noStrike" u="none">
                <a:solidFill>
                  <a:srgbClr val="000000"/>
                </a:solidFill>
                <a:latin typeface="Open Sans 1"/>
              </a:rPr>
              <a:t>Elle peut causer des dégâts matériels considérables, menacer la vie humaine, perturber les écosystèmes côtiers et avoir des conséquences économiques et sociales significatives.</a:t>
            </a:r>
          </a:p>
        </p:txBody>
      </p:sp>
      <p:sp>
        <p:nvSpPr>
          <p:cNvPr name="TextBox 329" id="329"/>
          <p:cNvSpPr txBox="true"/>
          <p:nvPr/>
        </p:nvSpPr>
        <p:spPr>
          <a:xfrm rot="0">
            <a:off x="12898588" y="9393281"/>
            <a:ext cx="631049" cy="120388"/>
          </a:xfrm>
          <a:prstGeom prst="rect">
            <a:avLst/>
          </a:prstGeom>
        </p:spPr>
        <p:txBody>
          <a:bodyPr anchor="t" rtlCol="false" tIns="0" lIns="0" bIns="0" rIns="0">
            <a:spAutoFit/>
          </a:bodyPr>
          <a:lstStyle/>
          <a:p>
            <a:pPr algn="just" marL="0" indent="0" lvl="0">
              <a:lnSpc>
                <a:spcPts val="249"/>
              </a:lnSpc>
            </a:pPr>
            <a:r>
              <a:rPr lang="en-US" sz="193" strike="noStrike" u="none">
                <a:solidFill>
                  <a:srgbClr val="000000"/>
                </a:solidFill>
                <a:latin typeface="Open Sans 1 Bold"/>
              </a:rPr>
              <a:t>Pour atténuer ces risques, il est impératif d'adopter des mesures spécifiques qui prennent en compte les caractéristiques uniques de chaque région. </a:t>
            </a:r>
          </a:p>
        </p:txBody>
      </p:sp>
      <p:sp>
        <p:nvSpPr>
          <p:cNvPr name="TextBox 330" id="330"/>
          <p:cNvSpPr txBox="true"/>
          <p:nvPr/>
        </p:nvSpPr>
        <p:spPr>
          <a:xfrm rot="0">
            <a:off x="12554690" y="9459189"/>
            <a:ext cx="261318" cy="52433"/>
          </a:xfrm>
          <a:prstGeom prst="rect">
            <a:avLst/>
          </a:prstGeom>
        </p:spPr>
        <p:txBody>
          <a:bodyPr anchor="t" rtlCol="false" tIns="0" lIns="0" bIns="0" rIns="0">
            <a:spAutoFit/>
          </a:bodyPr>
          <a:lstStyle/>
          <a:p>
            <a:pPr algn="ctr">
              <a:lnSpc>
                <a:spcPts val="347"/>
              </a:lnSpc>
            </a:pPr>
            <a:r>
              <a:rPr lang="en-US" sz="289">
                <a:solidFill>
                  <a:srgbClr val="FFFFFF"/>
                </a:solidFill>
                <a:latin typeface="Arial Bold"/>
              </a:rPr>
              <a:t>Les défis</a:t>
            </a:r>
          </a:p>
        </p:txBody>
      </p:sp>
      <p:sp>
        <p:nvSpPr>
          <p:cNvPr name="TextBox 331" id="331"/>
          <p:cNvSpPr txBox="true"/>
          <p:nvPr/>
        </p:nvSpPr>
        <p:spPr>
          <a:xfrm rot="0">
            <a:off x="12556606" y="9536296"/>
            <a:ext cx="973032" cy="230923"/>
          </a:xfrm>
          <a:prstGeom prst="rect">
            <a:avLst/>
          </a:prstGeom>
        </p:spPr>
        <p:txBody>
          <a:bodyPr anchor="t" rtlCol="false" tIns="0" lIns="0" bIns="0" rIns="0">
            <a:spAutoFit/>
          </a:bodyPr>
          <a:lstStyle/>
          <a:p>
            <a:pPr algn="just" marL="0" indent="0" lvl="0">
              <a:lnSpc>
                <a:spcPts val="270"/>
              </a:lnSpc>
              <a:spcBef>
                <a:spcPct val="0"/>
              </a:spcBef>
            </a:pPr>
            <a:r>
              <a:rPr lang="en-US" sz="193" strike="noStrike" u="none">
                <a:solidFill>
                  <a:srgbClr val="000000"/>
                </a:solidFill>
                <a:latin typeface="Open Sans 1"/>
              </a:rPr>
              <a:t>Les autorités locales doivent gérer et entretenir les infrastructures côtières pour garantir leur efficacité contre l'érosion côtière et la submersion marine. Il est donc essentiel d'adopter une planification urbaine et une gestion du littoral intégrant des mesures de protection côtière et limitant le développement de l’urbanisation dans les zones à risque. Il est tout aussi important de sensibiliser les populations locales aux dangers de l'érosion côtière et de la submersion marine, tout en communiquant sur les mesures d'adaptation et les plans d'évacuation.</a:t>
            </a:r>
          </a:p>
        </p:txBody>
      </p:sp>
      <p:sp>
        <p:nvSpPr>
          <p:cNvPr name="TextBox 332" id="332"/>
          <p:cNvSpPr txBox="true"/>
          <p:nvPr/>
        </p:nvSpPr>
        <p:spPr>
          <a:xfrm rot="0">
            <a:off x="11751094" y="3073304"/>
            <a:ext cx="2180426" cy="714889"/>
          </a:xfrm>
          <a:prstGeom prst="rect">
            <a:avLst/>
          </a:prstGeom>
        </p:spPr>
        <p:txBody>
          <a:bodyPr anchor="t" rtlCol="false" tIns="0" lIns="0" bIns="0" rIns="0">
            <a:spAutoFit/>
          </a:bodyPr>
          <a:lstStyle/>
          <a:p>
            <a:pPr algn="just">
              <a:lnSpc>
                <a:spcPts val="1109"/>
              </a:lnSpc>
            </a:pPr>
            <a:r>
              <a:rPr lang="en-US" sz="792">
                <a:solidFill>
                  <a:srgbClr val="FFFFFF"/>
                </a:solidFill>
                <a:latin typeface="Arial"/>
              </a:rPr>
              <a:t>Les zones basses sont rapidement inondées, mettant en danger les habitants et les infrastructures. Les communes montagneuses sont également touchées par des crues rapides, aggravées par l'effet de relief.</a:t>
            </a:r>
          </a:p>
        </p:txBody>
      </p:sp>
      <p:sp>
        <p:nvSpPr>
          <p:cNvPr name="TextBox 333" id="333"/>
          <p:cNvSpPr txBox="true"/>
          <p:nvPr/>
        </p:nvSpPr>
        <p:spPr>
          <a:xfrm rot="0">
            <a:off x="6350953" y="1473837"/>
            <a:ext cx="2215049" cy="278837"/>
          </a:xfrm>
          <a:prstGeom prst="rect">
            <a:avLst/>
          </a:prstGeom>
        </p:spPr>
        <p:txBody>
          <a:bodyPr anchor="t" rtlCol="false" tIns="0" lIns="0" bIns="0" rIns="0">
            <a:spAutoFit/>
          </a:bodyPr>
          <a:lstStyle/>
          <a:p>
            <a:pPr algn="ctr">
              <a:lnSpc>
                <a:spcPts val="2048"/>
              </a:lnSpc>
            </a:pPr>
            <a:r>
              <a:rPr lang="en-US" sz="1463" spc="10">
                <a:solidFill>
                  <a:srgbClr val="FFFFFF"/>
                </a:solidFill>
                <a:latin typeface="Arial Bold"/>
              </a:rPr>
              <a:t>POINT DE DÉPART</a:t>
            </a:r>
          </a:p>
        </p:txBody>
      </p:sp>
      <p:sp>
        <p:nvSpPr>
          <p:cNvPr name="TextBox 334" id="334"/>
          <p:cNvSpPr txBox="true"/>
          <p:nvPr/>
        </p:nvSpPr>
        <p:spPr>
          <a:xfrm rot="0">
            <a:off x="5932599" y="1926871"/>
            <a:ext cx="3051758" cy="1914028"/>
          </a:xfrm>
          <a:prstGeom prst="rect">
            <a:avLst/>
          </a:prstGeom>
        </p:spPr>
        <p:txBody>
          <a:bodyPr anchor="t" rtlCol="false" tIns="0" lIns="0" bIns="0" rIns="0">
            <a:spAutoFit/>
          </a:bodyPr>
          <a:lstStyle/>
          <a:p>
            <a:pPr algn="just">
              <a:lnSpc>
                <a:spcPts val="1073"/>
              </a:lnSpc>
            </a:pPr>
            <a:r>
              <a:rPr lang="en-US" sz="766">
                <a:solidFill>
                  <a:srgbClr val="FFFFFF"/>
                </a:solidFill>
                <a:latin typeface="Arial"/>
              </a:rPr>
              <a:t>La Communauté de Communes Marana Golo, composée de dix communes diverses entre littoral et montagne, est confrontée à un risque majeur d'inondation, notamment en raison de la présence du cours d'eau Golo.</a:t>
            </a:r>
            <a:r>
              <a:rPr lang="en-US" sz="766">
                <a:solidFill>
                  <a:srgbClr val="FFFFFF"/>
                </a:solidFill>
                <a:latin typeface="Arial"/>
              </a:rPr>
              <a:t> </a:t>
            </a:r>
            <a:r>
              <a:rPr lang="en-US" sz="766">
                <a:solidFill>
                  <a:srgbClr val="FFFFFF"/>
                </a:solidFill>
                <a:latin typeface="Arial"/>
              </a:rPr>
              <a:t>Une tempête exceptionnelle nommée Xeria, alimentée par des conditions météorologiques aggravées par le dérèglement climatique, est annoncée pour le 24 juillet. Des pluies torrentielles et des vents violents sont prévus, avec des cumuls pouvant atteindre jusqu'à 135 mm sur les reliefs et des rafales allant jusqu'à 150 km/h.</a:t>
            </a:r>
          </a:p>
          <a:p>
            <a:pPr algn="just">
              <a:lnSpc>
                <a:spcPts val="1073"/>
              </a:lnSpc>
            </a:pPr>
          </a:p>
          <a:p>
            <a:pPr algn="just">
              <a:lnSpc>
                <a:spcPts val="1073"/>
              </a:lnSpc>
            </a:pPr>
            <a:r>
              <a:rPr lang="en-US" sz="766">
                <a:solidFill>
                  <a:srgbClr val="FFFFFF"/>
                </a:solidFill>
                <a:latin typeface="Arial"/>
              </a:rPr>
              <a:t>Un atelier est organisé pour élaborer des mesures d'adaptation et des stratégies de prévention face à ces risques, ainsi que pour proposer des solutions innovantes renforçant la résilience de la communauté face aux événements climatiques extrêmes futurs.</a:t>
            </a:r>
          </a:p>
        </p:txBody>
      </p:sp>
      <p:sp>
        <p:nvSpPr>
          <p:cNvPr name="TextBox 335" id="335"/>
          <p:cNvSpPr txBox="true"/>
          <p:nvPr/>
        </p:nvSpPr>
        <p:spPr>
          <a:xfrm rot="0">
            <a:off x="6463170" y="7382280"/>
            <a:ext cx="2914547" cy="226612"/>
          </a:xfrm>
          <a:prstGeom prst="rect">
            <a:avLst/>
          </a:prstGeom>
        </p:spPr>
        <p:txBody>
          <a:bodyPr anchor="t" rtlCol="false" tIns="0" lIns="0" bIns="0" rIns="0">
            <a:spAutoFit/>
          </a:bodyPr>
          <a:lstStyle/>
          <a:p>
            <a:pPr algn="ctr" marL="0" indent="0" lvl="0">
              <a:lnSpc>
                <a:spcPts val="1658"/>
              </a:lnSpc>
              <a:spcBef>
                <a:spcPct val="0"/>
              </a:spcBef>
            </a:pPr>
            <a:r>
              <a:rPr lang="en-US" sz="1184" spc="8" strike="noStrike" u="none">
                <a:solidFill>
                  <a:srgbClr val="011C50"/>
                </a:solidFill>
                <a:latin typeface="Arial Bold"/>
              </a:rPr>
              <a:t>4ÈME ÉVÉNEMENT LIÉ LA TEMPÊTE</a:t>
            </a:r>
          </a:p>
        </p:txBody>
      </p:sp>
      <p:sp>
        <p:nvSpPr>
          <p:cNvPr name="TextBox 336" id="336"/>
          <p:cNvSpPr txBox="true"/>
          <p:nvPr/>
        </p:nvSpPr>
        <p:spPr>
          <a:xfrm rot="0">
            <a:off x="6418619" y="7987263"/>
            <a:ext cx="3085162" cy="993659"/>
          </a:xfrm>
          <a:prstGeom prst="rect">
            <a:avLst/>
          </a:prstGeom>
        </p:spPr>
        <p:txBody>
          <a:bodyPr anchor="t" rtlCol="false" tIns="0" lIns="0" bIns="0" rIns="0">
            <a:spAutoFit/>
          </a:bodyPr>
          <a:lstStyle/>
          <a:p>
            <a:pPr algn="just">
              <a:lnSpc>
                <a:spcPts val="1109"/>
              </a:lnSpc>
            </a:pPr>
            <a:r>
              <a:rPr lang="en-US" sz="792">
                <a:solidFill>
                  <a:srgbClr val="011C50"/>
                </a:solidFill>
                <a:latin typeface="Arial"/>
              </a:rPr>
              <a:t>Des infrastructures critiques telles que l'aéroport, la centrale thermique et le dépôt pétrolier de Lucciana sont menacées. </a:t>
            </a:r>
            <a:r>
              <a:rPr lang="en-US" sz="792">
                <a:solidFill>
                  <a:srgbClr val="011C50"/>
                </a:solidFill>
                <a:latin typeface="Arial"/>
              </a:rPr>
              <a:t>Les inondations affectent gravement les infrastructures de transport, isolant plusieurs communes de montagne en raison de routes coupées et de ponts effondrés. Ces interruptions entraînent des perturbations dans la circulation et des coupures de ressources, impactant l'approvisionnement de toute la Corse. </a:t>
            </a:r>
          </a:p>
        </p:txBody>
      </p:sp>
      <p:sp>
        <p:nvSpPr>
          <p:cNvPr name="TextBox 337" id="337"/>
          <p:cNvSpPr txBox="true"/>
          <p:nvPr/>
        </p:nvSpPr>
        <p:spPr>
          <a:xfrm rot="0">
            <a:off x="1957591" y="426165"/>
            <a:ext cx="6222516" cy="701414"/>
          </a:xfrm>
          <a:prstGeom prst="rect">
            <a:avLst/>
          </a:prstGeom>
        </p:spPr>
        <p:txBody>
          <a:bodyPr anchor="t" rtlCol="false" tIns="0" lIns="0" bIns="0" rIns="0">
            <a:spAutoFit/>
          </a:bodyPr>
          <a:lstStyle/>
          <a:p>
            <a:pPr>
              <a:lnSpc>
                <a:spcPts val="2439"/>
              </a:lnSpc>
            </a:pPr>
            <a:r>
              <a:rPr lang="en-US" sz="2710" spc="54">
                <a:solidFill>
                  <a:srgbClr val="86A315"/>
                </a:solidFill>
                <a:latin typeface="Arial Bold"/>
              </a:rPr>
              <a:t>LE SCÉNARIO À LA BASE DE NOTRE DÉMARCHE PÉDAGOGIQUE</a:t>
            </a:r>
          </a:p>
        </p:txBody>
      </p:sp>
      <p:sp>
        <p:nvSpPr>
          <p:cNvPr name="TextBox 338" id="338"/>
          <p:cNvSpPr txBox="true"/>
          <p:nvPr/>
        </p:nvSpPr>
        <p:spPr>
          <a:xfrm rot="0">
            <a:off x="9211435" y="651197"/>
            <a:ext cx="2670990" cy="401332"/>
          </a:xfrm>
          <a:prstGeom prst="rect">
            <a:avLst/>
          </a:prstGeom>
        </p:spPr>
        <p:txBody>
          <a:bodyPr anchor="t" rtlCol="false" tIns="0" lIns="0" bIns="0" rIns="0">
            <a:spAutoFit/>
          </a:bodyPr>
          <a:lstStyle/>
          <a:p>
            <a:pPr algn="ctr" marL="0" indent="0" lvl="0">
              <a:lnSpc>
                <a:spcPts val="1560"/>
              </a:lnSpc>
              <a:spcBef>
                <a:spcPct val="0"/>
              </a:spcBef>
            </a:pPr>
            <a:r>
              <a:rPr lang="en-US" sz="1114" spc="7" strike="noStrike" u="none">
                <a:solidFill>
                  <a:srgbClr val="FFFFFF"/>
                </a:solidFill>
                <a:latin typeface="Arial Bold"/>
              </a:rPr>
              <a:t>1ER ÉVÉNEMENT LIÉ À LA </a:t>
            </a:r>
          </a:p>
          <a:p>
            <a:pPr algn="ctr" marL="0" indent="0" lvl="0">
              <a:lnSpc>
                <a:spcPts val="1560"/>
              </a:lnSpc>
              <a:spcBef>
                <a:spcPct val="0"/>
              </a:spcBef>
            </a:pPr>
            <a:r>
              <a:rPr lang="en-US" sz="1114" spc="7" strike="noStrike" u="none">
                <a:solidFill>
                  <a:srgbClr val="FFFFFF"/>
                </a:solidFill>
                <a:latin typeface="Arial Bold"/>
              </a:rPr>
              <a:t>TEMPÊTE</a:t>
            </a:r>
          </a:p>
        </p:txBody>
      </p:sp>
      <p:sp>
        <p:nvSpPr>
          <p:cNvPr name="TextBox 339" id="339"/>
          <p:cNvSpPr txBox="true"/>
          <p:nvPr/>
        </p:nvSpPr>
        <p:spPr>
          <a:xfrm rot="0">
            <a:off x="9676253" y="1165760"/>
            <a:ext cx="1854929" cy="575505"/>
          </a:xfrm>
          <a:prstGeom prst="rect">
            <a:avLst/>
          </a:prstGeom>
        </p:spPr>
        <p:txBody>
          <a:bodyPr anchor="t" rtlCol="false" tIns="0" lIns="0" bIns="0" rIns="0">
            <a:spAutoFit/>
          </a:bodyPr>
          <a:lstStyle/>
          <a:p>
            <a:pPr algn="just">
              <a:lnSpc>
                <a:spcPts val="1109"/>
              </a:lnSpc>
            </a:pPr>
            <a:r>
              <a:rPr lang="en-US" sz="792">
                <a:solidFill>
                  <a:srgbClr val="FFFFFF"/>
                </a:solidFill>
                <a:latin typeface="Arial"/>
              </a:rPr>
              <a:t>Les cours d'eau sont saturés, provoquant des crues soudaines qui submergent les quartiers riverains et dépassent les systèmes de drainage.</a:t>
            </a:r>
          </a:p>
        </p:txBody>
      </p:sp>
      <p:sp>
        <p:nvSpPr>
          <p:cNvPr name="TextBox 340" id="340"/>
          <p:cNvSpPr txBox="true"/>
          <p:nvPr/>
        </p:nvSpPr>
        <p:spPr>
          <a:xfrm rot="0">
            <a:off x="9630431" y="6102663"/>
            <a:ext cx="2095762" cy="640982"/>
          </a:xfrm>
          <a:prstGeom prst="rect">
            <a:avLst/>
          </a:prstGeom>
        </p:spPr>
        <p:txBody>
          <a:bodyPr anchor="t" rtlCol="false" tIns="0" lIns="0" bIns="0" rIns="0">
            <a:spAutoFit/>
          </a:bodyPr>
          <a:lstStyle/>
          <a:p>
            <a:pPr algn="just">
              <a:lnSpc>
                <a:spcPts val="999"/>
              </a:lnSpc>
            </a:pPr>
            <a:r>
              <a:rPr lang="en-US" sz="714">
                <a:solidFill>
                  <a:srgbClr val="1F1B17"/>
                </a:solidFill>
                <a:latin typeface="Arial"/>
              </a:rPr>
              <a:t>Sur le littoral, l'érosion côtière est accélérée par les vagues violentes et les vents forts, menaçant les zones résidentielles et les infrastructures sur le cordon lagunaire, notamment les communes de Borgo, Biguglia et Lucciana.</a:t>
            </a:r>
          </a:p>
        </p:txBody>
      </p:sp>
      <p:sp>
        <p:nvSpPr>
          <p:cNvPr name="TextBox 341" id="341"/>
          <p:cNvSpPr txBox="true"/>
          <p:nvPr/>
        </p:nvSpPr>
        <p:spPr>
          <a:xfrm rot="0">
            <a:off x="2140819" y="3576845"/>
            <a:ext cx="2580687" cy="689305"/>
          </a:xfrm>
          <a:prstGeom prst="rect">
            <a:avLst/>
          </a:prstGeom>
        </p:spPr>
        <p:txBody>
          <a:bodyPr anchor="t" rtlCol="false" tIns="0" lIns="0" bIns="0" rIns="0">
            <a:spAutoFit/>
          </a:bodyPr>
          <a:lstStyle/>
          <a:p>
            <a:pPr algn="just">
              <a:lnSpc>
                <a:spcPts val="1073"/>
              </a:lnSpc>
            </a:pPr>
            <a:r>
              <a:rPr lang="en-US" sz="766">
                <a:solidFill>
                  <a:srgbClr val="011C50"/>
                </a:solidFill>
                <a:latin typeface="Arial"/>
              </a:rPr>
              <a:t>Des livrets synthétiques, pédagogiques, généralistes et pratiques, à destination des établissements publics de coopération intercommunale. Des intercalaires sont également glissés dans ces livrets pour aider à l’action de sensibilisation et de gestion de crise. </a:t>
            </a:r>
          </a:p>
        </p:txBody>
      </p:sp>
      <p:sp>
        <p:nvSpPr>
          <p:cNvPr name="TextBox 342" id="342"/>
          <p:cNvSpPr txBox="true"/>
          <p:nvPr/>
        </p:nvSpPr>
        <p:spPr>
          <a:xfrm rot="0">
            <a:off x="2140819" y="3130773"/>
            <a:ext cx="2296494" cy="422029"/>
          </a:xfrm>
          <a:prstGeom prst="rect">
            <a:avLst/>
          </a:prstGeom>
        </p:spPr>
        <p:txBody>
          <a:bodyPr anchor="t" rtlCol="false" tIns="0" lIns="0" bIns="0" rIns="0">
            <a:spAutoFit/>
          </a:bodyPr>
          <a:lstStyle/>
          <a:p>
            <a:pPr algn="just">
              <a:lnSpc>
                <a:spcPts val="3024"/>
              </a:lnSpc>
            </a:pPr>
            <a:r>
              <a:rPr lang="en-US" sz="2160" spc="15">
                <a:solidFill>
                  <a:srgbClr val="011C50"/>
                </a:solidFill>
                <a:latin typeface="Arial Bold"/>
              </a:rPr>
              <a:t>RÉSULTAT</a:t>
            </a:r>
          </a:p>
        </p:txBody>
      </p:sp>
      <p:sp>
        <p:nvSpPr>
          <p:cNvPr name="TextBox 343" id="343"/>
          <p:cNvSpPr txBox="true"/>
          <p:nvPr/>
        </p:nvSpPr>
        <p:spPr>
          <a:xfrm rot="0">
            <a:off x="2767306" y="7018488"/>
            <a:ext cx="2459049" cy="343243"/>
          </a:xfrm>
          <a:prstGeom prst="rect">
            <a:avLst/>
          </a:prstGeom>
        </p:spPr>
        <p:txBody>
          <a:bodyPr anchor="t" rtlCol="false" tIns="0" lIns="0" bIns="0" rIns="0">
            <a:spAutoFit/>
          </a:bodyPr>
          <a:lstStyle/>
          <a:p>
            <a:pPr>
              <a:lnSpc>
                <a:spcPts val="2475"/>
              </a:lnSpc>
            </a:pPr>
            <a:r>
              <a:rPr lang="en-US" sz="1768" spc="12">
                <a:solidFill>
                  <a:srgbClr val="011C50"/>
                </a:solidFill>
                <a:latin typeface="Arial Bold"/>
              </a:rPr>
              <a:t>RÉSULTAT</a:t>
            </a:r>
          </a:p>
        </p:txBody>
      </p:sp>
      <p:sp>
        <p:nvSpPr>
          <p:cNvPr name="TextBox 344" id="344"/>
          <p:cNvSpPr txBox="true"/>
          <p:nvPr/>
        </p:nvSpPr>
        <p:spPr>
          <a:xfrm rot="0">
            <a:off x="2767306" y="7490858"/>
            <a:ext cx="2698766" cy="689305"/>
          </a:xfrm>
          <a:prstGeom prst="rect">
            <a:avLst/>
          </a:prstGeom>
        </p:spPr>
        <p:txBody>
          <a:bodyPr anchor="t" rtlCol="false" tIns="0" lIns="0" bIns="0" rIns="0">
            <a:spAutoFit/>
          </a:bodyPr>
          <a:lstStyle/>
          <a:p>
            <a:pPr algn="just" marL="0" indent="0" lvl="0">
              <a:lnSpc>
                <a:spcPts val="1073"/>
              </a:lnSpc>
              <a:spcBef>
                <a:spcPct val="0"/>
              </a:spcBef>
            </a:pPr>
            <a:r>
              <a:rPr lang="en-US" sz="766">
                <a:solidFill>
                  <a:srgbClr val="011C50"/>
                </a:solidFill>
                <a:latin typeface="Arial"/>
              </a:rPr>
              <a:t>À</a:t>
            </a:r>
            <a:r>
              <a:rPr lang="en-US" sz="766" strike="noStrike" u="none">
                <a:solidFill>
                  <a:srgbClr val="011C50"/>
                </a:solidFill>
                <a:latin typeface="Arial"/>
              </a:rPr>
              <a:t> proximité des installations nécessaires au maintien d’un fonctionnement normal de l’île, les inondations peuvent avoir des conséquences fortement dommageables. Avec un recto-verso, il est ici question de sensibiliser à ces conséquences et d’apporter quelques principes de bonne gestion. </a:t>
            </a:r>
          </a:p>
        </p:txBody>
      </p:sp>
      <p:sp>
        <p:nvSpPr>
          <p:cNvPr name="TextBox 345" id="345"/>
          <p:cNvSpPr txBox="true"/>
          <p:nvPr/>
        </p:nvSpPr>
        <p:spPr>
          <a:xfrm rot="0">
            <a:off x="11471497" y="2589308"/>
            <a:ext cx="2637036" cy="401332"/>
          </a:xfrm>
          <a:prstGeom prst="rect">
            <a:avLst/>
          </a:prstGeom>
        </p:spPr>
        <p:txBody>
          <a:bodyPr anchor="t" rtlCol="false" tIns="0" lIns="0" bIns="0" rIns="0">
            <a:spAutoFit/>
          </a:bodyPr>
          <a:lstStyle/>
          <a:p>
            <a:pPr algn="ctr" marL="0" indent="0" lvl="0">
              <a:lnSpc>
                <a:spcPts val="1560"/>
              </a:lnSpc>
              <a:spcBef>
                <a:spcPct val="0"/>
              </a:spcBef>
            </a:pPr>
            <a:r>
              <a:rPr lang="en-US" sz="1114" spc="7" strike="noStrike" u="none">
                <a:solidFill>
                  <a:srgbClr val="FFFFFF"/>
                </a:solidFill>
                <a:latin typeface="Arial Bold"/>
              </a:rPr>
              <a:t>2ÈME ÉVÉNEMENT LIÉ À LA TEMPÊTE</a:t>
            </a:r>
          </a:p>
        </p:txBody>
      </p:sp>
      <p:sp>
        <p:nvSpPr>
          <p:cNvPr name="TextBox 346" id="346"/>
          <p:cNvSpPr txBox="true"/>
          <p:nvPr/>
        </p:nvSpPr>
        <p:spPr>
          <a:xfrm rot="0">
            <a:off x="9477757" y="5444499"/>
            <a:ext cx="2405330" cy="401332"/>
          </a:xfrm>
          <a:prstGeom prst="rect">
            <a:avLst/>
          </a:prstGeom>
        </p:spPr>
        <p:txBody>
          <a:bodyPr anchor="t" rtlCol="false" tIns="0" lIns="0" bIns="0" rIns="0">
            <a:spAutoFit/>
          </a:bodyPr>
          <a:lstStyle/>
          <a:p>
            <a:pPr algn="ctr" marL="0" indent="0" lvl="0">
              <a:lnSpc>
                <a:spcPts val="1560"/>
              </a:lnSpc>
              <a:spcBef>
                <a:spcPct val="0"/>
              </a:spcBef>
            </a:pPr>
            <a:r>
              <a:rPr lang="en-US" sz="1114" spc="7" strike="noStrike" u="none">
                <a:solidFill>
                  <a:srgbClr val="011C50"/>
                </a:solidFill>
                <a:latin typeface="Arial Bold"/>
              </a:rPr>
              <a:t>3ÈME ÉVÉNEMENT LIÉ À LA TEMPÊTE</a:t>
            </a:r>
          </a:p>
        </p:txBody>
      </p:sp>
      <p:sp>
        <p:nvSpPr>
          <p:cNvPr name="TextBox 347" id="347"/>
          <p:cNvSpPr txBox="true"/>
          <p:nvPr/>
        </p:nvSpPr>
        <p:spPr>
          <a:xfrm rot="0">
            <a:off x="10204406" y="8212346"/>
            <a:ext cx="2071830" cy="689305"/>
          </a:xfrm>
          <a:prstGeom prst="rect">
            <a:avLst/>
          </a:prstGeom>
        </p:spPr>
        <p:txBody>
          <a:bodyPr anchor="t" rtlCol="false" tIns="0" lIns="0" bIns="0" rIns="0">
            <a:spAutoFit/>
          </a:bodyPr>
          <a:lstStyle/>
          <a:p>
            <a:pPr algn="just" marL="0" indent="0" lvl="0">
              <a:lnSpc>
                <a:spcPts val="1073"/>
              </a:lnSpc>
              <a:spcBef>
                <a:spcPct val="0"/>
              </a:spcBef>
            </a:pPr>
            <a:r>
              <a:rPr lang="en-US" sz="766" strike="noStrike" u="none">
                <a:solidFill>
                  <a:srgbClr val="011C50"/>
                </a:solidFill>
                <a:latin typeface="Arial"/>
              </a:rPr>
              <a:t>Une fiche recto-verso propose de comprendre les phénomènes d’érosion côtière et de submersion marine. Elles permettent de reconnaître les signes avant-coureurs et les défis qu’ils impliquent.</a:t>
            </a:r>
          </a:p>
        </p:txBody>
      </p:sp>
      <p:sp>
        <p:nvSpPr>
          <p:cNvPr name="TextBox 348" id="348"/>
          <p:cNvSpPr txBox="true"/>
          <p:nvPr/>
        </p:nvSpPr>
        <p:spPr>
          <a:xfrm rot="0">
            <a:off x="12593501" y="194767"/>
            <a:ext cx="1754579" cy="422029"/>
          </a:xfrm>
          <a:prstGeom prst="rect">
            <a:avLst/>
          </a:prstGeom>
        </p:spPr>
        <p:txBody>
          <a:bodyPr anchor="t" rtlCol="false" tIns="0" lIns="0" bIns="0" rIns="0">
            <a:spAutoFit/>
          </a:bodyPr>
          <a:lstStyle/>
          <a:p>
            <a:pPr>
              <a:lnSpc>
                <a:spcPts val="3024"/>
              </a:lnSpc>
            </a:pPr>
            <a:r>
              <a:rPr lang="en-US" sz="2160" spc="15">
                <a:solidFill>
                  <a:srgbClr val="011C50"/>
                </a:solidFill>
                <a:latin typeface="Arial Bold"/>
              </a:rPr>
              <a:t>RÉSULTATS</a:t>
            </a:r>
          </a:p>
        </p:txBody>
      </p:sp>
      <p:grpSp>
        <p:nvGrpSpPr>
          <p:cNvPr name="Group 349" id="349"/>
          <p:cNvGrpSpPr/>
          <p:nvPr/>
        </p:nvGrpSpPr>
        <p:grpSpPr>
          <a:xfrm rot="0">
            <a:off x="1957591" y="1289503"/>
            <a:ext cx="2115583" cy="505545"/>
            <a:chOff x="0" y="0"/>
            <a:chExt cx="2820777" cy="674060"/>
          </a:xfrm>
        </p:grpSpPr>
        <p:sp>
          <p:nvSpPr>
            <p:cNvPr name="Freeform 350" id="350"/>
            <p:cNvSpPr/>
            <p:nvPr/>
          </p:nvSpPr>
          <p:spPr>
            <a:xfrm flipH="false" flipV="false" rot="0">
              <a:off x="1912570" y="0"/>
              <a:ext cx="908207" cy="674060"/>
            </a:xfrm>
            <a:custGeom>
              <a:avLst/>
              <a:gdLst/>
              <a:ahLst/>
              <a:cxnLst/>
              <a:rect r="r" b="b" t="t" l="l"/>
              <a:pathLst>
                <a:path h="674060" w="908207">
                  <a:moveTo>
                    <a:pt x="0" y="0"/>
                  </a:moveTo>
                  <a:lnTo>
                    <a:pt x="908207" y="0"/>
                  </a:lnTo>
                  <a:lnTo>
                    <a:pt x="908207" y="674060"/>
                  </a:lnTo>
                  <a:lnTo>
                    <a:pt x="0" y="674060"/>
                  </a:lnTo>
                  <a:lnTo>
                    <a:pt x="0" y="0"/>
                  </a:lnTo>
                  <a:close/>
                </a:path>
              </a:pathLst>
            </a:custGeom>
            <a:blipFill>
              <a:blip r:embed="rId16"/>
              <a:stretch>
                <a:fillRect l="0" t="0" r="0" b="0"/>
              </a:stretch>
            </a:blipFill>
          </p:spPr>
        </p:sp>
        <p:sp>
          <p:nvSpPr>
            <p:cNvPr name="Freeform 351" id="351"/>
            <p:cNvSpPr/>
            <p:nvPr/>
          </p:nvSpPr>
          <p:spPr>
            <a:xfrm flipH="false" flipV="false" rot="0">
              <a:off x="798139" y="0"/>
              <a:ext cx="1037015" cy="674060"/>
            </a:xfrm>
            <a:custGeom>
              <a:avLst/>
              <a:gdLst/>
              <a:ahLst/>
              <a:cxnLst/>
              <a:rect r="r" b="b" t="t" l="l"/>
              <a:pathLst>
                <a:path h="674060" w="1037015">
                  <a:moveTo>
                    <a:pt x="0" y="0"/>
                  </a:moveTo>
                  <a:lnTo>
                    <a:pt x="1037015" y="0"/>
                  </a:lnTo>
                  <a:lnTo>
                    <a:pt x="1037015" y="674060"/>
                  </a:lnTo>
                  <a:lnTo>
                    <a:pt x="0" y="674060"/>
                  </a:lnTo>
                  <a:lnTo>
                    <a:pt x="0" y="0"/>
                  </a:lnTo>
                  <a:close/>
                </a:path>
              </a:pathLst>
            </a:custGeom>
            <a:blipFill>
              <a:blip r:embed="rId17"/>
              <a:stretch>
                <a:fillRect l="0" t="0" r="0" b="0"/>
              </a:stretch>
            </a:blipFill>
          </p:spPr>
        </p:sp>
        <p:sp>
          <p:nvSpPr>
            <p:cNvPr name="Freeform 352" id="352"/>
            <p:cNvSpPr/>
            <p:nvPr/>
          </p:nvSpPr>
          <p:spPr>
            <a:xfrm flipH="false" flipV="false" rot="0">
              <a:off x="0" y="62383"/>
              <a:ext cx="723260" cy="611677"/>
            </a:xfrm>
            <a:custGeom>
              <a:avLst/>
              <a:gdLst/>
              <a:ahLst/>
              <a:cxnLst/>
              <a:rect r="r" b="b" t="t" l="l"/>
              <a:pathLst>
                <a:path h="611677" w="723260">
                  <a:moveTo>
                    <a:pt x="0" y="0"/>
                  </a:moveTo>
                  <a:lnTo>
                    <a:pt x="723260" y="0"/>
                  </a:lnTo>
                  <a:lnTo>
                    <a:pt x="723260" y="611677"/>
                  </a:lnTo>
                  <a:lnTo>
                    <a:pt x="0" y="611677"/>
                  </a:lnTo>
                  <a:lnTo>
                    <a:pt x="0" y="0"/>
                  </a:lnTo>
                  <a:close/>
                </a:path>
              </a:pathLst>
            </a:custGeom>
            <a:blipFill>
              <a:blip r:embed="rId51"/>
              <a:stretch>
                <a:fillRect l="0" t="0" r="0" b="0"/>
              </a:stretch>
            </a:blipFill>
          </p:spPr>
        </p:sp>
      </p:grpSp>
      <p:grpSp>
        <p:nvGrpSpPr>
          <p:cNvPr name="Group 353" id="353"/>
          <p:cNvGrpSpPr/>
          <p:nvPr/>
        </p:nvGrpSpPr>
        <p:grpSpPr>
          <a:xfrm rot="0">
            <a:off x="2140819" y="6359010"/>
            <a:ext cx="1481136" cy="292726"/>
            <a:chOff x="0" y="0"/>
            <a:chExt cx="1974848" cy="390302"/>
          </a:xfrm>
        </p:grpSpPr>
        <p:sp>
          <p:nvSpPr>
            <p:cNvPr name="Freeform 354" id="354"/>
            <p:cNvSpPr/>
            <p:nvPr/>
          </p:nvSpPr>
          <p:spPr>
            <a:xfrm flipH="false" flipV="false" rot="0">
              <a:off x="1214018" y="168920"/>
              <a:ext cx="298822" cy="221382"/>
            </a:xfrm>
            <a:custGeom>
              <a:avLst/>
              <a:gdLst/>
              <a:ahLst/>
              <a:cxnLst/>
              <a:rect r="r" b="b" t="t" l="l"/>
              <a:pathLst>
                <a:path h="221382" w="298822">
                  <a:moveTo>
                    <a:pt x="0" y="0"/>
                  </a:moveTo>
                  <a:lnTo>
                    <a:pt x="298822" y="0"/>
                  </a:lnTo>
                  <a:lnTo>
                    <a:pt x="298822" y="221382"/>
                  </a:lnTo>
                  <a:lnTo>
                    <a:pt x="0" y="221382"/>
                  </a:lnTo>
                  <a:lnTo>
                    <a:pt x="0" y="0"/>
                  </a:lnTo>
                  <a:close/>
                </a:path>
              </a:pathLst>
            </a:custGeom>
            <a:blipFill>
              <a:blip r:embed="rId16"/>
              <a:stretch>
                <a:fillRect l="0" t="-90" r="0" b="-90"/>
              </a:stretch>
            </a:blipFill>
          </p:spPr>
        </p:sp>
        <p:sp>
          <p:nvSpPr>
            <p:cNvPr name="Freeform 355" id="355"/>
            <p:cNvSpPr/>
            <p:nvPr/>
          </p:nvSpPr>
          <p:spPr>
            <a:xfrm flipH="false" flipV="false" rot="0">
              <a:off x="847344" y="168920"/>
              <a:ext cx="341203" cy="221382"/>
            </a:xfrm>
            <a:custGeom>
              <a:avLst/>
              <a:gdLst/>
              <a:ahLst/>
              <a:cxnLst/>
              <a:rect r="r" b="b" t="t" l="l"/>
              <a:pathLst>
                <a:path h="221382" w="341203">
                  <a:moveTo>
                    <a:pt x="0" y="0"/>
                  </a:moveTo>
                  <a:lnTo>
                    <a:pt x="341202" y="0"/>
                  </a:lnTo>
                  <a:lnTo>
                    <a:pt x="341202" y="221382"/>
                  </a:lnTo>
                  <a:lnTo>
                    <a:pt x="0" y="221382"/>
                  </a:lnTo>
                  <a:lnTo>
                    <a:pt x="0" y="0"/>
                  </a:lnTo>
                  <a:close/>
                </a:path>
              </a:pathLst>
            </a:custGeom>
            <a:blipFill>
              <a:blip r:embed="rId17"/>
              <a:stretch>
                <a:fillRect l="0" t="-90" r="0" b="-90"/>
              </a:stretch>
            </a:blipFill>
          </p:spPr>
        </p:sp>
        <p:sp>
          <p:nvSpPr>
            <p:cNvPr name="Freeform 356" id="356"/>
            <p:cNvSpPr/>
            <p:nvPr/>
          </p:nvSpPr>
          <p:spPr>
            <a:xfrm flipH="false" flipV="false" rot="0">
              <a:off x="584737" y="189408"/>
              <a:ext cx="237970" cy="200894"/>
            </a:xfrm>
            <a:custGeom>
              <a:avLst/>
              <a:gdLst/>
              <a:ahLst/>
              <a:cxnLst/>
              <a:rect r="r" b="b" t="t" l="l"/>
              <a:pathLst>
                <a:path h="200894" w="237970">
                  <a:moveTo>
                    <a:pt x="0" y="0"/>
                  </a:moveTo>
                  <a:lnTo>
                    <a:pt x="237970" y="0"/>
                  </a:lnTo>
                  <a:lnTo>
                    <a:pt x="237970" y="200894"/>
                  </a:lnTo>
                  <a:lnTo>
                    <a:pt x="0" y="200894"/>
                  </a:lnTo>
                  <a:lnTo>
                    <a:pt x="0" y="0"/>
                  </a:lnTo>
                  <a:close/>
                </a:path>
              </a:pathLst>
            </a:custGeom>
            <a:blipFill>
              <a:blip r:embed="rId51"/>
              <a:stretch>
                <a:fillRect l="0" t="-90" r="0" b="-90"/>
              </a:stretch>
            </a:blipFill>
          </p:spPr>
        </p:sp>
        <p:grpSp>
          <p:nvGrpSpPr>
            <p:cNvPr name="Group 357" id="357"/>
            <p:cNvGrpSpPr/>
            <p:nvPr/>
          </p:nvGrpSpPr>
          <p:grpSpPr>
            <a:xfrm rot="0">
              <a:off x="0" y="0"/>
              <a:ext cx="1974848" cy="168920"/>
              <a:chOff x="0" y="0"/>
              <a:chExt cx="2741157" cy="234467"/>
            </a:xfrm>
          </p:grpSpPr>
          <p:sp>
            <p:nvSpPr>
              <p:cNvPr name="Freeform 358" id="358"/>
              <p:cNvSpPr/>
              <p:nvPr/>
            </p:nvSpPr>
            <p:spPr>
              <a:xfrm flipH="false" flipV="false" rot="0">
                <a:off x="0" y="0"/>
                <a:ext cx="2741157" cy="234467"/>
              </a:xfrm>
              <a:custGeom>
                <a:avLst/>
                <a:gdLst/>
                <a:ahLst/>
                <a:cxnLst/>
                <a:rect r="r" b="b" t="t" l="l"/>
                <a:pathLst>
                  <a:path h="234467" w="2741157">
                    <a:moveTo>
                      <a:pt x="0" y="0"/>
                    </a:moveTo>
                    <a:lnTo>
                      <a:pt x="2741157" y="0"/>
                    </a:lnTo>
                    <a:lnTo>
                      <a:pt x="2741157" y="234467"/>
                    </a:lnTo>
                    <a:lnTo>
                      <a:pt x="0" y="234467"/>
                    </a:lnTo>
                    <a:close/>
                  </a:path>
                </a:pathLst>
              </a:custGeom>
              <a:solidFill>
                <a:srgbClr val="FFFFFF">
                  <a:alpha val="42745"/>
                </a:srgbClr>
              </a:solidFill>
            </p:spPr>
          </p:sp>
          <p:sp>
            <p:nvSpPr>
              <p:cNvPr name="TextBox 359" id="359"/>
              <p:cNvSpPr txBox="true"/>
              <p:nvPr/>
            </p:nvSpPr>
            <p:spPr>
              <a:xfrm>
                <a:off x="0" y="-9525"/>
                <a:ext cx="2741157" cy="243992"/>
              </a:xfrm>
              <a:prstGeom prst="rect">
                <a:avLst/>
              </a:prstGeom>
            </p:spPr>
            <p:txBody>
              <a:bodyPr anchor="ctr" rtlCol="false" tIns="50800" lIns="50800" bIns="50800" rIns="50800"/>
              <a:lstStyle/>
              <a:p>
                <a:pPr algn="ctr">
                  <a:lnSpc>
                    <a:spcPts val="829"/>
                  </a:lnSpc>
                </a:pPr>
              </a:p>
            </p:txBody>
          </p:sp>
        </p:grpSp>
      </p:grpSp>
      <p:grpSp>
        <p:nvGrpSpPr>
          <p:cNvPr name="Group 360" id="360"/>
          <p:cNvGrpSpPr/>
          <p:nvPr/>
        </p:nvGrpSpPr>
        <p:grpSpPr>
          <a:xfrm rot="0">
            <a:off x="3661779" y="6359010"/>
            <a:ext cx="1488499" cy="292726"/>
            <a:chOff x="0" y="0"/>
            <a:chExt cx="1984665" cy="390302"/>
          </a:xfrm>
        </p:grpSpPr>
        <p:sp>
          <p:nvSpPr>
            <p:cNvPr name="Freeform 361" id="361"/>
            <p:cNvSpPr/>
            <p:nvPr/>
          </p:nvSpPr>
          <p:spPr>
            <a:xfrm flipH="false" flipV="false" rot="0">
              <a:off x="1220053" y="168920"/>
              <a:ext cx="300307" cy="221382"/>
            </a:xfrm>
            <a:custGeom>
              <a:avLst/>
              <a:gdLst/>
              <a:ahLst/>
              <a:cxnLst/>
              <a:rect r="r" b="b" t="t" l="l"/>
              <a:pathLst>
                <a:path h="221382" w="300307">
                  <a:moveTo>
                    <a:pt x="0" y="0"/>
                  </a:moveTo>
                  <a:lnTo>
                    <a:pt x="300307" y="0"/>
                  </a:lnTo>
                  <a:lnTo>
                    <a:pt x="300307" y="221382"/>
                  </a:lnTo>
                  <a:lnTo>
                    <a:pt x="0" y="221382"/>
                  </a:lnTo>
                  <a:lnTo>
                    <a:pt x="0" y="0"/>
                  </a:lnTo>
                  <a:close/>
                </a:path>
              </a:pathLst>
            </a:custGeom>
            <a:blipFill>
              <a:blip r:embed="rId16"/>
              <a:stretch>
                <a:fillRect l="0" t="-339" r="0" b="-339"/>
              </a:stretch>
            </a:blipFill>
          </p:spPr>
        </p:sp>
        <p:sp>
          <p:nvSpPr>
            <p:cNvPr name="Freeform 362" id="362"/>
            <p:cNvSpPr/>
            <p:nvPr/>
          </p:nvSpPr>
          <p:spPr>
            <a:xfrm flipH="false" flipV="false" rot="0">
              <a:off x="851556" y="168920"/>
              <a:ext cx="342899" cy="221382"/>
            </a:xfrm>
            <a:custGeom>
              <a:avLst/>
              <a:gdLst/>
              <a:ahLst/>
              <a:cxnLst/>
              <a:rect r="r" b="b" t="t" l="l"/>
              <a:pathLst>
                <a:path h="221382" w="342899">
                  <a:moveTo>
                    <a:pt x="0" y="0"/>
                  </a:moveTo>
                  <a:lnTo>
                    <a:pt x="342898" y="0"/>
                  </a:lnTo>
                  <a:lnTo>
                    <a:pt x="342898" y="221382"/>
                  </a:lnTo>
                  <a:lnTo>
                    <a:pt x="0" y="221382"/>
                  </a:lnTo>
                  <a:lnTo>
                    <a:pt x="0" y="0"/>
                  </a:lnTo>
                  <a:close/>
                </a:path>
              </a:pathLst>
            </a:custGeom>
            <a:blipFill>
              <a:blip r:embed="rId17"/>
              <a:stretch>
                <a:fillRect l="0" t="-339" r="0" b="-339"/>
              </a:stretch>
            </a:blipFill>
          </p:spPr>
        </p:sp>
        <p:sp>
          <p:nvSpPr>
            <p:cNvPr name="Freeform 363" id="363"/>
            <p:cNvSpPr/>
            <p:nvPr/>
          </p:nvSpPr>
          <p:spPr>
            <a:xfrm flipH="false" flipV="false" rot="0">
              <a:off x="587644" y="189408"/>
              <a:ext cx="239153" cy="200894"/>
            </a:xfrm>
            <a:custGeom>
              <a:avLst/>
              <a:gdLst/>
              <a:ahLst/>
              <a:cxnLst/>
              <a:rect r="r" b="b" t="t" l="l"/>
              <a:pathLst>
                <a:path h="200894" w="239153">
                  <a:moveTo>
                    <a:pt x="0" y="0"/>
                  </a:moveTo>
                  <a:lnTo>
                    <a:pt x="239152" y="0"/>
                  </a:lnTo>
                  <a:lnTo>
                    <a:pt x="239152" y="200894"/>
                  </a:lnTo>
                  <a:lnTo>
                    <a:pt x="0" y="200894"/>
                  </a:lnTo>
                  <a:lnTo>
                    <a:pt x="0" y="0"/>
                  </a:lnTo>
                  <a:close/>
                </a:path>
              </a:pathLst>
            </a:custGeom>
            <a:blipFill>
              <a:blip r:embed="rId51"/>
              <a:stretch>
                <a:fillRect l="0" t="-339" r="0" b="-339"/>
              </a:stretch>
            </a:blipFill>
          </p:spPr>
        </p:sp>
        <p:grpSp>
          <p:nvGrpSpPr>
            <p:cNvPr name="Group 364" id="364"/>
            <p:cNvGrpSpPr/>
            <p:nvPr/>
          </p:nvGrpSpPr>
          <p:grpSpPr>
            <a:xfrm rot="0">
              <a:off x="0" y="0"/>
              <a:ext cx="1984665" cy="168920"/>
              <a:chOff x="0" y="0"/>
              <a:chExt cx="2754783" cy="234467"/>
            </a:xfrm>
          </p:grpSpPr>
          <p:sp>
            <p:nvSpPr>
              <p:cNvPr name="Freeform 365" id="365"/>
              <p:cNvSpPr/>
              <p:nvPr/>
            </p:nvSpPr>
            <p:spPr>
              <a:xfrm flipH="false" flipV="false" rot="0">
                <a:off x="0" y="0"/>
                <a:ext cx="2754783" cy="234467"/>
              </a:xfrm>
              <a:custGeom>
                <a:avLst/>
                <a:gdLst/>
                <a:ahLst/>
                <a:cxnLst/>
                <a:rect r="r" b="b" t="t" l="l"/>
                <a:pathLst>
                  <a:path h="234467" w="2754783">
                    <a:moveTo>
                      <a:pt x="0" y="0"/>
                    </a:moveTo>
                    <a:lnTo>
                      <a:pt x="2754783" y="0"/>
                    </a:lnTo>
                    <a:lnTo>
                      <a:pt x="2754783" y="234467"/>
                    </a:lnTo>
                    <a:lnTo>
                      <a:pt x="0" y="234467"/>
                    </a:lnTo>
                    <a:close/>
                  </a:path>
                </a:pathLst>
              </a:custGeom>
              <a:solidFill>
                <a:srgbClr val="FFFFFF">
                  <a:alpha val="42745"/>
                </a:srgbClr>
              </a:solidFill>
            </p:spPr>
          </p:sp>
          <p:sp>
            <p:nvSpPr>
              <p:cNvPr name="TextBox 366" id="366"/>
              <p:cNvSpPr txBox="true"/>
              <p:nvPr/>
            </p:nvSpPr>
            <p:spPr>
              <a:xfrm>
                <a:off x="0" y="-9525"/>
                <a:ext cx="2754783" cy="243992"/>
              </a:xfrm>
              <a:prstGeom prst="rect">
                <a:avLst/>
              </a:prstGeom>
            </p:spPr>
            <p:txBody>
              <a:bodyPr anchor="ctr" rtlCol="false" tIns="50800" lIns="50800" bIns="50800" rIns="50800"/>
              <a:lstStyle/>
              <a:p>
                <a:pPr algn="ctr">
                  <a:lnSpc>
                    <a:spcPts val="829"/>
                  </a:lnSpc>
                </a:pPr>
              </a:p>
            </p:txBody>
          </p:sp>
        </p:grpSp>
      </p:grpSp>
      <p:grpSp>
        <p:nvGrpSpPr>
          <p:cNvPr name="Group 367" id="367"/>
          <p:cNvGrpSpPr/>
          <p:nvPr/>
        </p:nvGrpSpPr>
        <p:grpSpPr>
          <a:xfrm rot="0">
            <a:off x="5190372" y="6329577"/>
            <a:ext cx="1484590" cy="322160"/>
            <a:chOff x="0" y="0"/>
            <a:chExt cx="1979453" cy="429546"/>
          </a:xfrm>
        </p:grpSpPr>
        <p:sp>
          <p:nvSpPr>
            <p:cNvPr name="Freeform 368" id="368"/>
            <p:cNvSpPr/>
            <p:nvPr/>
          </p:nvSpPr>
          <p:spPr>
            <a:xfrm flipH="false" flipV="false" rot="0">
              <a:off x="1216849" y="185905"/>
              <a:ext cx="299518" cy="243642"/>
            </a:xfrm>
            <a:custGeom>
              <a:avLst/>
              <a:gdLst/>
              <a:ahLst/>
              <a:cxnLst/>
              <a:rect r="r" b="b" t="t" l="l"/>
              <a:pathLst>
                <a:path h="243642" w="299518">
                  <a:moveTo>
                    <a:pt x="0" y="0"/>
                  </a:moveTo>
                  <a:lnTo>
                    <a:pt x="299518" y="0"/>
                  </a:lnTo>
                  <a:lnTo>
                    <a:pt x="299518" y="243641"/>
                  </a:lnTo>
                  <a:lnTo>
                    <a:pt x="0" y="243641"/>
                  </a:lnTo>
                  <a:lnTo>
                    <a:pt x="0" y="0"/>
                  </a:lnTo>
                  <a:close/>
                </a:path>
              </a:pathLst>
            </a:custGeom>
            <a:blipFill>
              <a:blip r:embed="rId16"/>
              <a:stretch>
                <a:fillRect l="-4800" t="0" r="-4800" b="0"/>
              </a:stretch>
            </a:blipFill>
          </p:spPr>
        </p:sp>
        <p:sp>
          <p:nvSpPr>
            <p:cNvPr name="Freeform 369" id="369"/>
            <p:cNvSpPr/>
            <p:nvPr/>
          </p:nvSpPr>
          <p:spPr>
            <a:xfrm flipH="false" flipV="false" rot="0">
              <a:off x="849319" y="185905"/>
              <a:ext cx="341998" cy="243642"/>
            </a:xfrm>
            <a:custGeom>
              <a:avLst/>
              <a:gdLst/>
              <a:ahLst/>
              <a:cxnLst/>
              <a:rect r="r" b="b" t="t" l="l"/>
              <a:pathLst>
                <a:path h="243642" w="341998">
                  <a:moveTo>
                    <a:pt x="0" y="0"/>
                  </a:moveTo>
                  <a:lnTo>
                    <a:pt x="341999" y="0"/>
                  </a:lnTo>
                  <a:lnTo>
                    <a:pt x="341999" y="243641"/>
                  </a:lnTo>
                  <a:lnTo>
                    <a:pt x="0" y="243641"/>
                  </a:lnTo>
                  <a:lnTo>
                    <a:pt x="0" y="0"/>
                  </a:lnTo>
                  <a:close/>
                </a:path>
              </a:pathLst>
            </a:custGeom>
            <a:blipFill>
              <a:blip r:embed="rId17"/>
              <a:stretch>
                <a:fillRect l="-4800" t="0" r="-4800" b="0"/>
              </a:stretch>
            </a:blipFill>
          </p:spPr>
        </p:sp>
        <p:sp>
          <p:nvSpPr>
            <p:cNvPr name="Freeform 370" id="370"/>
            <p:cNvSpPr/>
            <p:nvPr/>
          </p:nvSpPr>
          <p:spPr>
            <a:xfrm flipH="false" flipV="false" rot="0">
              <a:off x="586100" y="208453"/>
              <a:ext cx="238525" cy="221093"/>
            </a:xfrm>
            <a:custGeom>
              <a:avLst/>
              <a:gdLst/>
              <a:ahLst/>
              <a:cxnLst/>
              <a:rect r="r" b="b" t="t" l="l"/>
              <a:pathLst>
                <a:path h="221093" w="238525">
                  <a:moveTo>
                    <a:pt x="0" y="0"/>
                  </a:moveTo>
                  <a:lnTo>
                    <a:pt x="238525" y="0"/>
                  </a:lnTo>
                  <a:lnTo>
                    <a:pt x="238525" y="221093"/>
                  </a:lnTo>
                  <a:lnTo>
                    <a:pt x="0" y="221093"/>
                  </a:lnTo>
                  <a:lnTo>
                    <a:pt x="0" y="0"/>
                  </a:lnTo>
                  <a:close/>
                </a:path>
              </a:pathLst>
            </a:custGeom>
            <a:blipFill>
              <a:blip r:embed="rId51"/>
              <a:stretch>
                <a:fillRect l="-4800" t="0" r="-4800" b="0"/>
              </a:stretch>
            </a:blipFill>
          </p:spPr>
        </p:sp>
        <p:grpSp>
          <p:nvGrpSpPr>
            <p:cNvPr name="Group 371" id="371"/>
            <p:cNvGrpSpPr/>
            <p:nvPr/>
          </p:nvGrpSpPr>
          <p:grpSpPr>
            <a:xfrm rot="0">
              <a:off x="0" y="0"/>
              <a:ext cx="1979453" cy="185905"/>
              <a:chOff x="0" y="0"/>
              <a:chExt cx="2747548" cy="258042"/>
            </a:xfrm>
          </p:grpSpPr>
          <p:sp>
            <p:nvSpPr>
              <p:cNvPr name="Freeform 372" id="372"/>
              <p:cNvSpPr/>
              <p:nvPr/>
            </p:nvSpPr>
            <p:spPr>
              <a:xfrm flipH="false" flipV="false" rot="0">
                <a:off x="0" y="0"/>
                <a:ext cx="2747548" cy="258042"/>
              </a:xfrm>
              <a:custGeom>
                <a:avLst/>
                <a:gdLst/>
                <a:ahLst/>
                <a:cxnLst/>
                <a:rect r="r" b="b" t="t" l="l"/>
                <a:pathLst>
                  <a:path h="258042" w="2747548">
                    <a:moveTo>
                      <a:pt x="0" y="0"/>
                    </a:moveTo>
                    <a:lnTo>
                      <a:pt x="2747548" y="0"/>
                    </a:lnTo>
                    <a:lnTo>
                      <a:pt x="2747548" y="258042"/>
                    </a:lnTo>
                    <a:lnTo>
                      <a:pt x="0" y="258042"/>
                    </a:lnTo>
                    <a:close/>
                  </a:path>
                </a:pathLst>
              </a:custGeom>
              <a:solidFill>
                <a:srgbClr val="FFFFFF">
                  <a:alpha val="42745"/>
                </a:srgbClr>
              </a:solidFill>
            </p:spPr>
          </p:sp>
          <p:sp>
            <p:nvSpPr>
              <p:cNvPr name="TextBox 373" id="373"/>
              <p:cNvSpPr txBox="true"/>
              <p:nvPr/>
            </p:nvSpPr>
            <p:spPr>
              <a:xfrm>
                <a:off x="0" y="-9525"/>
                <a:ext cx="2747548" cy="267567"/>
              </a:xfrm>
              <a:prstGeom prst="rect">
                <a:avLst/>
              </a:prstGeom>
            </p:spPr>
            <p:txBody>
              <a:bodyPr anchor="ctr" rtlCol="false" tIns="50800" lIns="50800" bIns="50800" rIns="50800"/>
              <a:lstStyle/>
              <a:p>
                <a:pPr algn="ctr">
                  <a:lnSpc>
                    <a:spcPts val="829"/>
                  </a:lnSpc>
                </a:pPr>
              </a:p>
            </p:txBody>
          </p:sp>
        </p:grpSp>
      </p:grpSp>
      <p:grpSp>
        <p:nvGrpSpPr>
          <p:cNvPr name="Group 374" id="374"/>
          <p:cNvGrpSpPr/>
          <p:nvPr/>
        </p:nvGrpSpPr>
        <p:grpSpPr>
          <a:xfrm rot="0">
            <a:off x="6696878" y="6329577"/>
            <a:ext cx="1484590" cy="322160"/>
            <a:chOff x="0" y="0"/>
            <a:chExt cx="1979453" cy="429546"/>
          </a:xfrm>
        </p:grpSpPr>
        <p:sp>
          <p:nvSpPr>
            <p:cNvPr name="Freeform 375" id="375"/>
            <p:cNvSpPr/>
            <p:nvPr/>
          </p:nvSpPr>
          <p:spPr>
            <a:xfrm flipH="false" flipV="false" rot="0">
              <a:off x="1216849" y="185905"/>
              <a:ext cx="299518" cy="243642"/>
            </a:xfrm>
            <a:custGeom>
              <a:avLst/>
              <a:gdLst/>
              <a:ahLst/>
              <a:cxnLst/>
              <a:rect r="r" b="b" t="t" l="l"/>
              <a:pathLst>
                <a:path h="243642" w="299518">
                  <a:moveTo>
                    <a:pt x="0" y="0"/>
                  </a:moveTo>
                  <a:lnTo>
                    <a:pt x="299518" y="0"/>
                  </a:lnTo>
                  <a:lnTo>
                    <a:pt x="299518" y="243641"/>
                  </a:lnTo>
                  <a:lnTo>
                    <a:pt x="0" y="243641"/>
                  </a:lnTo>
                  <a:lnTo>
                    <a:pt x="0" y="0"/>
                  </a:lnTo>
                  <a:close/>
                </a:path>
              </a:pathLst>
            </a:custGeom>
            <a:blipFill>
              <a:blip r:embed="rId16"/>
              <a:stretch>
                <a:fillRect l="-4800" t="0" r="-4800" b="0"/>
              </a:stretch>
            </a:blipFill>
          </p:spPr>
        </p:sp>
        <p:sp>
          <p:nvSpPr>
            <p:cNvPr name="Freeform 376" id="376"/>
            <p:cNvSpPr/>
            <p:nvPr/>
          </p:nvSpPr>
          <p:spPr>
            <a:xfrm flipH="false" flipV="false" rot="0">
              <a:off x="849319" y="185905"/>
              <a:ext cx="341998" cy="243642"/>
            </a:xfrm>
            <a:custGeom>
              <a:avLst/>
              <a:gdLst/>
              <a:ahLst/>
              <a:cxnLst/>
              <a:rect r="r" b="b" t="t" l="l"/>
              <a:pathLst>
                <a:path h="243642" w="341998">
                  <a:moveTo>
                    <a:pt x="0" y="0"/>
                  </a:moveTo>
                  <a:lnTo>
                    <a:pt x="341999" y="0"/>
                  </a:lnTo>
                  <a:lnTo>
                    <a:pt x="341999" y="243641"/>
                  </a:lnTo>
                  <a:lnTo>
                    <a:pt x="0" y="243641"/>
                  </a:lnTo>
                  <a:lnTo>
                    <a:pt x="0" y="0"/>
                  </a:lnTo>
                  <a:close/>
                </a:path>
              </a:pathLst>
            </a:custGeom>
            <a:blipFill>
              <a:blip r:embed="rId17"/>
              <a:stretch>
                <a:fillRect l="-4800" t="0" r="-4800" b="0"/>
              </a:stretch>
            </a:blipFill>
          </p:spPr>
        </p:sp>
        <p:sp>
          <p:nvSpPr>
            <p:cNvPr name="Freeform 377" id="377"/>
            <p:cNvSpPr/>
            <p:nvPr/>
          </p:nvSpPr>
          <p:spPr>
            <a:xfrm flipH="false" flipV="false" rot="0">
              <a:off x="586100" y="208453"/>
              <a:ext cx="238525" cy="221093"/>
            </a:xfrm>
            <a:custGeom>
              <a:avLst/>
              <a:gdLst/>
              <a:ahLst/>
              <a:cxnLst/>
              <a:rect r="r" b="b" t="t" l="l"/>
              <a:pathLst>
                <a:path h="221093" w="238525">
                  <a:moveTo>
                    <a:pt x="0" y="0"/>
                  </a:moveTo>
                  <a:lnTo>
                    <a:pt x="238525" y="0"/>
                  </a:lnTo>
                  <a:lnTo>
                    <a:pt x="238525" y="221093"/>
                  </a:lnTo>
                  <a:lnTo>
                    <a:pt x="0" y="221093"/>
                  </a:lnTo>
                  <a:lnTo>
                    <a:pt x="0" y="0"/>
                  </a:lnTo>
                  <a:close/>
                </a:path>
              </a:pathLst>
            </a:custGeom>
            <a:blipFill>
              <a:blip r:embed="rId51"/>
              <a:stretch>
                <a:fillRect l="-4800" t="0" r="-4800" b="0"/>
              </a:stretch>
            </a:blipFill>
          </p:spPr>
        </p:sp>
        <p:grpSp>
          <p:nvGrpSpPr>
            <p:cNvPr name="Group 378" id="378"/>
            <p:cNvGrpSpPr/>
            <p:nvPr/>
          </p:nvGrpSpPr>
          <p:grpSpPr>
            <a:xfrm rot="0">
              <a:off x="0" y="0"/>
              <a:ext cx="1979453" cy="185905"/>
              <a:chOff x="0" y="0"/>
              <a:chExt cx="2747548" cy="258042"/>
            </a:xfrm>
          </p:grpSpPr>
          <p:sp>
            <p:nvSpPr>
              <p:cNvPr name="Freeform 379" id="379"/>
              <p:cNvSpPr/>
              <p:nvPr/>
            </p:nvSpPr>
            <p:spPr>
              <a:xfrm flipH="false" flipV="false" rot="0">
                <a:off x="0" y="0"/>
                <a:ext cx="2747548" cy="258042"/>
              </a:xfrm>
              <a:custGeom>
                <a:avLst/>
                <a:gdLst/>
                <a:ahLst/>
                <a:cxnLst/>
                <a:rect r="r" b="b" t="t" l="l"/>
                <a:pathLst>
                  <a:path h="258042" w="2747548">
                    <a:moveTo>
                      <a:pt x="0" y="0"/>
                    </a:moveTo>
                    <a:lnTo>
                      <a:pt x="2747548" y="0"/>
                    </a:lnTo>
                    <a:lnTo>
                      <a:pt x="2747548" y="258042"/>
                    </a:lnTo>
                    <a:lnTo>
                      <a:pt x="0" y="258042"/>
                    </a:lnTo>
                    <a:close/>
                  </a:path>
                </a:pathLst>
              </a:custGeom>
              <a:solidFill>
                <a:srgbClr val="FFFFFF">
                  <a:alpha val="42745"/>
                </a:srgbClr>
              </a:solidFill>
            </p:spPr>
          </p:sp>
          <p:sp>
            <p:nvSpPr>
              <p:cNvPr name="TextBox 380" id="380"/>
              <p:cNvSpPr txBox="true"/>
              <p:nvPr/>
            </p:nvSpPr>
            <p:spPr>
              <a:xfrm>
                <a:off x="0" y="-9525"/>
                <a:ext cx="2747548" cy="267567"/>
              </a:xfrm>
              <a:prstGeom prst="rect">
                <a:avLst/>
              </a:prstGeom>
            </p:spPr>
            <p:txBody>
              <a:bodyPr anchor="ctr" rtlCol="false" tIns="50800" lIns="50800" bIns="50800" rIns="50800"/>
              <a:lstStyle/>
              <a:p>
                <a:pPr algn="ctr">
                  <a:lnSpc>
                    <a:spcPts val="829"/>
                  </a:lnSpc>
                </a:pPr>
              </a:p>
            </p:txBody>
          </p:sp>
        </p:grpSp>
      </p:grpSp>
      <p:sp>
        <p:nvSpPr>
          <p:cNvPr name="Freeform 381" id="381"/>
          <p:cNvSpPr/>
          <p:nvPr/>
        </p:nvSpPr>
        <p:spPr>
          <a:xfrm flipH="false" flipV="false" rot="0">
            <a:off x="10270960" y="4502137"/>
            <a:ext cx="108921" cy="100961"/>
          </a:xfrm>
          <a:custGeom>
            <a:avLst/>
            <a:gdLst/>
            <a:ahLst/>
            <a:cxnLst/>
            <a:rect r="r" b="b" t="t" l="l"/>
            <a:pathLst>
              <a:path h="100961" w="108921">
                <a:moveTo>
                  <a:pt x="0" y="0"/>
                </a:moveTo>
                <a:lnTo>
                  <a:pt x="108921" y="0"/>
                </a:lnTo>
                <a:lnTo>
                  <a:pt x="108921" y="100961"/>
                </a:lnTo>
                <a:lnTo>
                  <a:pt x="0" y="100961"/>
                </a:lnTo>
                <a:lnTo>
                  <a:pt x="0" y="0"/>
                </a:lnTo>
                <a:close/>
              </a:path>
            </a:pathLst>
          </a:custGeom>
          <a:blipFill>
            <a:blip r:embed="rId51"/>
            <a:stretch>
              <a:fillRect l="-4800" t="0" r="-4800" b="0"/>
            </a:stretch>
          </a:blipFill>
        </p:spPr>
      </p:sp>
      <p:sp>
        <p:nvSpPr>
          <p:cNvPr name="Freeform 382" id="382"/>
          <p:cNvSpPr/>
          <p:nvPr/>
        </p:nvSpPr>
        <p:spPr>
          <a:xfrm flipH="false" flipV="false" rot="0">
            <a:off x="14926627" y="3819195"/>
            <a:ext cx="130826" cy="121265"/>
          </a:xfrm>
          <a:custGeom>
            <a:avLst/>
            <a:gdLst/>
            <a:ahLst/>
            <a:cxnLst/>
            <a:rect r="r" b="b" t="t" l="l"/>
            <a:pathLst>
              <a:path h="121265" w="130826">
                <a:moveTo>
                  <a:pt x="0" y="0"/>
                </a:moveTo>
                <a:lnTo>
                  <a:pt x="130827" y="0"/>
                </a:lnTo>
                <a:lnTo>
                  <a:pt x="130827" y="121265"/>
                </a:lnTo>
                <a:lnTo>
                  <a:pt x="0" y="121265"/>
                </a:lnTo>
                <a:lnTo>
                  <a:pt x="0" y="0"/>
                </a:lnTo>
                <a:close/>
              </a:path>
            </a:pathLst>
          </a:custGeom>
          <a:blipFill>
            <a:blip r:embed="rId51"/>
            <a:stretch>
              <a:fillRect l="-4800" t="0" r="-4800" b="0"/>
            </a:stretch>
          </a:blipFill>
        </p:spPr>
      </p:sp>
      <p:sp>
        <p:nvSpPr>
          <p:cNvPr name="Freeform 383" id="383"/>
          <p:cNvSpPr/>
          <p:nvPr/>
        </p:nvSpPr>
        <p:spPr>
          <a:xfrm flipH="false" flipV="false" rot="0">
            <a:off x="14221786" y="7134085"/>
            <a:ext cx="72595" cy="67290"/>
          </a:xfrm>
          <a:custGeom>
            <a:avLst/>
            <a:gdLst/>
            <a:ahLst/>
            <a:cxnLst/>
            <a:rect r="r" b="b" t="t" l="l"/>
            <a:pathLst>
              <a:path h="67290" w="72595">
                <a:moveTo>
                  <a:pt x="0" y="0"/>
                </a:moveTo>
                <a:lnTo>
                  <a:pt x="72595" y="0"/>
                </a:lnTo>
                <a:lnTo>
                  <a:pt x="72595" y="67290"/>
                </a:lnTo>
                <a:lnTo>
                  <a:pt x="0" y="67290"/>
                </a:lnTo>
                <a:lnTo>
                  <a:pt x="0" y="0"/>
                </a:lnTo>
                <a:close/>
              </a:path>
            </a:pathLst>
          </a:custGeom>
          <a:blipFill>
            <a:blip r:embed="rId51"/>
            <a:stretch>
              <a:fillRect l="-4800" t="0" r="-4800" b="0"/>
            </a:stretch>
          </a:blipFill>
        </p:spPr>
      </p:sp>
      <p:sp>
        <p:nvSpPr>
          <p:cNvPr name="Freeform 384" id="384"/>
          <p:cNvSpPr/>
          <p:nvPr/>
        </p:nvSpPr>
        <p:spPr>
          <a:xfrm flipH="false" flipV="false" rot="0">
            <a:off x="15549421" y="7170246"/>
            <a:ext cx="72107" cy="66837"/>
          </a:xfrm>
          <a:custGeom>
            <a:avLst/>
            <a:gdLst/>
            <a:ahLst/>
            <a:cxnLst/>
            <a:rect r="r" b="b" t="t" l="l"/>
            <a:pathLst>
              <a:path h="66837" w="72107">
                <a:moveTo>
                  <a:pt x="0" y="0"/>
                </a:moveTo>
                <a:lnTo>
                  <a:pt x="72107" y="0"/>
                </a:lnTo>
                <a:lnTo>
                  <a:pt x="72107" y="66837"/>
                </a:lnTo>
                <a:lnTo>
                  <a:pt x="0" y="66837"/>
                </a:lnTo>
                <a:lnTo>
                  <a:pt x="0" y="0"/>
                </a:lnTo>
                <a:close/>
              </a:path>
            </a:pathLst>
          </a:custGeom>
          <a:blipFill>
            <a:blip r:embed="rId51"/>
            <a:stretch>
              <a:fillRect l="-4800" t="0" r="-4800" b="0"/>
            </a:stretch>
          </a:blipFill>
        </p:spPr>
      </p:sp>
      <p:sp>
        <p:nvSpPr>
          <p:cNvPr name="Freeform 385" id="385"/>
          <p:cNvSpPr/>
          <p:nvPr/>
        </p:nvSpPr>
        <p:spPr>
          <a:xfrm flipH="false" flipV="false" rot="0">
            <a:off x="12627037" y="7220115"/>
            <a:ext cx="83314" cy="77225"/>
          </a:xfrm>
          <a:custGeom>
            <a:avLst/>
            <a:gdLst/>
            <a:ahLst/>
            <a:cxnLst/>
            <a:rect r="r" b="b" t="t" l="l"/>
            <a:pathLst>
              <a:path h="77225" w="83314">
                <a:moveTo>
                  <a:pt x="0" y="0"/>
                </a:moveTo>
                <a:lnTo>
                  <a:pt x="83314" y="0"/>
                </a:lnTo>
                <a:lnTo>
                  <a:pt x="83314" y="77225"/>
                </a:lnTo>
                <a:lnTo>
                  <a:pt x="0" y="77225"/>
                </a:lnTo>
                <a:lnTo>
                  <a:pt x="0" y="0"/>
                </a:lnTo>
                <a:close/>
              </a:path>
            </a:pathLst>
          </a:custGeom>
          <a:blipFill>
            <a:blip r:embed="rId51"/>
            <a:stretch>
              <a:fillRect l="-4800" t="0" r="-4800" b="0"/>
            </a:stretch>
          </a:blipFill>
        </p:spPr>
      </p:sp>
      <p:sp>
        <p:nvSpPr>
          <p:cNvPr name="Freeform 386" id="386"/>
          <p:cNvSpPr/>
          <p:nvPr/>
        </p:nvSpPr>
        <p:spPr>
          <a:xfrm flipH="false" flipV="false" rot="0">
            <a:off x="12870215" y="9784659"/>
            <a:ext cx="80665" cy="74770"/>
          </a:xfrm>
          <a:custGeom>
            <a:avLst/>
            <a:gdLst/>
            <a:ahLst/>
            <a:cxnLst/>
            <a:rect r="r" b="b" t="t" l="l"/>
            <a:pathLst>
              <a:path h="74770" w="80665">
                <a:moveTo>
                  <a:pt x="0" y="0"/>
                </a:moveTo>
                <a:lnTo>
                  <a:pt x="80665" y="0"/>
                </a:lnTo>
                <a:lnTo>
                  <a:pt x="80665" y="74769"/>
                </a:lnTo>
                <a:lnTo>
                  <a:pt x="0" y="74769"/>
                </a:lnTo>
                <a:lnTo>
                  <a:pt x="0" y="0"/>
                </a:lnTo>
                <a:close/>
              </a:path>
            </a:pathLst>
          </a:custGeom>
          <a:blipFill>
            <a:blip r:embed="rId51"/>
            <a:stretch>
              <a:fillRect l="-4800" t="0" r="-4800" b="0"/>
            </a:stretch>
          </a:blipFill>
        </p:spPr>
      </p:sp>
      <p:sp>
        <p:nvSpPr>
          <p:cNvPr name="Freeform 387" id="387"/>
          <p:cNvSpPr/>
          <p:nvPr/>
        </p:nvSpPr>
        <p:spPr>
          <a:xfrm flipH="false" flipV="false" rot="0">
            <a:off x="14181454" y="9800222"/>
            <a:ext cx="80665" cy="74770"/>
          </a:xfrm>
          <a:custGeom>
            <a:avLst/>
            <a:gdLst/>
            <a:ahLst/>
            <a:cxnLst/>
            <a:rect r="r" b="b" t="t" l="l"/>
            <a:pathLst>
              <a:path h="74770" w="80665">
                <a:moveTo>
                  <a:pt x="0" y="0"/>
                </a:moveTo>
                <a:lnTo>
                  <a:pt x="80665" y="0"/>
                </a:lnTo>
                <a:lnTo>
                  <a:pt x="80665" y="74770"/>
                </a:lnTo>
                <a:lnTo>
                  <a:pt x="0" y="74770"/>
                </a:lnTo>
                <a:lnTo>
                  <a:pt x="0" y="0"/>
                </a:lnTo>
                <a:close/>
              </a:path>
            </a:pathLst>
          </a:custGeom>
          <a:blipFill>
            <a:blip r:embed="rId51"/>
            <a:stretch>
              <a:fillRect l="-4800" t="0" r="-4800" b="0"/>
            </a:stretch>
          </a:blipFill>
        </p:spPr>
      </p:sp>
      <p:sp>
        <p:nvSpPr>
          <p:cNvPr name="Freeform 388" id="388"/>
          <p:cNvSpPr/>
          <p:nvPr/>
        </p:nvSpPr>
        <p:spPr>
          <a:xfrm flipH="false" flipV="false" rot="0">
            <a:off x="3426451" y="9965231"/>
            <a:ext cx="65352" cy="60576"/>
          </a:xfrm>
          <a:custGeom>
            <a:avLst/>
            <a:gdLst/>
            <a:ahLst/>
            <a:cxnLst/>
            <a:rect r="r" b="b" t="t" l="l"/>
            <a:pathLst>
              <a:path h="60576" w="65352">
                <a:moveTo>
                  <a:pt x="0" y="0"/>
                </a:moveTo>
                <a:lnTo>
                  <a:pt x="65352" y="0"/>
                </a:lnTo>
                <a:lnTo>
                  <a:pt x="65352" y="60576"/>
                </a:lnTo>
                <a:lnTo>
                  <a:pt x="0" y="60576"/>
                </a:lnTo>
                <a:lnTo>
                  <a:pt x="0" y="0"/>
                </a:lnTo>
                <a:close/>
              </a:path>
            </a:pathLst>
          </a:custGeom>
          <a:blipFill>
            <a:blip r:embed="rId51"/>
            <a:stretch>
              <a:fillRect l="-4800" t="0" r="-4800" b="0"/>
            </a:stretch>
          </a:blipFill>
        </p:spPr>
      </p:sp>
      <p:sp>
        <p:nvSpPr>
          <p:cNvPr name="Freeform 389" id="389"/>
          <p:cNvSpPr/>
          <p:nvPr/>
        </p:nvSpPr>
        <p:spPr>
          <a:xfrm flipH="false" flipV="false" rot="0">
            <a:off x="4700640" y="9987052"/>
            <a:ext cx="72847" cy="67523"/>
          </a:xfrm>
          <a:custGeom>
            <a:avLst/>
            <a:gdLst/>
            <a:ahLst/>
            <a:cxnLst/>
            <a:rect r="r" b="b" t="t" l="l"/>
            <a:pathLst>
              <a:path h="67523" w="72847">
                <a:moveTo>
                  <a:pt x="0" y="0"/>
                </a:moveTo>
                <a:lnTo>
                  <a:pt x="72847" y="0"/>
                </a:lnTo>
                <a:lnTo>
                  <a:pt x="72847" y="67523"/>
                </a:lnTo>
                <a:lnTo>
                  <a:pt x="0" y="67523"/>
                </a:lnTo>
                <a:lnTo>
                  <a:pt x="0" y="0"/>
                </a:lnTo>
                <a:close/>
              </a:path>
            </a:pathLst>
          </a:custGeom>
          <a:blipFill>
            <a:blip r:embed="rId51"/>
            <a:stretch>
              <a:fillRect l="-4800" t="0" r="-4800" b="0"/>
            </a:stretch>
          </a:blipFill>
        </p:spPr>
      </p:sp>
      <p:grpSp>
        <p:nvGrpSpPr>
          <p:cNvPr name="Group 390" id="390"/>
          <p:cNvGrpSpPr/>
          <p:nvPr/>
        </p:nvGrpSpPr>
        <p:grpSpPr>
          <a:xfrm rot="0">
            <a:off x="-19050" y="9432986"/>
            <a:ext cx="854014" cy="854014"/>
            <a:chOff x="0" y="0"/>
            <a:chExt cx="1138686" cy="1138686"/>
          </a:xfrm>
        </p:grpSpPr>
        <p:sp>
          <p:nvSpPr>
            <p:cNvPr name="Freeform 391" id="391"/>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D9D9D9"/>
            </a:solidFill>
          </p:spPr>
        </p:sp>
      </p:grpSp>
      <p:sp>
        <p:nvSpPr>
          <p:cNvPr name="TextBox 392" id="392"/>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7000957" y="6252769"/>
            <a:ext cx="1975600" cy="967918"/>
            <a:chOff x="0" y="0"/>
            <a:chExt cx="2634134" cy="1290558"/>
          </a:xfrm>
        </p:grpSpPr>
        <p:sp>
          <p:nvSpPr>
            <p:cNvPr name="Freeform 3" id="3"/>
            <p:cNvSpPr/>
            <p:nvPr/>
          </p:nvSpPr>
          <p:spPr>
            <a:xfrm flipH="false" flipV="false" rot="0">
              <a:off x="12700" y="12700"/>
              <a:ext cx="2608707" cy="1265174"/>
            </a:xfrm>
            <a:custGeom>
              <a:avLst/>
              <a:gdLst/>
              <a:ahLst/>
              <a:cxnLst/>
              <a:rect r="r" b="b" t="t" l="l"/>
              <a:pathLst>
                <a:path h="1265174" w="2608707">
                  <a:moveTo>
                    <a:pt x="0" y="0"/>
                  </a:moveTo>
                  <a:lnTo>
                    <a:pt x="2608707" y="0"/>
                  </a:lnTo>
                  <a:lnTo>
                    <a:pt x="2608707" y="1265174"/>
                  </a:lnTo>
                  <a:lnTo>
                    <a:pt x="0" y="1265174"/>
                  </a:lnTo>
                  <a:close/>
                </a:path>
              </a:pathLst>
            </a:custGeom>
            <a:solidFill>
              <a:srgbClr val="FFC24E"/>
            </a:solidFill>
          </p:spPr>
        </p:sp>
        <p:sp>
          <p:nvSpPr>
            <p:cNvPr name="Freeform 4" id="4"/>
            <p:cNvSpPr/>
            <p:nvPr/>
          </p:nvSpPr>
          <p:spPr>
            <a:xfrm flipH="false" flipV="false" rot="0">
              <a:off x="0" y="0"/>
              <a:ext cx="2634107" cy="1290574"/>
            </a:xfrm>
            <a:custGeom>
              <a:avLst/>
              <a:gdLst/>
              <a:ahLst/>
              <a:cxnLst/>
              <a:rect r="r" b="b" t="t" l="l"/>
              <a:pathLst>
                <a:path h="1290574" w="2634107">
                  <a:moveTo>
                    <a:pt x="12700" y="0"/>
                  </a:moveTo>
                  <a:lnTo>
                    <a:pt x="2621407" y="0"/>
                  </a:lnTo>
                  <a:cubicBezTo>
                    <a:pt x="2628392" y="0"/>
                    <a:pt x="2634107" y="5715"/>
                    <a:pt x="2634107" y="12700"/>
                  </a:cubicBezTo>
                  <a:lnTo>
                    <a:pt x="2634107" y="1277874"/>
                  </a:lnTo>
                  <a:cubicBezTo>
                    <a:pt x="2634107" y="1284859"/>
                    <a:pt x="2628392" y="1290574"/>
                    <a:pt x="2621407" y="1290574"/>
                  </a:cubicBezTo>
                  <a:lnTo>
                    <a:pt x="12700" y="1290574"/>
                  </a:lnTo>
                  <a:cubicBezTo>
                    <a:pt x="5715" y="1290574"/>
                    <a:pt x="0" y="1284859"/>
                    <a:pt x="0" y="1277874"/>
                  </a:cubicBezTo>
                  <a:lnTo>
                    <a:pt x="0" y="12700"/>
                  </a:lnTo>
                  <a:cubicBezTo>
                    <a:pt x="0" y="5715"/>
                    <a:pt x="5715" y="0"/>
                    <a:pt x="12700" y="0"/>
                  </a:cubicBezTo>
                  <a:moveTo>
                    <a:pt x="12700" y="25400"/>
                  </a:moveTo>
                  <a:lnTo>
                    <a:pt x="12700" y="12700"/>
                  </a:lnTo>
                  <a:lnTo>
                    <a:pt x="25400" y="12700"/>
                  </a:lnTo>
                  <a:lnTo>
                    <a:pt x="25400" y="1277874"/>
                  </a:lnTo>
                  <a:lnTo>
                    <a:pt x="12700" y="1277874"/>
                  </a:lnTo>
                  <a:lnTo>
                    <a:pt x="12700" y="1265174"/>
                  </a:lnTo>
                  <a:lnTo>
                    <a:pt x="2621407" y="1265174"/>
                  </a:lnTo>
                  <a:lnTo>
                    <a:pt x="2621407" y="1277874"/>
                  </a:lnTo>
                  <a:lnTo>
                    <a:pt x="2608707" y="1277874"/>
                  </a:lnTo>
                  <a:lnTo>
                    <a:pt x="2608707" y="12700"/>
                  </a:lnTo>
                  <a:lnTo>
                    <a:pt x="2621407" y="12700"/>
                  </a:lnTo>
                  <a:lnTo>
                    <a:pt x="2621407" y="25400"/>
                  </a:lnTo>
                  <a:lnTo>
                    <a:pt x="12700" y="25400"/>
                  </a:lnTo>
                  <a:close/>
                </a:path>
              </a:pathLst>
            </a:custGeom>
            <a:solidFill>
              <a:srgbClr val="FFC000"/>
            </a:solidFill>
          </p:spPr>
        </p:sp>
      </p:grpSp>
      <p:sp>
        <p:nvSpPr>
          <p:cNvPr name="Freeform 5" id="5"/>
          <p:cNvSpPr/>
          <p:nvPr/>
        </p:nvSpPr>
        <p:spPr>
          <a:xfrm flipH="false" flipV="false" rot="0">
            <a:off x="438467" y="1774540"/>
            <a:ext cx="5285405" cy="7483760"/>
          </a:xfrm>
          <a:custGeom>
            <a:avLst/>
            <a:gdLst/>
            <a:ahLst/>
            <a:cxnLst/>
            <a:rect r="r" b="b" t="t" l="l"/>
            <a:pathLst>
              <a:path h="7483760" w="5285405">
                <a:moveTo>
                  <a:pt x="0" y="0"/>
                </a:moveTo>
                <a:lnTo>
                  <a:pt x="5285405" y="0"/>
                </a:lnTo>
                <a:lnTo>
                  <a:pt x="5285405" y="7483760"/>
                </a:lnTo>
                <a:lnTo>
                  <a:pt x="0" y="7483760"/>
                </a:lnTo>
                <a:lnTo>
                  <a:pt x="0" y="0"/>
                </a:lnTo>
                <a:close/>
              </a:path>
            </a:pathLst>
          </a:custGeom>
          <a:blipFill>
            <a:blip r:embed="rId2"/>
            <a:stretch>
              <a:fillRect l="0" t="0" r="0" b="0"/>
            </a:stretch>
          </a:blipFill>
        </p:spPr>
      </p:sp>
      <p:sp>
        <p:nvSpPr>
          <p:cNvPr name="Freeform 6" id="6"/>
          <p:cNvSpPr/>
          <p:nvPr/>
        </p:nvSpPr>
        <p:spPr>
          <a:xfrm flipH="false" flipV="false" rot="0">
            <a:off x="7822874" y="512307"/>
            <a:ext cx="8573826" cy="5255754"/>
          </a:xfrm>
          <a:custGeom>
            <a:avLst/>
            <a:gdLst/>
            <a:ahLst/>
            <a:cxnLst/>
            <a:rect r="r" b="b" t="t" l="l"/>
            <a:pathLst>
              <a:path h="5255754" w="8573826">
                <a:moveTo>
                  <a:pt x="0" y="0"/>
                </a:moveTo>
                <a:lnTo>
                  <a:pt x="8573826" y="0"/>
                </a:lnTo>
                <a:lnTo>
                  <a:pt x="8573826" y="5255754"/>
                </a:lnTo>
                <a:lnTo>
                  <a:pt x="0" y="5255754"/>
                </a:lnTo>
                <a:lnTo>
                  <a:pt x="0" y="0"/>
                </a:lnTo>
                <a:close/>
              </a:path>
            </a:pathLst>
          </a:custGeom>
          <a:blipFill>
            <a:blip r:embed="rId3"/>
            <a:stretch>
              <a:fillRect l="0" t="0" r="0" b="0"/>
            </a:stretch>
          </a:blipFill>
        </p:spPr>
      </p:sp>
      <p:grpSp>
        <p:nvGrpSpPr>
          <p:cNvPr name="Group 7" id="7"/>
          <p:cNvGrpSpPr/>
          <p:nvPr/>
        </p:nvGrpSpPr>
        <p:grpSpPr>
          <a:xfrm rot="0">
            <a:off x="13101715" y="550387"/>
            <a:ext cx="3304511" cy="672952"/>
            <a:chOff x="0" y="0"/>
            <a:chExt cx="4406014" cy="897270"/>
          </a:xfrm>
        </p:grpSpPr>
        <p:sp>
          <p:nvSpPr>
            <p:cNvPr name="Freeform 8" id="8"/>
            <p:cNvSpPr/>
            <p:nvPr/>
          </p:nvSpPr>
          <p:spPr>
            <a:xfrm flipH="false" flipV="false" rot="0">
              <a:off x="12700" y="12700"/>
              <a:ext cx="4380611" cy="871855"/>
            </a:xfrm>
            <a:custGeom>
              <a:avLst/>
              <a:gdLst/>
              <a:ahLst/>
              <a:cxnLst/>
              <a:rect r="r" b="b" t="t" l="l"/>
              <a:pathLst>
                <a:path h="871855" w="4380611">
                  <a:moveTo>
                    <a:pt x="0" y="145288"/>
                  </a:moveTo>
                  <a:cubicBezTo>
                    <a:pt x="0" y="65024"/>
                    <a:pt x="66548" y="0"/>
                    <a:pt x="148717" y="0"/>
                  </a:cubicBezTo>
                  <a:lnTo>
                    <a:pt x="4231894" y="0"/>
                  </a:lnTo>
                  <a:cubicBezTo>
                    <a:pt x="4314063" y="0"/>
                    <a:pt x="4380611" y="65024"/>
                    <a:pt x="4380611" y="145288"/>
                  </a:cubicBezTo>
                  <a:lnTo>
                    <a:pt x="4380611" y="726567"/>
                  </a:lnTo>
                  <a:cubicBezTo>
                    <a:pt x="4380611" y="806831"/>
                    <a:pt x="4314063" y="871855"/>
                    <a:pt x="4231894" y="871855"/>
                  </a:cubicBezTo>
                  <a:lnTo>
                    <a:pt x="148717" y="871855"/>
                  </a:lnTo>
                  <a:cubicBezTo>
                    <a:pt x="66548" y="871855"/>
                    <a:pt x="0" y="806831"/>
                    <a:pt x="0" y="726567"/>
                  </a:cubicBezTo>
                  <a:close/>
                </a:path>
              </a:pathLst>
            </a:custGeom>
            <a:solidFill>
              <a:srgbClr val="FFFFFF"/>
            </a:solidFill>
          </p:spPr>
        </p:sp>
        <p:sp>
          <p:nvSpPr>
            <p:cNvPr name="Freeform 9" id="9"/>
            <p:cNvSpPr/>
            <p:nvPr/>
          </p:nvSpPr>
          <p:spPr>
            <a:xfrm flipH="false" flipV="false" rot="0">
              <a:off x="0" y="0"/>
              <a:ext cx="4406011" cy="897255"/>
            </a:xfrm>
            <a:custGeom>
              <a:avLst/>
              <a:gdLst/>
              <a:ahLst/>
              <a:cxnLst/>
              <a:rect r="r" b="b" t="t" l="l"/>
              <a:pathLst>
                <a:path h="897255" w="4406011">
                  <a:moveTo>
                    <a:pt x="0" y="157988"/>
                  </a:moveTo>
                  <a:cubicBezTo>
                    <a:pt x="0" y="70485"/>
                    <a:pt x="72517" y="0"/>
                    <a:pt x="161417" y="0"/>
                  </a:cubicBezTo>
                  <a:lnTo>
                    <a:pt x="4244594" y="0"/>
                  </a:lnTo>
                  <a:lnTo>
                    <a:pt x="4244594" y="12700"/>
                  </a:lnTo>
                  <a:lnTo>
                    <a:pt x="4244594" y="0"/>
                  </a:lnTo>
                  <a:cubicBezTo>
                    <a:pt x="4333494" y="0"/>
                    <a:pt x="4406011" y="70485"/>
                    <a:pt x="4406011" y="157988"/>
                  </a:cubicBezTo>
                  <a:lnTo>
                    <a:pt x="4393311" y="157988"/>
                  </a:lnTo>
                  <a:lnTo>
                    <a:pt x="4406011" y="157988"/>
                  </a:lnTo>
                  <a:lnTo>
                    <a:pt x="4406011" y="739267"/>
                  </a:lnTo>
                  <a:lnTo>
                    <a:pt x="4393311" y="739267"/>
                  </a:lnTo>
                  <a:lnTo>
                    <a:pt x="4406011" y="739267"/>
                  </a:lnTo>
                  <a:cubicBezTo>
                    <a:pt x="4406011" y="826770"/>
                    <a:pt x="4333494" y="897255"/>
                    <a:pt x="4244594" y="897255"/>
                  </a:cubicBezTo>
                  <a:lnTo>
                    <a:pt x="4244594" y="884555"/>
                  </a:lnTo>
                  <a:lnTo>
                    <a:pt x="4244594" y="897255"/>
                  </a:lnTo>
                  <a:lnTo>
                    <a:pt x="161417" y="897255"/>
                  </a:lnTo>
                  <a:lnTo>
                    <a:pt x="161417" y="884555"/>
                  </a:lnTo>
                  <a:lnTo>
                    <a:pt x="161417" y="897255"/>
                  </a:lnTo>
                  <a:cubicBezTo>
                    <a:pt x="72517" y="897255"/>
                    <a:pt x="0" y="826770"/>
                    <a:pt x="0" y="739267"/>
                  </a:cubicBezTo>
                  <a:lnTo>
                    <a:pt x="0" y="157988"/>
                  </a:lnTo>
                  <a:lnTo>
                    <a:pt x="12700" y="157988"/>
                  </a:lnTo>
                  <a:lnTo>
                    <a:pt x="0" y="157988"/>
                  </a:lnTo>
                  <a:moveTo>
                    <a:pt x="25400" y="157988"/>
                  </a:moveTo>
                  <a:lnTo>
                    <a:pt x="25400" y="739267"/>
                  </a:lnTo>
                  <a:lnTo>
                    <a:pt x="12700" y="739267"/>
                  </a:lnTo>
                  <a:lnTo>
                    <a:pt x="25400" y="739267"/>
                  </a:lnTo>
                  <a:cubicBezTo>
                    <a:pt x="25400" y="812292"/>
                    <a:pt x="85979" y="871855"/>
                    <a:pt x="161417" y="871855"/>
                  </a:cubicBezTo>
                  <a:lnTo>
                    <a:pt x="4244594" y="871855"/>
                  </a:lnTo>
                  <a:cubicBezTo>
                    <a:pt x="4320032" y="871855"/>
                    <a:pt x="4380611" y="812165"/>
                    <a:pt x="4380611" y="739267"/>
                  </a:cubicBezTo>
                  <a:lnTo>
                    <a:pt x="4380611" y="157988"/>
                  </a:lnTo>
                  <a:cubicBezTo>
                    <a:pt x="4380611" y="85090"/>
                    <a:pt x="4320032" y="25400"/>
                    <a:pt x="4244594" y="25400"/>
                  </a:cubicBezTo>
                  <a:lnTo>
                    <a:pt x="161417" y="25400"/>
                  </a:lnTo>
                  <a:lnTo>
                    <a:pt x="161417" y="12700"/>
                  </a:lnTo>
                  <a:lnTo>
                    <a:pt x="161417" y="25400"/>
                  </a:lnTo>
                  <a:cubicBezTo>
                    <a:pt x="85979" y="25400"/>
                    <a:pt x="25400" y="85090"/>
                    <a:pt x="25400" y="157988"/>
                  </a:cubicBezTo>
                  <a:close/>
                </a:path>
              </a:pathLst>
            </a:custGeom>
            <a:solidFill>
              <a:srgbClr val="41719C"/>
            </a:solidFill>
          </p:spPr>
        </p:sp>
      </p:grpSp>
      <p:sp>
        <p:nvSpPr>
          <p:cNvPr name="Freeform 10" id="10"/>
          <p:cNvSpPr/>
          <p:nvPr/>
        </p:nvSpPr>
        <p:spPr>
          <a:xfrm flipH="false" flipV="false" rot="0">
            <a:off x="9517232" y="6252768"/>
            <a:ext cx="8023320" cy="3521925"/>
          </a:xfrm>
          <a:custGeom>
            <a:avLst/>
            <a:gdLst/>
            <a:ahLst/>
            <a:cxnLst/>
            <a:rect r="r" b="b" t="t" l="l"/>
            <a:pathLst>
              <a:path h="3521925" w="8023320">
                <a:moveTo>
                  <a:pt x="0" y="0"/>
                </a:moveTo>
                <a:lnTo>
                  <a:pt x="8023320" y="0"/>
                </a:lnTo>
                <a:lnTo>
                  <a:pt x="8023320" y="3521925"/>
                </a:lnTo>
                <a:lnTo>
                  <a:pt x="0" y="3521925"/>
                </a:lnTo>
                <a:lnTo>
                  <a:pt x="0" y="0"/>
                </a:lnTo>
                <a:close/>
              </a:path>
            </a:pathLst>
          </a:custGeom>
          <a:blipFill>
            <a:blip r:embed="rId4"/>
            <a:stretch>
              <a:fillRect l="0" t="0" r="0" b="0"/>
            </a:stretch>
          </a:blipFill>
        </p:spPr>
      </p:sp>
      <p:sp>
        <p:nvSpPr>
          <p:cNvPr name="Freeform 11" id="11"/>
          <p:cNvSpPr/>
          <p:nvPr/>
        </p:nvSpPr>
        <p:spPr>
          <a:xfrm flipH="false" flipV="false" rot="0">
            <a:off x="6076715" y="6252768"/>
            <a:ext cx="930794" cy="966824"/>
          </a:xfrm>
          <a:custGeom>
            <a:avLst/>
            <a:gdLst/>
            <a:ahLst/>
            <a:cxnLst/>
            <a:rect r="r" b="b" t="t" l="l"/>
            <a:pathLst>
              <a:path h="966824" w="930794">
                <a:moveTo>
                  <a:pt x="0" y="0"/>
                </a:moveTo>
                <a:lnTo>
                  <a:pt x="930794" y="0"/>
                </a:lnTo>
                <a:lnTo>
                  <a:pt x="930794" y="966824"/>
                </a:lnTo>
                <a:lnTo>
                  <a:pt x="0" y="966824"/>
                </a:lnTo>
                <a:lnTo>
                  <a:pt x="0" y="0"/>
                </a:lnTo>
                <a:close/>
              </a:path>
            </a:pathLst>
          </a:custGeom>
          <a:blipFill>
            <a:blip r:embed="rId5"/>
            <a:stretch>
              <a:fillRect l="-33014" t="-122333" r="-560563" b="-152152"/>
            </a:stretch>
          </a:blipFill>
        </p:spPr>
      </p:sp>
      <p:sp>
        <p:nvSpPr>
          <p:cNvPr name="TextBox 12" id="12"/>
          <p:cNvSpPr txBox="true"/>
          <p:nvPr/>
        </p:nvSpPr>
        <p:spPr>
          <a:xfrm rot="0">
            <a:off x="7193750" y="6501791"/>
            <a:ext cx="1858570" cy="472083"/>
          </a:xfrm>
          <a:prstGeom prst="rect">
            <a:avLst/>
          </a:prstGeom>
        </p:spPr>
        <p:txBody>
          <a:bodyPr anchor="t" rtlCol="false" tIns="0" lIns="0" bIns="0" rIns="0">
            <a:spAutoFit/>
          </a:bodyPr>
          <a:lstStyle/>
          <a:p>
            <a:pPr algn="l">
              <a:lnSpc>
                <a:spcPts val="3240"/>
              </a:lnSpc>
            </a:pPr>
            <a:r>
              <a:rPr lang="en-US" sz="2700" spc="25">
                <a:solidFill>
                  <a:srgbClr val="000000"/>
                </a:solidFill>
                <a:latin typeface="TT Rounds Condensed"/>
              </a:rPr>
              <a:t>90-135 mm</a:t>
            </a:r>
          </a:p>
        </p:txBody>
      </p:sp>
      <p:sp>
        <p:nvSpPr>
          <p:cNvPr name="Freeform 13" id="13"/>
          <p:cNvSpPr/>
          <p:nvPr/>
        </p:nvSpPr>
        <p:spPr>
          <a:xfrm flipH="false" flipV="false" rot="0">
            <a:off x="6076717" y="7429021"/>
            <a:ext cx="979839" cy="973479"/>
          </a:xfrm>
          <a:custGeom>
            <a:avLst/>
            <a:gdLst/>
            <a:ahLst/>
            <a:cxnLst/>
            <a:rect r="r" b="b" t="t" l="l"/>
            <a:pathLst>
              <a:path h="973479" w="979839">
                <a:moveTo>
                  <a:pt x="0" y="0"/>
                </a:moveTo>
                <a:lnTo>
                  <a:pt x="979839" y="0"/>
                </a:lnTo>
                <a:lnTo>
                  <a:pt x="979839" y="973479"/>
                </a:lnTo>
                <a:lnTo>
                  <a:pt x="0" y="973479"/>
                </a:lnTo>
                <a:lnTo>
                  <a:pt x="0" y="0"/>
                </a:lnTo>
                <a:close/>
              </a:path>
            </a:pathLst>
          </a:custGeom>
          <a:blipFill>
            <a:blip r:embed="rId6"/>
            <a:stretch>
              <a:fillRect l="-24206" t="-103107" r="-518053" b="-135204"/>
            </a:stretch>
          </a:blipFill>
        </p:spPr>
      </p:sp>
      <p:grpSp>
        <p:nvGrpSpPr>
          <p:cNvPr name="Group 14" id="14"/>
          <p:cNvGrpSpPr/>
          <p:nvPr/>
        </p:nvGrpSpPr>
        <p:grpSpPr>
          <a:xfrm rot="0">
            <a:off x="7049383" y="7430981"/>
            <a:ext cx="1927174" cy="967919"/>
            <a:chOff x="0" y="0"/>
            <a:chExt cx="2569566" cy="1290558"/>
          </a:xfrm>
        </p:grpSpPr>
        <p:sp>
          <p:nvSpPr>
            <p:cNvPr name="Freeform 15" id="15"/>
            <p:cNvSpPr/>
            <p:nvPr/>
          </p:nvSpPr>
          <p:spPr>
            <a:xfrm flipH="false" flipV="false" rot="0">
              <a:off x="12700" y="12700"/>
              <a:ext cx="2544191" cy="1265174"/>
            </a:xfrm>
            <a:custGeom>
              <a:avLst/>
              <a:gdLst/>
              <a:ahLst/>
              <a:cxnLst/>
              <a:rect r="r" b="b" t="t" l="l"/>
              <a:pathLst>
                <a:path h="1265174" w="2544191">
                  <a:moveTo>
                    <a:pt x="0" y="0"/>
                  </a:moveTo>
                  <a:lnTo>
                    <a:pt x="2544191" y="0"/>
                  </a:lnTo>
                  <a:lnTo>
                    <a:pt x="2544191" y="1265174"/>
                  </a:lnTo>
                  <a:lnTo>
                    <a:pt x="0" y="1265174"/>
                  </a:lnTo>
                  <a:close/>
                </a:path>
              </a:pathLst>
            </a:custGeom>
            <a:solidFill>
              <a:srgbClr val="FFC24E"/>
            </a:solidFill>
          </p:spPr>
        </p:sp>
        <p:sp>
          <p:nvSpPr>
            <p:cNvPr name="Freeform 16" id="16"/>
            <p:cNvSpPr/>
            <p:nvPr/>
          </p:nvSpPr>
          <p:spPr>
            <a:xfrm flipH="false" flipV="false" rot="0">
              <a:off x="0" y="0"/>
              <a:ext cx="2569591" cy="1290574"/>
            </a:xfrm>
            <a:custGeom>
              <a:avLst/>
              <a:gdLst/>
              <a:ahLst/>
              <a:cxnLst/>
              <a:rect r="r" b="b" t="t" l="l"/>
              <a:pathLst>
                <a:path h="1290574" w="2569591">
                  <a:moveTo>
                    <a:pt x="12700" y="0"/>
                  </a:moveTo>
                  <a:lnTo>
                    <a:pt x="2556891" y="0"/>
                  </a:lnTo>
                  <a:cubicBezTo>
                    <a:pt x="2563876" y="0"/>
                    <a:pt x="2569591" y="5715"/>
                    <a:pt x="2569591" y="12700"/>
                  </a:cubicBezTo>
                  <a:lnTo>
                    <a:pt x="2569591" y="1277874"/>
                  </a:lnTo>
                  <a:cubicBezTo>
                    <a:pt x="2569591" y="1284859"/>
                    <a:pt x="2563876" y="1290574"/>
                    <a:pt x="2556891" y="1290574"/>
                  </a:cubicBezTo>
                  <a:lnTo>
                    <a:pt x="12700" y="1290574"/>
                  </a:lnTo>
                  <a:cubicBezTo>
                    <a:pt x="5715" y="1290574"/>
                    <a:pt x="0" y="1284859"/>
                    <a:pt x="0" y="1277874"/>
                  </a:cubicBezTo>
                  <a:lnTo>
                    <a:pt x="0" y="12700"/>
                  </a:lnTo>
                  <a:cubicBezTo>
                    <a:pt x="0" y="5715"/>
                    <a:pt x="5715" y="0"/>
                    <a:pt x="12700" y="0"/>
                  </a:cubicBezTo>
                  <a:moveTo>
                    <a:pt x="12700" y="25400"/>
                  </a:moveTo>
                  <a:lnTo>
                    <a:pt x="12700" y="12700"/>
                  </a:lnTo>
                  <a:lnTo>
                    <a:pt x="25400" y="12700"/>
                  </a:lnTo>
                  <a:lnTo>
                    <a:pt x="25400" y="1277874"/>
                  </a:lnTo>
                  <a:lnTo>
                    <a:pt x="12700" y="1277874"/>
                  </a:lnTo>
                  <a:lnTo>
                    <a:pt x="12700" y="1265174"/>
                  </a:lnTo>
                  <a:lnTo>
                    <a:pt x="2556891" y="1265174"/>
                  </a:lnTo>
                  <a:lnTo>
                    <a:pt x="2556891" y="1277874"/>
                  </a:lnTo>
                  <a:lnTo>
                    <a:pt x="2544191" y="1277874"/>
                  </a:lnTo>
                  <a:lnTo>
                    <a:pt x="2544191" y="12700"/>
                  </a:lnTo>
                  <a:lnTo>
                    <a:pt x="2556891" y="12700"/>
                  </a:lnTo>
                  <a:lnTo>
                    <a:pt x="2556891" y="25400"/>
                  </a:lnTo>
                  <a:lnTo>
                    <a:pt x="12700" y="25400"/>
                  </a:lnTo>
                  <a:close/>
                </a:path>
              </a:pathLst>
            </a:custGeom>
            <a:solidFill>
              <a:srgbClr val="FFC000"/>
            </a:solidFill>
          </p:spPr>
        </p:sp>
      </p:grpSp>
      <p:sp>
        <p:nvSpPr>
          <p:cNvPr name="TextBox 17" id="17"/>
          <p:cNvSpPr txBox="true"/>
          <p:nvPr/>
        </p:nvSpPr>
        <p:spPr>
          <a:xfrm rot="0">
            <a:off x="7242176" y="7680001"/>
            <a:ext cx="1858570" cy="472083"/>
          </a:xfrm>
          <a:prstGeom prst="rect">
            <a:avLst/>
          </a:prstGeom>
        </p:spPr>
        <p:txBody>
          <a:bodyPr anchor="t" rtlCol="false" tIns="0" lIns="0" bIns="0" rIns="0">
            <a:spAutoFit/>
          </a:bodyPr>
          <a:lstStyle/>
          <a:p>
            <a:pPr algn="l">
              <a:lnSpc>
                <a:spcPts val="3240"/>
              </a:lnSpc>
            </a:pPr>
            <a:r>
              <a:rPr lang="en-US" sz="2700" spc="25">
                <a:solidFill>
                  <a:srgbClr val="000000"/>
                </a:solidFill>
                <a:latin typeface="TT Rounds Condensed"/>
              </a:rPr>
              <a:t>150 km/h</a:t>
            </a:r>
          </a:p>
        </p:txBody>
      </p:sp>
      <p:sp>
        <p:nvSpPr>
          <p:cNvPr name="TextBox 18" id="18"/>
          <p:cNvSpPr txBox="true"/>
          <p:nvPr/>
        </p:nvSpPr>
        <p:spPr>
          <a:xfrm rot="0">
            <a:off x="13528892" y="724834"/>
            <a:ext cx="2622286" cy="266588"/>
          </a:xfrm>
          <a:prstGeom prst="rect">
            <a:avLst/>
          </a:prstGeom>
        </p:spPr>
        <p:txBody>
          <a:bodyPr anchor="t" rtlCol="false" tIns="0" lIns="0" bIns="0" rIns="0">
            <a:spAutoFit/>
          </a:bodyPr>
          <a:lstStyle/>
          <a:p>
            <a:pPr algn="l">
              <a:lnSpc>
                <a:spcPts val="2160"/>
              </a:lnSpc>
            </a:pPr>
            <a:r>
              <a:rPr lang="en-US" sz="1800" spc="16">
                <a:solidFill>
                  <a:srgbClr val="0070C0"/>
                </a:solidFill>
                <a:latin typeface="Arial Nova"/>
              </a:rPr>
              <a:t>Diffusion: 24 juillet 2023</a:t>
            </a:r>
          </a:p>
        </p:txBody>
      </p:sp>
      <p:grpSp>
        <p:nvGrpSpPr>
          <p:cNvPr name="Group 19" id="19"/>
          <p:cNvGrpSpPr/>
          <p:nvPr/>
        </p:nvGrpSpPr>
        <p:grpSpPr>
          <a:xfrm rot="0">
            <a:off x="1354595" y="844597"/>
            <a:ext cx="3304510" cy="672952"/>
            <a:chOff x="0" y="0"/>
            <a:chExt cx="4406014" cy="897270"/>
          </a:xfrm>
        </p:grpSpPr>
        <p:sp>
          <p:nvSpPr>
            <p:cNvPr name="Freeform 20" id="20"/>
            <p:cNvSpPr/>
            <p:nvPr/>
          </p:nvSpPr>
          <p:spPr>
            <a:xfrm flipH="false" flipV="false" rot="0">
              <a:off x="12700" y="12700"/>
              <a:ext cx="4380611" cy="871855"/>
            </a:xfrm>
            <a:custGeom>
              <a:avLst/>
              <a:gdLst/>
              <a:ahLst/>
              <a:cxnLst/>
              <a:rect r="r" b="b" t="t" l="l"/>
              <a:pathLst>
                <a:path h="871855" w="4380611">
                  <a:moveTo>
                    <a:pt x="0" y="145288"/>
                  </a:moveTo>
                  <a:cubicBezTo>
                    <a:pt x="0" y="65024"/>
                    <a:pt x="66548" y="0"/>
                    <a:pt x="148717" y="0"/>
                  </a:cubicBezTo>
                  <a:lnTo>
                    <a:pt x="4231894" y="0"/>
                  </a:lnTo>
                  <a:cubicBezTo>
                    <a:pt x="4314063" y="0"/>
                    <a:pt x="4380611" y="65024"/>
                    <a:pt x="4380611" y="145288"/>
                  </a:cubicBezTo>
                  <a:lnTo>
                    <a:pt x="4380611" y="726567"/>
                  </a:lnTo>
                  <a:cubicBezTo>
                    <a:pt x="4380611" y="806831"/>
                    <a:pt x="4314063" y="871855"/>
                    <a:pt x="4231894" y="871855"/>
                  </a:cubicBezTo>
                  <a:lnTo>
                    <a:pt x="148717" y="871855"/>
                  </a:lnTo>
                  <a:cubicBezTo>
                    <a:pt x="66548" y="871855"/>
                    <a:pt x="0" y="806831"/>
                    <a:pt x="0" y="726567"/>
                  </a:cubicBezTo>
                  <a:close/>
                </a:path>
              </a:pathLst>
            </a:custGeom>
            <a:solidFill>
              <a:srgbClr val="FFFFFF"/>
            </a:solidFill>
          </p:spPr>
        </p:sp>
        <p:sp>
          <p:nvSpPr>
            <p:cNvPr name="Freeform 21" id="21"/>
            <p:cNvSpPr/>
            <p:nvPr/>
          </p:nvSpPr>
          <p:spPr>
            <a:xfrm flipH="false" flipV="false" rot="0">
              <a:off x="0" y="0"/>
              <a:ext cx="4406011" cy="897255"/>
            </a:xfrm>
            <a:custGeom>
              <a:avLst/>
              <a:gdLst/>
              <a:ahLst/>
              <a:cxnLst/>
              <a:rect r="r" b="b" t="t" l="l"/>
              <a:pathLst>
                <a:path h="897255" w="4406011">
                  <a:moveTo>
                    <a:pt x="0" y="157988"/>
                  </a:moveTo>
                  <a:cubicBezTo>
                    <a:pt x="0" y="70485"/>
                    <a:pt x="72517" y="0"/>
                    <a:pt x="161417" y="0"/>
                  </a:cubicBezTo>
                  <a:lnTo>
                    <a:pt x="4244594" y="0"/>
                  </a:lnTo>
                  <a:lnTo>
                    <a:pt x="4244594" y="12700"/>
                  </a:lnTo>
                  <a:lnTo>
                    <a:pt x="4244594" y="0"/>
                  </a:lnTo>
                  <a:cubicBezTo>
                    <a:pt x="4333494" y="0"/>
                    <a:pt x="4406011" y="70485"/>
                    <a:pt x="4406011" y="157988"/>
                  </a:cubicBezTo>
                  <a:lnTo>
                    <a:pt x="4393311" y="157988"/>
                  </a:lnTo>
                  <a:lnTo>
                    <a:pt x="4406011" y="157988"/>
                  </a:lnTo>
                  <a:lnTo>
                    <a:pt x="4406011" y="739267"/>
                  </a:lnTo>
                  <a:lnTo>
                    <a:pt x="4393311" y="739267"/>
                  </a:lnTo>
                  <a:lnTo>
                    <a:pt x="4406011" y="739267"/>
                  </a:lnTo>
                  <a:cubicBezTo>
                    <a:pt x="4406011" y="826770"/>
                    <a:pt x="4333494" y="897255"/>
                    <a:pt x="4244594" y="897255"/>
                  </a:cubicBezTo>
                  <a:lnTo>
                    <a:pt x="4244594" y="884555"/>
                  </a:lnTo>
                  <a:lnTo>
                    <a:pt x="4244594" y="897255"/>
                  </a:lnTo>
                  <a:lnTo>
                    <a:pt x="161417" y="897255"/>
                  </a:lnTo>
                  <a:lnTo>
                    <a:pt x="161417" y="884555"/>
                  </a:lnTo>
                  <a:lnTo>
                    <a:pt x="161417" y="897255"/>
                  </a:lnTo>
                  <a:cubicBezTo>
                    <a:pt x="72517" y="897255"/>
                    <a:pt x="0" y="826770"/>
                    <a:pt x="0" y="739267"/>
                  </a:cubicBezTo>
                  <a:lnTo>
                    <a:pt x="0" y="157988"/>
                  </a:lnTo>
                  <a:lnTo>
                    <a:pt x="12700" y="157988"/>
                  </a:lnTo>
                  <a:lnTo>
                    <a:pt x="0" y="157988"/>
                  </a:lnTo>
                  <a:moveTo>
                    <a:pt x="25400" y="157988"/>
                  </a:moveTo>
                  <a:lnTo>
                    <a:pt x="25400" y="739267"/>
                  </a:lnTo>
                  <a:lnTo>
                    <a:pt x="12700" y="739267"/>
                  </a:lnTo>
                  <a:lnTo>
                    <a:pt x="25400" y="739267"/>
                  </a:lnTo>
                  <a:cubicBezTo>
                    <a:pt x="25400" y="812292"/>
                    <a:pt x="85979" y="871855"/>
                    <a:pt x="161417" y="871855"/>
                  </a:cubicBezTo>
                  <a:lnTo>
                    <a:pt x="4244594" y="871855"/>
                  </a:lnTo>
                  <a:cubicBezTo>
                    <a:pt x="4320032" y="871855"/>
                    <a:pt x="4380611" y="812165"/>
                    <a:pt x="4380611" y="739267"/>
                  </a:cubicBezTo>
                  <a:lnTo>
                    <a:pt x="4380611" y="157988"/>
                  </a:lnTo>
                  <a:cubicBezTo>
                    <a:pt x="4380611" y="85090"/>
                    <a:pt x="4320032" y="25400"/>
                    <a:pt x="4244594" y="25400"/>
                  </a:cubicBezTo>
                  <a:lnTo>
                    <a:pt x="161417" y="25400"/>
                  </a:lnTo>
                  <a:lnTo>
                    <a:pt x="161417" y="12700"/>
                  </a:lnTo>
                  <a:lnTo>
                    <a:pt x="161417" y="25400"/>
                  </a:lnTo>
                  <a:cubicBezTo>
                    <a:pt x="85979" y="25400"/>
                    <a:pt x="25400" y="85090"/>
                    <a:pt x="25400" y="157988"/>
                  </a:cubicBezTo>
                  <a:close/>
                </a:path>
              </a:pathLst>
            </a:custGeom>
            <a:solidFill>
              <a:srgbClr val="41719C"/>
            </a:solidFill>
          </p:spPr>
        </p:sp>
      </p:grpSp>
      <p:sp>
        <p:nvSpPr>
          <p:cNvPr name="TextBox 22" id="22"/>
          <p:cNvSpPr txBox="true"/>
          <p:nvPr/>
        </p:nvSpPr>
        <p:spPr>
          <a:xfrm rot="0">
            <a:off x="1715508" y="1000155"/>
            <a:ext cx="2582685" cy="361838"/>
          </a:xfrm>
          <a:prstGeom prst="rect">
            <a:avLst/>
          </a:prstGeom>
        </p:spPr>
        <p:txBody>
          <a:bodyPr anchor="t" rtlCol="false" tIns="0" lIns="0" bIns="0" rIns="0">
            <a:spAutoFit/>
          </a:bodyPr>
          <a:lstStyle/>
          <a:p>
            <a:pPr algn="l">
              <a:lnSpc>
                <a:spcPts val="2879"/>
              </a:lnSpc>
            </a:pPr>
            <a:r>
              <a:rPr lang="en-US" sz="2400" spc="22">
                <a:solidFill>
                  <a:srgbClr val="0070C0"/>
                </a:solidFill>
                <a:latin typeface="Arial Nova Bold"/>
              </a:rPr>
              <a:t>TEMPETE XERIA</a:t>
            </a:r>
          </a:p>
        </p:txBody>
      </p:sp>
      <p:grpSp>
        <p:nvGrpSpPr>
          <p:cNvPr name="Group 23" id="23"/>
          <p:cNvGrpSpPr/>
          <p:nvPr/>
        </p:nvGrpSpPr>
        <p:grpSpPr>
          <a:xfrm rot="0">
            <a:off x="-19050" y="9432986"/>
            <a:ext cx="854014" cy="854014"/>
            <a:chOff x="0" y="0"/>
            <a:chExt cx="1138686" cy="1138686"/>
          </a:xfrm>
        </p:grpSpPr>
        <p:sp>
          <p:nvSpPr>
            <p:cNvPr name="Freeform 24" id="24"/>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D9D9D9"/>
            </a:solidFill>
          </p:spPr>
        </p:sp>
      </p:grpSp>
      <p:sp>
        <p:nvSpPr>
          <p:cNvPr name="TextBox 25" id="25"/>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3</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04732" y="1570606"/>
            <a:ext cx="5552805" cy="7862380"/>
          </a:xfrm>
          <a:custGeom>
            <a:avLst/>
            <a:gdLst/>
            <a:ahLst/>
            <a:cxnLst/>
            <a:rect r="r" b="b" t="t" l="l"/>
            <a:pathLst>
              <a:path h="7862380" w="5552805">
                <a:moveTo>
                  <a:pt x="0" y="0"/>
                </a:moveTo>
                <a:lnTo>
                  <a:pt x="5552805" y="0"/>
                </a:lnTo>
                <a:lnTo>
                  <a:pt x="5552805" y="7862379"/>
                </a:lnTo>
                <a:lnTo>
                  <a:pt x="0" y="7862379"/>
                </a:lnTo>
                <a:lnTo>
                  <a:pt x="0" y="0"/>
                </a:lnTo>
                <a:close/>
              </a:path>
            </a:pathLst>
          </a:custGeom>
          <a:blipFill>
            <a:blip r:embed="rId2"/>
            <a:stretch>
              <a:fillRect l="0" t="0" r="0" b="0"/>
            </a:stretch>
          </a:blipFill>
        </p:spPr>
      </p:sp>
      <p:grpSp>
        <p:nvGrpSpPr>
          <p:cNvPr name="Group 3" id="3"/>
          <p:cNvGrpSpPr/>
          <p:nvPr/>
        </p:nvGrpSpPr>
        <p:grpSpPr>
          <a:xfrm rot="0">
            <a:off x="1248998" y="620530"/>
            <a:ext cx="3304510" cy="672952"/>
            <a:chOff x="0" y="0"/>
            <a:chExt cx="4406014" cy="897270"/>
          </a:xfrm>
        </p:grpSpPr>
        <p:sp>
          <p:nvSpPr>
            <p:cNvPr name="Freeform 4" id="4"/>
            <p:cNvSpPr/>
            <p:nvPr/>
          </p:nvSpPr>
          <p:spPr>
            <a:xfrm flipH="false" flipV="false" rot="0">
              <a:off x="12700" y="12700"/>
              <a:ext cx="4380611" cy="871855"/>
            </a:xfrm>
            <a:custGeom>
              <a:avLst/>
              <a:gdLst/>
              <a:ahLst/>
              <a:cxnLst/>
              <a:rect r="r" b="b" t="t" l="l"/>
              <a:pathLst>
                <a:path h="871855" w="4380611">
                  <a:moveTo>
                    <a:pt x="0" y="145288"/>
                  </a:moveTo>
                  <a:cubicBezTo>
                    <a:pt x="0" y="65024"/>
                    <a:pt x="66548" y="0"/>
                    <a:pt x="148717" y="0"/>
                  </a:cubicBezTo>
                  <a:lnTo>
                    <a:pt x="4231894" y="0"/>
                  </a:lnTo>
                  <a:cubicBezTo>
                    <a:pt x="4314063" y="0"/>
                    <a:pt x="4380611" y="65024"/>
                    <a:pt x="4380611" y="145288"/>
                  </a:cubicBezTo>
                  <a:lnTo>
                    <a:pt x="4380611" y="726567"/>
                  </a:lnTo>
                  <a:cubicBezTo>
                    <a:pt x="4380611" y="806831"/>
                    <a:pt x="4314063" y="871855"/>
                    <a:pt x="4231894" y="871855"/>
                  </a:cubicBezTo>
                  <a:lnTo>
                    <a:pt x="148717" y="871855"/>
                  </a:lnTo>
                  <a:cubicBezTo>
                    <a:pt x="66548" y="871855"/>
                    <a:pt x="0" y="806831"/>
                    <a:pt x="0" y="726567"/>
                  </a:cubicBezTo>
                  <a:close/>
                </a:path>
              </a:pathLst>
            </a:custGeom>
            <a:solidFill>
              <a:srgbClr val="FFFFFF"/>
            </a:solidFill>
          </p:spPr>
        </p:sp>
        <p:sp>
          <p:nvSpPr>
            <p:cNvPr name="Freeform 5" id="5"/>
            <p:cNvSpPr/>
            <p:nvPr/>
          </p:nvSpPr>
          <p:spPr>
            <a:xfrm flipH="false" flipV="false" rot="0">
              <a:off x="0" y="0"/>
              <a:ext cx="4406011" cy="897255"/>
            </a:xfrm>
            <a:custGeom>
              <a:avLst/>
              <a:gdLst/>
              <a:ahLst/>
              <a:cxnLst/>
              <a:rect r="r" b="b" t="t" l="l"/>
              <a:pathLst>
                <a:path h="897255" w="4406011">
                  <a:moveTo>
                    <a:pt x="0" y="157988"/>
                  </a:moveTo>
                  <a:cubicBezTo>
                    <a:pt x="0" y="70485"/>
                    <a:pt x="72517" y="0"/>
                    <a:pt x="161417" y="0"/>
                  </a:cubicBezTo>
                  <a:lnTo>
                    <a:pt x="4244594" y="0"/>
                  </a:lnTo>
                  <a:lnTo>
                    <a:pt x="4244594" y="12700"/>
                  </a:lnTo>
                  <a:lnTo>
                    <a:pt x="4244594" y="0"/>
                  </a:lnTo>
                  <a:cubicBezTo>
                    <a:pt x="4333494" y="0"/>
                    <a:pt x="4406011" y="70485"/>
                    <a:pt x="4406011" y="157988"/>
                  </a:cubicBezTo>
                  <a:lnTo>
                    <a:pt x="4393311" y="157988"/>
                  </a:lnTo>
                  <a:lnTo>
                    <a:pt x="4406011" y="157988"/>
                  </a:lnTo>
                  <a:lnTo>
                    <a:pt x="4406011" y="739267"/>
                  </a:lnTo>
                  <a:lnTo>
                    <a:pt x="4393311" y="739267"/>
                  </a:lnTo>
                  <a:lnTo>
                    <a:pt x="4406011" y="739267"/>
                  </a:lnTo>
                  <a:cubicBezTo>
                    <a:pt x="4406011" y="826770"/>
                    <a:pt x="4333494" y="897255"/>
                    <a:pt x="4244594" y="897255"/>
                  </a:cubicBezTo>
                  <a:lnTo>
                    <a:pt x="4244594" y="884555"/>
                  </a:lnTo>
                  <a:lnTo>
                    <a:pt x="4244594" y="897255"/>
                  </a:lnTo>
                  <a:lnTo>
                    <a:pt x="161417" y="897255"/>
                  </a:lnTo>
                  <a:lnTo>
                    <a:pt x="161417" y="884555"/>
                  </a:lnTo>
                  <a:lnTo>
                    <a:pt x="161417" y="897255"/>
                  </a:lnTo>
                  <a:cubicBezTo>
                    <a:pt x="72517" y="897255"/>
                    <a:pt x="0" y="826770"/>
                    <a:pt x="0" y="739267"/>
                  </a:cubicBezTo>
                  <a:lnTo>
                    <a:pt x="0" y="157988"/>
                  </a:lnTo>
                  <a:lnTo>
                    <a:pt x="12700" y="157988"/>
                  </a:lnTo>
                  <a:lnTo>
                    <a:pt x="0" y="157988"/>
                  </a:lnTo>
                  <a:moveTo>
                    <a:pt x="25400" y="157988"/>
                  </a:moveTo>
                  <a:lnTo>
                    <a:pt x="25400" y="739267"/>
                  </a:lnTo>
                  <a:lnTo>
                    <a:pt x="12700" y="739267"/>
                  </a:lnTo>
                  <a:lnTo>
                    <a:pt x="25400" y="739267"/>
                  </a:lnTo>
                  <a:cubicBezTo>
                    <a:pt x="25400" y="812292"/>
                    <a:pt x="85979" y="871855"/>
                    <a:pt x="161417" y="871855"/>
                  </a:cubicBezTo>
                  <a:lnTo>
                    <a:pt x="4244594" y="871855"/>
                  </a:lnTo>
                  <a:cubicBezTo>
                    <a:pt x="4320032" y="871855"/>
                    <a:pt x="4380611" y="812165"/>
                    <a:pt x="4380611" y="739267"/>
                  </a:cubicBezTo>
                  <a:lnTo>
                    <a:pt x="4380611" y="157988"/>
                  </a:lnTo>
                  <a:cubicBezTo>
                    <a:pt x="4380611" y="85090"/>
                    <a:pt x="4320032" y="25400"/>
                    <a:pt x="4244594" y="25400"/>
                  </a:cubicBezTo>
                  <a:lnTo>
                    <a:pt x="161417" y="25400"/>
                  </a:lnTo>
                  <a:lnTo>
                    <a:pt x="161417" y="12700"/>
                  </a:lnTo>
                  <a:lnTo>
                    <a:pt x="161417" y="25400"/>
                  </a:lnTo>
                  <a:cubicBezTo>
                    <a:pt x="85979" y="25400"/>
                    <a:pt x="25400" y="85090"/>
                    <a:pt x="25400" y="157988"/>
                  </a:cubicBezTo>
                  <a:close/>
                </a:path>
              </a:pathLst>
            </a:custGeom>
            <a:solidFill>
              <a:srgbClr val="41719C"/>
            </a:solidFill>
          </p:spPr>
        </p:sp>
      </p:grpSp>
      <p:sp>
        <p:nvSpPr>
          <p:cNvPr name="TextBox 6" id="6"/>
          <p:cNvSpPr txBox="true"/>
          <p:nvPr/>
        </p:nvSpPr>
        <p:spPr>
          <a:xfrm rot="0">
            <a:off x="1609911" y="776087"/>
            <a:ext cx="2582685" cy="361838"/>
          </a:xfrm>
          <a:prstGeom prst="rect">
            <a:avLst/>
          </a:prstGeom>
        </p:spPr>
        <p:txBody>
          <a:bodyPr anchor="t" rtlCol="false" tIns="0" lIns="0" bIns="0" rIns="0">
            <a:spAutoFit/>
          </a:bodyPr>
          <a:lstStyle/>
          <a:p>
            <a:pPr algn="l">
              <a:lnSpc>
                <a:spcPts val="2879"/>
              </a:lnSpc>
            </a:pPr>
            <a:r>
              <a:rPr lang="en-US" sz="2400" spc="22">
                <a:solidFill>
                  <a:srgbClr val="0070C0"/>
                </a:solidFill>
                <a:latin typeface="Arial Nova Bold"/>
              </a:rPr>
              <a:t>TEMPETE XERIA</a:t>
            </a:r>
          </a:p>
        </p:txBody>
      </p:sp>
      <p:sp>
        <p:nvSpPr>
          <p:cNvPr name="Freeform 7" id="7"/>
          <p:cNvSpPr/>
          <p:nvPr/>
        </p:nvSpPr>
        <p:spPr>
          <a:xfrm flipH="false" flipV="false" rot="0">
            <a:off x="11590582" y="5538626"/>
            <a:ext cx="6055568" cy="4281627"/>
          </a:xfrm>
          <a:custGeom>
            <a:avLst/>
            <a:gdLst/>
            <a:ahLst/>
            <a:cxnLst/>
            <a:rect r="r" b="b" t="t" l="l"/>
            <a:pathLst>
              <a:path h="4281627" w="6055568">
                <a:moveTo>
                  <a:pt x="0" y="0"/>
                </a:moveTo>
                <a:lnTo>
                  <a:pt x="6055567" y="0"/>
                </a:lnTo>
                <a:lnTo>
                  <a:pt x="6055567" y="4281627"/>
                </a:lnTo>
                <a:lnTo>
                  <a:pt x="0" y="4281627"/>
                </a:lnTo>
                <a:lnTo>
                  <a:pt x="0" y="0"/>
                </a:lnTo>
                <a:close/>
              </a:path>
            </a:pathLst>
          </a:custGeom>
          <a:blipFill>
            <a:blip r:embed="rId3"/>
            <a:stretch>
              <a:fillRect l="0" t="0" r="0" b="0"/>
            </a:stretch>
          </a:blipFill>
        </p:spPr>
      </p:sp>
      <p:sp>
        <p:nvSpPr>
          <p:cNvPr name="Freeform 8" id="8"/>
          <p:cNvSpPr/>
          <p:nvPr/>
        </p:nvSpPr>
        <p:spPr>
          <a:xfrm flipH="false" flipV="false" rot="0">
            <a:off x="6566698" y="2464172"/>
            <a:ext cx="6055319" cy="4281451"/>
          </a:xfrm>
          <a:custGeom>
            <a:avLst/>
            <a:gdLst/>
            <a:ahLst/>
            <a:cxnLst/>
            <a:rect r="r" b="b" t="t" l="l"/>
            <a:pathLst>
              <a:path h="4281451" w="6055319">
                <a:moveTo>
                  <a:pt x="0" y="0"/>
                </a:moveTo>
                <a:lnTo>
                  <a:pt x="6055318" y="0"/>
                </a:lnTo>
                <a:lnTo>
                  <a:pt x="6055318" y="4281452"/>
                </a:lnTo>
                <a:lnTo>
                  <a:pt x="0" y="4281452"/>
                </a:lnTo>
                <a:lnTo>
                  <a:pt x="0" y="0"/>
                </a:lnTo>
                <a:close/>
              </a:path>
            </a:pathLst>
          </a:custGeom>
          <a:blipFill>
            <a:blip r:embed="rId4"/>
            <a:stretch>
              <a:fillRect l="0" t="0" r="0" b="0"/>
            </a:stretch>
          </a:blipFill>
        </p:spPr>
      </p:sp>
      <p:grpSp>
        <p:nvGrpSpPr>
          <p:cNvPr name="Group 9" id="9"/>
          <p:cNvGrpSpPr/>
          <p:nvPr/>
        </p:nvGrpSpPr>
        <p:grpSpPr>
          <a:xfrm rot="0">
            <a:off x="8479138" y="466747"/>
            <a:ext cx="7679179" cy="980517"/>
            <a:chOff x="0" y="0"/>
            <a:chExt cx="10238906" cy="1307356"/>
          </a:xfrm>
        </p:grpSpPr>
        <p:sp>
          <p:nvSpPr>
            <p:cNvPr name="Freeform 10" id="10"/>
            <p:cNvSpPr/>
            <p:nvPr/>
          </p:nvSpPr>
          <p:spPr>
            <a:xfrm flipH="false" flipV="false" rot="0">
              <a:off x="12700" y="12700"/>
              <a:ext cx="10213467" cy="1281938"/>
            </a:xfrm>
            <a:custGeom>
              <a:avLst/>
              <a:gdLst/>
              <a:ahLst/>
              <a:cxnLst/>
              <a:rect r="r" b="b" t="t" l="l"/>
              <a:pathLst>
                <a:path h="1281938" w="10213467">
                  <a:moveTo>
                    <a:pt x="0" y="213614"/>
                  </a:moveTo>
                  <a:cubicBezTo>
                    <a:pt x="0" y="95631"/>
                    <a:pt x="97282" y="0"/>
                    <a:pt x="217297" y="0"/>
                  </a:cubicBezTo>
                  <a:lnTo>
                    <a:pt x="9996170" y="0"/>
                  </a:lnTo>
                  <a:cubicBezTo>
                    <a:pt x="10116185" y="0"/>
                    <a:pt x="10213467" y="95631"/>
                    <a:pt x="10213467" y="213614"/>
                  </a:cubicBezTo>
                  <a:lnTo>
                    <a:pt x="10213467" y="1068324"/>
                  </a:lnTo>
                  <a:cubicBezTo>
                    <a:pt x="10213467" y="1186307"/>
                    <a:pt x="10116185" y="1281938"/>
                    <a:pt x="9996170" y="1281938"/>
                  </a:cubicBezTo>
                  <a:lnTo>
                    <a:pt x="217297" y="1281938"/>
                  </a:lnTo>
                  <a:cubicBezTo>
                    <a:pt x="97282" y="1281938"/>
                    <a:pt x="0" y="1186307"/>
                    <a:pt x="0" y="1068324"/>
                  </a:cubicBezTo>
                  <a:close/>
                </a:path>
              </a:pathLst>
            </a:custGeom>
            <a:solidFill>
              <a:srgbClr val="FFFFFF"/>
            </a:solidFill>
          </p:spPr>
        </p:sp>
        <p:sp>
          <p:nvSpPr>
            <p:cNvPr name="Freeform 11" id="11"/>
            <p:cNvSpPr/>
            <p:nvPr/>
          </p:nvSpPr>
          <p:spPr>
            <a:xfrm flipH="false" flipV="false" rot="0">
              <a:off x="0" y="0"/>
              <a:ext cx="10238867" cy="1307338"/>
            </a:xfrm>
            <a:custGeom>
              <a:avLst/>
              <a:gdLst/>
              <a:ahLst/>
              <a:cxnLst/>
              <a:rect r="r" b="b" t="t" l="l"/>
              <a:pathLst>
                <a:path h="1307338" w="10238867">
                  <a:moveTo>
                    <a:pt x="0" y="226314"/>
                  </a:moveTo>
                  <a:cubicBezTo>
                    <a:pt x="0" y="101092"/>
                    <a:pt x="103251" y="0"/>
                    <a:pt x="229997" y="0"/>
                  </a:cubicBezTo>
                  <a:lnTo>
                    <a:pt x="10008870" y="0"/>
                  </a:lnTo>
                  <a:lnTo>
                    <a:pt x="10008870" y="12700"/>
                  </a:lnTo>
                  <a:lnTo>
                    <a:pt x="10008870" y="0"/>
                  </a:lnTo>
                  <a:cubicBezTo>
                    <a:pt x="10135743" y="0"/>
                    <a:pt x="10238867" y="101092"/>
                    <a:pt x="10238867" y="226314"/>
                  </a:cubicBezTo>
                  <a:lnTo>
                    <a:pt x="10226167" y="226314"/>
                  </a:lnTo>
                  <a:lnTo>
                    <a:pt x="10238867" y="226314"/>
                  </a:lnTo>
                  <a:lnTo>
                    <a:pt x="10238867" y="1081024"/>
                  </a:lnTo>
                  <a:lnTo>
                    <a:pt x="10226167" y="1081024"/>
                  </a:lnTo>
                  <a:lnTo>
                    <a:pt x="10238867" y="1081024"/>
                  </a:lnTo>
                  <a:cubicBezTo>
                    <a:pt x="10238867" y="1206246"/>
                    <a:pt x="10135615" y="1307338"/>
                    <a:pt x="10008870" y="1307338"/>
                  </a:cubicBezTo>
                  <a:lnTo>
                    <a:pt x="10008870" y="1294638"/>
                  </a:lnTo>
                  <a:lnTo>
                    <a:pt x="10008870" y="1307338"/>
                  </a:lnTo>
                  <a:lnTo>
                    <a:pt x="229997" y="1307338"/>
                  </a:lnTo>
                  <a:lnTo>
                    <a:pt x="229997" y="1294638"/>
                  </a:lnTo>
                  <a:lnTo>
                    <a:pt x="229997" y="1307338"/>
                  </a:lnTo>
                  <a:cubicBezTo>
                    <a:pt x="103251" y="1307338"/>
                    <a:pt x="0" y="1206246"/>
                    <a:pt x="0" y="1081024"/>
                  </a:cubicBezTo>
                  <a:lnTo>
                    <a:pt x="0" y="226314"/>
                  </a:lnTo>
                  <a:lnTo>
                    <a:pt x="12700" y="226314"/>
                  </a:lnTo>
                  <a:lnTo>
                    <a:pt x="0" y="226314"/>
                  </a:lnTo>
                  <a:moveTo>
                    <a:pt x="25400" y="226314"/>
                  </a:moveTo>
                  <a:lnTo>
                    <a:pt x="25400" y="1081024"/>
                  </a:lnTo>
                  <a:lnTo>
                    <a:pt x="12700" y="1081024"/>
                  </a:lnTo>
                  <a:lnTo>
                    <a:pt x="25400" y="1081024"/>
                  </a:lnTo>
                  <a:cubicBezTo>
                    <a:pt x="25400" y="1191768"/>
                    <a:pt x="116840" y="1281938"/>
                    <a:pt x="229997" y="1281938"/>
                  </a:cubicBezTo>
                  <a:lnTo>
                    <a:pt x="10008870" y="1281938"/>
                  </a:lnTo>
                  <a:cubicBezTo>
                    <a:pt x="10122153" y="1281938"/>
                    <a:pt x="10213467" y="1191768"/>
                    <a:pt x="10213467" y="1081024"/>
                  </a:cubicBezTo>
                  <a:lnTo>
                    <a:pt x="10213467" y="226314"/>
                  </a:lnTo>
                  <a:cubicBezTo>
                    <a:pt x="10213467" y="115570"/>
                    <a:pt x="10122027" y="25400"/>
                    <a:pt x="10008870" y="25400"/>
                  </a:cubicBezTo>
                  <a:lnTo>
                    <a:pt x="229997" y="25400"/>
                  </a:lnTo>
                  <a:lnTo>
                    <a:pt x="229997" y="12700"/>
                  </a:lnTo>
                  <a:lnTo>
                    <a:pt x="229997" y="25400"/>
                  </a:lnTo>
                  <a:cubicBezTo>
                    <a:pt x="116840" y="25400"/>
                    <a:pt x="25400" y="115570"/>
                    <a:pt x="25400" y="226314"/>
                  </a:cubicBezTo>
                  <a:close/>
                </a:path>
              </a:pathLst>
            </a:custGeom>
            <a:solidFill>
              <a:srgbClr val="41719C"/>
            </a:solidFill>
          </p:spPr>
        </p:sp>
      </p:grpSp>
      <p:sp>
        <p:nvSpPr>
          <p:cNvPr name="TextBox 12" id="12"/>
          <p:cNvSpPr txBox="true"/>
          <p:nvPr/>
        </p:nvSpPr>
        <p:spPr>
          <a:xfrm rot="0">
            <a:off x="8672272" y="776086"/>
            <a:ext cx="7292910" cy="361838"/>
          </a:xfrm>
          <a:prstGeom prst="rect">
            <a:avLst/>
          </a:prstGeom>
        </p:spPr>
        <p:txBody>
          <a:bodyPr anchor="t" rtlCol="false" tIns="0" lIns="0" bIns="0" rIns="0">
            <a:spAutoFit/>
          </a:bodyPr>
          <a:lstStyle/>
          <a:p>
            <a:pPr algn="l">
              <a:lnSpc>
                <a:spcPts val="2879"/>
              </a:lnSpc>
            </a:pPr>
            <a:r>
              <a:rPr lang="en-US" sz="2400" spc="22">
                <a:solidFill>
                  <a:srgbClr val="0070C0"/>
                </a:solidFill>
                <a:latin typeface="Arial Nova Bold"/>
              </a:rPr>
              <a:t>Une multitude d’enjeux humains et économiques</a:t>
            </a:r>
          </a:p>
        </p:txBody>
      </p:sp>
      <p:grpSp>
        <p:nvGrpSpPr>
          <p:cNvPr name="Group 13" id="13"/>
          <p:cNvGrpSpPr/>
          <p:nvPr/>
        </p:nvGrpSpPr>
        <p:grpSpPr>
          <a:xfrm rot="0">
            <a:off x="-19050" y="9432986"/>
            <a:ext cx="854014" cy="854014"/>
            <a:chOff x="0" y="0"/>
            <a:chExt cx="1138686" cy="1138686"/>
          </a:xfrm>
        </p:grpSpPr>
        <p:sp>
          <p:nvSpPr>
            <p:cNvPr name="Freeform 14" id="14"/>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D9D9D9"/>
            </a:solidFill>
          </p:spPr>
        </p:sp>
      </p:grpSp>
      <p:sp>
        <p:nvSpPr>
          <p:cNvPr name="TextBox 15" id="15"/>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4</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946708" y="1794792"/>
            <a:ext cx="5394474" cy="7638194"/>
          </a:xfrm>
          <a:custGeom>
            <a:avLst/>
            <a:gdLst/>
            <a:ahLst/>
            <a:cxnLst/>
            <a:rect r="r" b="b" t="t" l="l"/>
            <a:pathLst>
              <a:path h="7638194" w="5394474">
                <a:moveTo>
                  <a:pt x="0" y="0"/>
                </a:moveTo>
                <a:lnTo>
                  <a:pt x="5394473" y="0"/>
                </a:lnTo>
                <a:lnTo>
                  <a:pt x="5394473" y="7638194"/>
                </a:lnTo>
                <a:lnTo>
                  <a:pt x="0" y="7638194"/>
                </a:lnTo>
                <a:lnTo>
                  <a:pt x="0" y="0"/>
                </a:lnTo>
                <a:close/>
              </a:path>
            </a:pathLst>
          </a:custGeom>
          <a:blipFill>
            <a:blip r:embed="rId2"/>
            <a:stretch>
              <a:fillRect l="0" t="0" r="0" b="0"/>
            </a:stretch>
          </a:blipFill>
        </p:spPr>
      </p:sp>
      <p:grpSp>
        <p:nvGrpSpPr>
          <p:cNvPr name="Group 3" id="3"/>
          <p:cNvGrpSpPr/>
          <p:nvPr/>
        </p:nvGrpSpPr>
        <p:grpSpPr>
          <a:xfrm rot="0">
            <a:off x="1702946" y="968058"/>
            <a:ext cx="3304510" cy="672952"/>
            <a:chOff x="0" y="0"/>
            <a:chExt cx="4406014" cy="897270"/>
          </a:xfrm>
        </p:grpSpPr>
        <p:sp>
          <p:nvSpPr>
            <p:cNvPr name="Freeform 4" id="4"/>
            <p:cNvSpPr/>
            <p:nvPr/>
          </p:nvSpPr>
          <p:spPr>
            <a:xfrm flipH="false" flipV="false" rot="0">
              <a:off x="12700" y="12700"/>
              <a:ext cx="4380611" cy="871855"/>
            </a:xfrm>
            <a:custGeom>
              <a:avLst/>
              <a:gdLst/>
              <a:ahLst/>
              <a:cxnLst/>
              <a:rect r="r" b="b" t="t" l="l"/>
              <a:pathLst>
                <a:path h="871855" w="4380611">
                  <a:moveTo>
                    <a:pt x="0" y="145288"/>
                  </a:moveTo>
                  <a:cubicBezTo>
                    <a:pt x="0" y="65024"/>
                    <a:pt x="66548" y="0"/>
                    <a:pt x="148717" y="0"/>
                  </a:cubicBezTo>
                  <a:lnTo>
                    <a:pt x="4231894" y="0"/>
                  </a:lnTo>
                  <a:cubicBezTo>
                    <a:pt x="4314063" y="0"/>
                    <a:pt x="4380611" y="65024"/>
                    <a:pt x="4380611" y="145288"/>
                  </a:cubicBezTo>
                  <a:lnTo>
                    <a:pt x="4380611" y="726567"/>
                  </a:lnTo>
                  <a:cubicBezTo>
                    <a:pt x="4380611" y="806831"/>
                    <a:pt x="4314063" y="871855"/>
                    <a:pt x="4231894" y="871855"/>
                  </a:cubicBezTo>
                  <a:lnTo>
                    <a:pt x="148717" y="871855"/>
                  </a:lnTo>
                  <a:cubicBezTo>
                    <a:pt x="66548" y="871855"/>
                    <a:pt x="0" y="806831"/>
                    <a:pt x="0" y="726567"/>
                  </a:cubicBezTo>
                  <a:close/>
                </a:path>
              </a:pathLst>
            </a:custGeom>
            <a:solidFill>
              <a:srgbClr val="FFFFFF"/>
            </a:solidFill>
          </p:spPr>
        </p:sp>
        <p:sp>
          <p:nvSpPr>
            <p:cNvPr name="Freeform 5" id="5"/>
            <p:cNvSpPr/>
            <p:nvPr/>
          </p:nvSpPr>
          <p:spPr>
            <a:xfrm flipH="false" flipV="false" rot="0">
              <a:off x="0" y="0"/>
              <a:ext cx="4406011" cy="897255"/>
            </a:xfrm>
            <a:custGeom>
              <a:avLst/>
              <a:gdLst/>
              <a:ahLst/>
              <a:cxnLst/>
              <a:rect r="r" b="b" t="t" l="l"/>
              <a:pathLst>
                <a:path h="897255" w="4406011">
                  <a:moveTo>
                    <a:pt x="0" y="157988"/>
                  </a:moveTo>
                  <a:cubicBezTo>
                    <a:pt x="0" y="70485"/>
                    <a:pt x="72517" y="0"/>
                    <a:pt x="161417" y="0"/>
                  </a:cubicBezTo>
                  <a:lnTo>
                    <a:pt x="4244594" y="0"/>
                  </a:lnTo>
                  <a:lnTo>
                    <a:pt x="4244594" y="12700"/>
                  </a:lnTo>
                  <a:lnTo>
                    <a:pt x="4244594" y="0"/>
                  </a:lnTo>
                  <a:cubicBezTo>
                    <a:pt x="4333494" y="0"/>
                    <a:pt x="4406011" y="70485"/>
                    <a:pt x="4406011" y="157988"/>
                  </a:cubicBezTo>
                  <a:lnTo>
                    <a:pt x="4393311" y="157988"/>
                  </a:lnTo>
                  <a:lnTo>
                    <a:pt x="4406011" y="157988"/>
                  </a:lnTo>
                  <a:lnTo>
                    <a:pt x="4406011" y="739267"/>
                  </a:lnTo>
                  <a:lnTo>
                    <a:pt x="4393311" y="739267"/>
                  </a:lnTo>
                  <a:lnTo>
                    <a:pt x="4406011" y="739267"/>
                  </a:lnTo>
                  <a:cubicBezTo>
                    <a:pt x="4406011" y="826770"/>
                    <a:pt x="4333494" y="897255"/>
                    <a:pt x="4244594" y="897255"/>
                  </a:cubicBezTo>
                  <a:lnTo>
                    <a:pt x="4244594" y="884555"/>
                  </a:lnTo>
                  <a:lnTo>
                    <a:pt x="4244594" y="897255"/>
                  </a:lnTo>
                  <a:lnTo>
                    <a:pt x="161417" y="897255"/>
                  </a:lnTo>
                  <a:lnTo>
                    <a:pt x="161417" y="884555"/>
                  </a:lnTo>
                  <a:lnTo>
                    <a:pt x="161417" y="897255"/>
                  </a:lnTo>
                  <a:cubicBezTo>
                    <a:pt x="72517" y="897255"/>
                    <a:pt x="0" y="826770"/>
                    <a:pt x="0" y="739267"/>
                  </a:cubicBezTo>
                  <a:lnTo>
                    <a:pt x="0" y="157988"/>
                  </a:lnTo>
                  <a:lnTo>
                    <a:pt x="12700" y="157988"/>
                  </a:lnTo>
                  <a:lnTo>
                    <a:pt x="0" y="157988"/>
                  </a:lnTo>
                  <a:moveTo>
                    <a:pt x="25400" y="157988"/>
                  </a:moveTo>
                  <a:lnTo>
                    <a:pt x="25400" y="739267"/>
                  </a:lnTo>
                  <a:lnTo>
                    <a:pt x="12700" y="739267"/>
                  </a:lnTo>
                  <a:lnTo>
                    <a:pt x="25400" y="739267"/>
                  </a:lnTo>
                  <a:cubicBezTo>
                    <a:pt x="25400" y="812292"/>
                    <a:pt x="85979" y="871855"/>
                    <a:pt x="161417" y="871855"/>
                  </a:cubicBezTo>
                  <a:lnTo>
                    <a:pt x="4244594" y="871855"/>
                  </a:lnTo>
                  <a:cubicBezTo>
                    <a:pt x="4320032" y="871855"/>
                    <a:pt x="4380611" y="812165"/>
                    <a:pt x="4380611" y="739267"/>
                  </a:cubicBezTo>
                  <a:lnTo>
                    <a:pt x="4380611" y="157988"/>
                  </a:lnTo>
                  <a:cubicBezTo>
                    <a:pt x="4380611" y="85090"/>
                    <a:pt x="4320032" y="25400"/>
                    <a:pt x="4244594" y="25400"/>
                  </a:cubicBezTo>
                  <a:lnTo>
                    <a:pt x="161417" y="25400"/>
                  </a:lnTo>
                  <a:lnTo>
                    <a:pt x="161417" y="12700"/>
                  </a:lnTo>
                  <a:lnTo>
                    <a:pt x="161417" y="25400"/>
                  </a:lnTo>
                  <a:cubicBezTo>
                    <a:pt x="85979" y="25400"/>
                    <a:pt x="25400" y="85090"/>
                    <a:pt x="25400" y="157988"/>
                  </a:cubicBezTo>
                  <a:close/>
                </a:path>
              </a:pathLst>
            </a:custGeom>
            <a:solidFill>
              <a:srgbClr val="41719C"/>
            </a:solidFill>
          </p:spPr>
        </p:sp>
      </p:grpSp>
      <p:sp>
        <p:nvSpPr>
          <p:cNvPr name="TextBox 6" id="6"/>
          <p:cNvSpPr txBox="true"/>
          <p:nvPr/>
        </p:nvSpPr>
        <p:spPr>
          <a:xfrm rot="0">
            <a:off x="2092980" y="1123615"/>
            <a:ext cx="2524442" cy="361838"/>
          </a:xfrm>
          <a:prstGeom prst="rect">
            <a:avLst/>
          </a:prstGeom>
        </p:spPr>
        <p:txBody>
          <a:bodyPr anchor="t" rtlCol="false" tIns="0" lIns="0" bIns="0" rIns="0">
            <a:spAutoFit/>
          </a:bodyPr>
          <a:lstStyle/>
          <a:p>
            <a:pPr algn="l">
              <a:lnSpc>
                <a:spcPts val="2879"/>
              </a:lnSpc>
            </a:pPr>
            <a:r>
              <a:rPr lang="en-US" sz="2400" spc="22">
                <a:solidFill>
                  <a:srgbClr val="0070C0"/>
                </a:solidFill>
                <a:latin typeface="Arial Nova Bold"/>
              </a:rPr>
              <a:t>TEMPETE XERIA</a:t>
            </a:r>
          </a:p>
        </p:txBody>
      </p:sp>
      <p:grpSp>
        <p:nvGrpSpPr>
          <p:cNvPr name="Group 7" id="7"/>
          <p:cNvGrpSpPr/>
          <p:nvPr/>
        </p:nvGrpSpPr>
        <p:grpSpPr>
          <a:xfrm rot="0">
            <a:off x="8422722" y="814275"/>
            <a:ext cx="7679180" cy="980517"/>
            <a:chOff x="0" y="0"/>
            <a:chExt cx="10238906" cy="1307356"/>
          </a:xfrm>
        </p:grpSpPr>
        <p:sp>
          <p:nvSpPr>
            <p:cNvPr name="Freeform 8" id="8"/>
            <p:cNvSpPr/>
            <p:nvPr/>
          </p:nvSpPr>
          <p:spPr>
            <a:xfrm flipH="false" flipV="false" rot="0">
              <a:off x="12700" y="12700"/>
              <a:ext cx="10213467" cy="1281938"/>
            </a:xfrm>
            <a:custGeom>
              <a:avLst/>
              <a:gdLst/>
              <a:ahLst/>
              <a:cxnLst/>
              <a:rect r="r" b="b" t="t" l="l"/>
              <a:pathLst>
                <a:path h="1281938" w="10213467">
                  <a:moveTo>
                    <a:pt x="0" y="213614"/>
                  </a:moveTo>
                  <a:cubicBezTo>
                    <a:pt x="0" y="95631"/>
                    <a:pt x="97282" y="0"/>
                    <a:pt x="217297" y="0"/>
                  </a:cubicBezTo>
                  <a:lnTo>
                    <a:pt x="9996170" y="0"/>
                  </a:lnTo>
                  <a:cubicBezTo>
                    <a:pt x="10116185" y="0"/>
                    <a:pt x="10213467" y="95631"/>
                    <a:pt x="10213467" y="213614"/>
                  </a:cubicBezTo>
                  <a:lnTo>
                    <a:pt x="10213467" y="1068324"/>
                  </a:lnTo>
                  <a:cubicBezTo>
                    <a:pt x="10213467" y="1186307"/>
                    <a:pt x="10116185" y="1281938"/>
                    <a:pt x="9996170" y="1281938"/>
                  </a:cubicBezTo>
                  <a:lnTo>
                    <a:pt x="217297" y="1281938"/>
                  </a:lnTo>
                  <a:cubicBezTo>
                    <a:pt x="97282" y="1281938"/>
                    <a:pt x="0" y="1186307"/>
                    <a:pt x="0" y="1068324"/>
                  </a:cubicBezTo>
                  <a:close/>
                </a:path>
              </a:pathLst>
            </a:custGeom>
            <a:solidFill>
              <a:srgbClr val="FFFFFF"/>
            </a:solidFill>
          </p:spPr>
        </p:sp>
        <p:sp>
          <p:nvSpPr>
            <p:cNvPr name="Freeform 9" id="9"/>
            <p:cNvSpPr/>
            <p:nvPr/>
          </p:nvSpPr>
          <p:spPr>
            <a:xfrm flipH="false" flipV="false" rot="0">
              <a:off x="0" y="0"/>
              <a:ext cx="10238867" cy="1307338"/>
            </a:xfrm>
            <a:custGeom>
              <a:avLst/>
              <a:gdLst/>
              <a:ahLst/>
              <a:cxnLst/>
              <a:rect r="r" b="b" t="t" l="l"/>
              <a:pathLst>
                <a:path h="1307338" w="10238867">
                  <a:moveTo>
                    <a:pt x="0" y="226314"/>
                  </a:moveTo>
                  <a:cubicBezTo>
                    <a:pt x="0" y="101092"/>
                    <a:pt x="103251" y="0"/>
                    <a:pt x="229997" y="0"/>
                  </a:cubicBezTo>
                  <a:lnTo>
                    <a:pt x="10008870" y="0"/>
                  </a:lnTo>
                  <a:lnTo>
                    <a:pt x="10008870" y="12700"/>
                  </a:lnTo>
                  <a:lnTo>
                    <a:pt x="10008870" y="0"/>
                  </a:lnTo>
                  <a:cubicBezTo>
                    <a:pt x="10135743" y="0"/>
                    <a:pt x="10238867" y="101092"/>
                    <a:pt x="10238867" y="226314"/>
                  </a:cubicBezTo>
                  <a:lnTo>
                    <a:pt x="10226167" y="226314"/>
                  </a:lnTo>
                  <a:lnTo>
                    <a:pt x="10238867" y="226314"/>
                  </a:lnTo>
                  <a:lnTo>
                    <a:pt x="10238867" y="1081024"/>
                  </a:lnTo>
                  <a:lnTo>
                    <a:pt x="10226167" y="1081024"/>
                  </a:lnTo>
                  <a:lnTo>
                    <a:pt x="10238867" y="1081024"/>
                  </a:lnTo>
                  <a:cubicBezTo>
                    <a:pt x="10238867" y="1206246"/>
                    <a:pt x="10135615" y="1307338"/>
                    <a:pt x="10008870" y="1307338"/>
                  </a:cubicBezTo>
                  <a:lnTo>
                    <a:pt x="10008870" y="1294638"/>
                  </a:lnTo>
                  <a:lnTo>
                    <a:pt x="10008870" y="1307338"/>
                  </a:lnTo>
                  <a:lnTo>
                    <a:pt x="229997" y="1307338"/>
                  </a:lnTo>
                  <a:lnTo>
                    <a:pt x="229997" y="1294638"/>
                  </a:lnTo>
                  <a:lnTo>
                    <a:pt x="229997" y="1307338"/>
                  </a:lnTo>
                  <a:cubicBezTo>
                    <a:pt x="103251" y="1307338"/>
                    <a:pt x="0" y="1206246"/>
                    <a:pt x="0" y="1081024"/>
                  </a:cubicBezTo>
                  <a:lnTo>
                    <a:pt x="0" y="226314"/>
                  </a:lnTo>
                  <a:lnTo>
                    <a:pt x="12700" y="226314"/>
                  </a:lnTo>
                  <a:lnTo>
                    <a:pt x="0" y="226314"/>
                  </a:lnTo>
                  <a:moveTo>
                    <a:pt x="25400" y="226314"/>
                  </a:moveTo>
                  <a:lnTo>
                    <a:pt x="25400" y="1081024"/>
                  </a:lnTo>
                  <a:lnTo>
                    <a:pt x="12700" y="1081024"/>
                  </a:lnTo>
                  <a:lnTo>
                    <a:pt x="25400" y="1081024"/>
                  </a:lnTo>
                  <a:cubicBezTo>
                    <a:pt x="25400" y="1191768"/>
                    <a:pt x="116840" y="1281938"/>
                    <a:pt x="229997" y="1281938"/>
                  </a:cubicBezTo>
                  <a:lnTo>
                    <a:pt x="10008870" y="1281938"/>
                  </a:lnTo>
                  <a:cubicBezTo>
                    <a:pt x="10122153" y="1281938"/>
                    <a:pt x="10213467" y="1191768"/>
                    <a:pt x="10213467" y="1081024"/>
                  </a:cubicBezTo>
                  <a:lnTo>
                    <a:pt x="10213467" y="226314"/>
                  </a:lnTo>
                  <a:cubicBezTo>
                    <a:pt x="10213467" y="115570"/>
                    <a:pt x="10122027" y="25400"/>
                    <a:pt x="10008870" y="25400"/>
                  </a:cubicBezTo>
                  <a:lnTo>
                    <a:pt x="229997" y="25400"/>
                  </a:lnTo>
                  <a:lnTo>
                    <a:pt x="229997" y="12700"/>
                  </a:lnTo>
                  <a:lnTo>
                    <a:pt x="229997" y="25400"/>
                  </a:lnTo>
                  <a:cubicBezTo>
                    <a:pt x="116840" y="25400"/>
                    <a:pt x="25400" y="115570"/>
                    <a:pt x="25400" y="226314"/>
                  </a:cubicBezTo>
                  <a:close/>
                </a:path>
              </a:pathLst>
            </a:custGeom>
            <a:solidFill>
              <a:srgbClr val="41719C"/>
            </a:solidFill>
          </p:spPr>
        </p:sp>
      </p:grpSp>
      <p:sp>
        <p:nvSpPr>
          <p:cNvPr name="TextBox 10" id="10"/>
          <p:cNvSpPr txBox="true"/>
          <p:nvPr/>
        </p:nvSpPr>
        <p:spPr>
          <a:xfrm rot="0">
            <a:off x="8921523" y="1123615"/>
            <a:ext cx="6681578" cy="361838"/>
          </a:xfrm>
          <a:prstGeom prst="rect">
            <a:avLst/>
          </a:prstGeom>
        </p:spPr>
        <p:txBody>
          <a:bodyPr anchor="t" rtlCol="false" tIns="0" lIns="0" bIns="0" rIns="0">
            <a:spAutoFit/>
          </a:bodyPr>
          <a:lstStyle/>
          <a:p>
            <a:pPr algn="l">
              <a:lnSpc>
                <a:spcPts val="2879"/>
              </a:lnSpc>
            </a:pPr>
            <a:r>
              <a:rPr lang="en-US" sz="2400" spc="22">
                <a:solidFill>
                  <a:srgbClr val="0070C0"/>
                </a:solidFill>
                <a:latin typeface="Arial Nova Bold"/>
              </a:rPr>
              <a:t>Une réflexion menée à différentes échelles</a:t>
            </a:r>
          </a:p>
        </p:txBody>
      </p:sp>
      <p:grpSp>
        <p:nvGrpSpPr>
          <p:cNvPr name="Group 11" id="11"/>
          <p:cNvGrpSpPr/>
          <p:nvPr/>
        </p:nvGrpSpPr>
        <p:grpSpPr>
          <a:xfrm rot="5400000">
            <a:off x="6956962" y="2661840"/>
            <a:ext cx="2989944" cy="2439415"/>
            <a:chOff x="0" y="0"/>
            <a:chExt cx="3712002" cy="3028523"/>
          </a:xfrm>
        </p:grpSpPr>
        <p:sp>
          <p:nvSpPr>
            <p:cNvPr name="Freeform 12" id="12"/>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B76EAB"/>
            </a:solidFill>
            <a:ln cap="sq">
              <a:noFill/>
              <a:prstDash val="solid"/>
              <a:miter/>
            </a:ln>
          </p:spPr>
        </p:sp>
        <p:sp>
          <p:nvSpPr>
            <p:cNvPr name="TextBox 13" id="13"/>
            <p:cNvSpPr txBox="true"/>
            <p:nvPr/>
          </p:nvSpPr>
          <p:spPr>
            <a:xfrm>
              <a:off x="0" y="-28575"/>
              <a:ext cx="3712002" cy="3057098"/>
            </a:xfrm>
            <a:prstGeom prst="rect">
              <a:avLst/>
            </a:prstGeom>
          </p:spPr>
          <p:txBody>
            <a:bodyPr anchor="ctr" rtlCol="false" tIns="16392" lIns="16392" bIns="16392" rIns="16392"/>
            <a:lstStyle/>
            <a:p>
              <a:pPr algn="ctr" marL="0" indent="0" lvl="0">
                <a:lnSpc>
                  <a:spcPts val="4356"/>
                </a:lnSpc>
                <a:spcBef>
                  <a:spcPct val="0"/>
                </a:spcBef>
              </a:pPr>
            </a:p>
          </p:txBody>
        </p:sp>
      </p:grpSp>
      <p:sp>
        <p:nvSpPr>
          <p:cNvPr name="AutoShape 14" id="14"/>
          <p:cNvSpPr/>
          <p:nvPr/>
        </p:nvSpPr>
        <p:spPr>
          <a:xfrm>
            <a:off x="7476168" y="4267472"/>
            <a:ext cx="838268" cy="0"/>
          </a:xfrm>
          <a:prstGeom prst="line">
            <a:avLst/>
          </a:prstGeom>
          <a:ln cap="flat" w="9525">
            <a:solidFill>
              <a:srgbClr val="FFFFFF"/>
            </a:solidFill>
            <a:prstDash val="solid"/>
            <a:headEnd type="none" len="sm" w="sm"/>
            <a:tailEnd type="none" len="sm" w="sm"/>
          </a:ln>
        </p:spPr>
      </p:sp>
      <p:sp>
        <p:nvSpPr>
          <p:cNvPr name="TextBox 15" id="15"/>
          <p:cNvSpPr txBox="true"/>
          <p:nvPr/>
        </p:nvSpPr>
        <p:spPr>
          <a:xfrm rot="0">
            <a:off x="7476168" y="3701542"/>
            <a:ext cx="1764485" cy="506213"/>
          </a:xfrm>
          <a:prstGeom prst="rect">
            <a:avLst/>
          </a:prstGeom>
        </p:spPr>
        <p:txBody>
          <a:bodyPr anchor="t" rtlCol="false" tIns="0" lIns="0" bIns="0" rIns="0">
            <a:spAutoFit/>
          </a:bodyPr>
          <a:lstStyle/>
          <a:p>
            <a:pPr marL="0" indent="0" lvl="0">
              <a:lnSpc>
                <a:spcPts val="1966"/>
              </a:lnSpc>
            </a:pPr>
            <a:r>
              <a:rPr lang="en-US" sz="1755" spc="-1">
                <a:solidFill>
                  <a:srgbClr val="FFFFFF"/>
                </a:solidFill>
                <a:latin typeface="Garet Bold"/>
              </a:rPr>
              <a:t>A cunescenza di i risichi</a:t>
            </a:r>
          </a:p>
        </p:txBody>
      </p:sp>
      <p:sp>
        <p:nvSpPr>
          <p:cNvPr name="TextBox 16" id="16"/>
          <p:cNvSpPr txBox="true"/>
          <p:nvPr/>
        </p:nvSpPr>
        <p:spPr>
          <a:xfrm rot="0">
            <a:off x="7476168" y="4330494"/>
            <a:ext cx="1951532" cy="222522"/>
          </a:xfrm>
          <a:prstGeom prst="rect">
            <a:avLst/>
          </a:prstGeom>
        </p:spPr>
        <p:txBody>
          <a:bodyPr anchor="t" rtlCol="false" tIns="0" lIns="0" bIns="0" rIns="0">
            <a:spAutoFit/>
          </a:bodyPr>
          <a:lstStyle/>
          <a:p>
            <a:pPr marL="0" indent="0" lvl="0">
              <a:lnSpc>
                <a:spcPts val="829"/>
              </a:lnSpc>
              <a:spcBef>
                <a:spcPct val="0"/>
              </a:spcBef>
            </a:pPr>
            <a:r>
              <a:rPr lang="en-US" sz="592" spc="23">
                <a:solidFill>
                  <a:srgbClr val="FFFFFF"/>
                </a:solidFill>
                <a:latin typeface="Arial Bold"/>
              </a:rPr>
              <a:t>CONNAÎTRE ET COMPRENDRE LES RISQUES POUR BIEN AGIR</a:t>
            </a:r>
          </a:p>
        </p:txBody>
      </p:sp>
      <p:sp>
        <p:nvSpPr>
          <p:cNvPr name="Freeform 17" id="17"/>
          <p:cNvSpPr/>
          <p:nvPr/>
        </p:nvSpPr>
        <p:spPr>
          <a:xfrm flipH="false" flipV="false" rot="-5400000">
            <a:off x="7767166" y="1635492"/>
            <a:ext cx="1369536" cy="2439415"/>
          </a:xfrm>
          <a:custGeom>
            <a:avLst/>
            <a:gdLst/>
            <a:ahLst/>
            <a:cxnLst/>
            <a:rect r="r" b="b" t="t" l="l"/>
            <a:pathLst>
              <a:path h="2439415" w="1369536">
                <a:moveTo>
                  <a:pt x="0" y="0"/>
                </a:moveTo>
                <a:lnTo>
                  <a:pt x="1369535" y="0"/>
                </a:lnTo>
                <a:lnTo>
                  <a:pt x="1369535" y="2439415"/>
                </a:lnTo>
                <a:lnTo>
                  <a:pt x="0" y="2439415"/>
                </a:lnTo>
                <a:lnTo>
                  <a:pt x="0" y="0"/>
                </a:lnTo>
                <a:close/>
              </a:path>
            </a:pathLst>
          </a:custGeom>
          <a:blipFill>
            <a:blip r:embed="rId3"/>
            <a:stretch>
              <a:fillRect l="0" t="-994" r="-72352" b="-994"/>
            </a:stretch>
          </a:blipFill>
        </p:spPr>
      </p:sp>
      <p:grpSp>
        <p:nvGrpSpPr>
          <p:cNvPr name="Group 18" id="18"/>
          <p:cNvGrpSpPr/>
          <p:nvPr/>
        </p:nvGrpSpPr>
        <p:grpSpPr>
          <a:xfrm rot="5400000">
            <a:off x="12372612" y="4446872"/>
            <a:ext cx="2989944" cy="2439415"/>
            <a:chOff x="0" y="0"/>
            <a:chExt cx="3712002" cy="3028523"/>
          </a:xfrm>
        </p:grpSpPr>
        <p:sp>
          <p:nvSpPr>
            <p:cNvPr name="Freeform 19" id="19"/>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339B64"/>
            </a:solidFill>
            <a:ln cap="sq">
              <a:noFill/>
              <a:prstDash val="solid"/>
              <a:miter/>
            </a:ln>
          </p:spPr>
        </p:sp>
        <p:sp>
          <p:nvSpPr>
            <p:cNvPr name="TextBox 20" id="20"/>
            <p:cNvSpPr txBox="true"/>
            <p:nvPr/>
          </p:nvSpPr>
          <p:spPr>
            <a:xfrm>
              <a:off x="0" y="-28575"/>
              <a:ext cx="3712002" cy="3057098"/>
            </a:xfrm>
            <a:prstGeom prst="rect">
              <a:avLst/>
            </a:prstGeom>
          </p:spPr>
          <p:txBody>
            <a:bodyPr anchor="ctr" rtlCol="false" tIns="16392" lIns="16392" bIns="16392" rIns="16392"/>
            <a:lstStyle/>
            <a:p>
              <a:pPr algn="ctr" marL="0" indent="0" lvl="0">
                <a:lnSpc>
                  <a:spcPts val="4356"/>
                </a:lnSpc>
                <a:spcBef>
                  <a:spcPct val="0"/>
                </a:spcBef>
              </a:pPr>
            </a:p>
          </p:txBody>
        </p:sp>
      </p:grpSp>
      <p:sp>
        <p:nvSpPr>
          <p:cNvPr name="AutoShape 21" id="21"/>
          <p:cNvSpPr/>
          <p:nvPr/>
        </p:nvSpPr>
        <p:spPr>
          <a:xfrm>
            <a:off x="12891818" y="6052503"/>
            <a:ext cx="838268" cy="0"/>
          </a:xfrm>
          <a:prstGeom prst="line">
            <a:avLst/>
          </a:prstGeom>
          <a:ln cap="flat" w="9525">
            <a:solidFill>
              <a:srgbClr val="FFFFFF"/>
            </a:solidFill>
            <a:prstDash val="solid"/>
            <a:headEnd type="none" len="sm" w="sm"/>
            <a:tailEnd type="none" len="sm" w="sm"/>
          </a:ln>
        </p:spPr>
      </p:sp>
      <p:sp>
        <p:nvSpPr>
          <p:cNvPr name="TextBox 22" id="22"/>
          <p:cNvSpPr txBox="true"/>
          <p:nvPr/>
        </p:nvSpPr>
        <p:spPr>
          <a:xfrm rot="0">
            <a:off x="12891818" y="5488525"/>
            <a:ext cx="1764485" cy="506213"/>
          </a:xfrm>
          <a:prstGeom prst="rect">
            <a:avLst/>
          </a:prstGeom>
        </p:spPr>
        <p:txBody>
          <a:bodyPr anchor="t" rtlCol="false" tIns="0" lIns="0" bIns="0" rIns="0">
            <a:spAutoFit/>
          </a:bodyPr>
          <a:lstStyle/>
          <a:p>
            <a:pPr marL="0" indent="0" lvl="0">
              <a:lnSpc>
                <a:spcPts val="1966"/>
              </a:lnSpc>
            </a:pPr>
            <a:r>
              <a:rPr lang="en-US" sz="1755" spc="-1">
                <a:solidFill>
                  <a:srgbClr val="FFFFFF"/>
                </a:solidFill>
                <a:latin typeface="Garet Bold"/>
              </a:rPr>
              <a:t>Fà e previsione è privene</a:t>
            </a:r>
          </a:p>
        </p:txBody>
      </p:sp>
      <p:sp>
        <p:nvSpPr>
          <p:cNvPr name="TextBox 23" id="23"/>
          <p:cNvSpPr txBox="true"/>
          <p:nvPr/>
        </p:nvSpPr>
        <p:spPr>
          <a:xfrm rot="0">
            <a:off x="12891818" y="6120165"/>
            <a:ext cx="1951532" cy="222522"/>
          </a:xfrm>
          <a:prstGeom prst="rect">
            <a:avLst/>
          </a:prstGeom>
        </p:spPr>
        <p:txBody>
          <a:bodyPr anchor="t" rtlCol="false" tIns="0" lIns="0" bIns="0" rIns="0">
            <a:spAutoFit/>
          </a:bodyPr>
          <a:lstStyle/>
          <a:p>
            <a:pPr marL="0" indent="0" lvl="0">
              <a:lnSpc>
                <a:spcPts val="829"/>
              </a:lnSpc>
              <a:spcBef>
                <a:spcPct val="0"/>
              </a:spcBef>
            </a:pPr>
            <a:r>
              <a:rPr lang="en-US" sz="592" spc="23">
                <a:solidFill>
                  <a:srgbClr val="FFFFFF"/>
                </a:solidFill>
                <a:latin typeface="Arial Bold"/>
              </a:rPr>
              <a:t>PRÉVENIR ET PROTÉGER : L’ANTICIPATION, LA CLÉ DU SUCCÈS</a:t>
            </a:r>
          </a:p>
        </p:txBody>
      </p:sp>
      <p:sp>
        <p:nvSpPr>
          <p:cNvPr name="Freeform 24" id="24"/>
          <p:cNvSpPr/>
          <p:nvPr/>
        </p:nvSpPr>
        <p:spPr>
          <a:xfrm flipH="false" flipV="false" rot="-5400000">
            <a:off x="13182816" y="3420523"/>
            <a:ext cx="1369536" cy="2439415"/>
          </a:xfrm>
          <a:custGeom>
            <a:avLst/>
            <a:gdLst/>
            <a:ahLst/>
            <a:cxnLst/>
            <a:rect r="r" b="b" t="t" l="l"/>
            <a:pathLst>
              <a:path h="2439415" w="1369536">
                <a:moveTo>
                  <a:pt x="0" y="0"/>
                </a:moveTo>
                <a:lnTo>
                  <a:pt x="1369536" y="0"/>
                </a:lnTo>
                <a:lnTo>
                  <a:pt x="1369536" y="2439415"/>
                </a:lnTo>
                <a:lnTo>
                  <a:pt x="0" y="2439415"/>
                </a:lnTo>
                <a:lnTo>
                  <a:pt x="0" y="0"/>
                </a:lnTo>
                <a:close/>
              </a:path>
            </a:pathLst>
          </a:custGeom>
          <a:blipFill>
            <a:blip r:embed="rId4"/>
            <a:stretch>
              <a:fillRect l="0" t="-994" r="-72352" b="-994"/>
            </a:stretch>
          </a:blipFill>
        </p:spPr>
      </p:sp>
      <p:grpSp>
        <p:nvGrpSpPr>
          <p:cNvPr name="Group 25" id="25"/>
          <p:cNvGrpSpPr/>
          <p:nvPr/>
        </p:nvGrpSpPr>
        <p:grpSpPr>
          <a:xfrm rot="5400000">
            <a:off x="9545212" y="2653805"/>
            <a:ext cx="2988014" cy="2437840"/>
            <a:chOff x="0" y="0"/>
            <a:chExt cx="3712002" cy="3028523"/>
          </a:xfrm>
        </p:grpSpPr>
        <p:sp>
          <p:nvSpPr>
            <p:cNvPr name="Freeform 26" id="26"/>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85A212"/>
            </a:solidFill>
            <a:ln cap="sq">
              <a:noFill/>
              <a:prstDash val="solid"/>
              <a:miter/>
            </a:ln>
          </p:spPr>
        </p:sp>
        <p:sp>
          <p:nvSpPr>
            <p:cNvPr name="TextBox 27" id="27"/>
            <p:cNvSpPr txBox="true"/>
            <p:nvPr/>
          </p:nvSpPr>
          <p:spPr>
            <a:xfrm>
              <a:off x="0" y="-28575"/>
              <a:ext cx="3712002" cy="3057098"/>
            </a:xfrm>
            <a:prstGeom prst="rect">
              <a:avLst/>
            </a:prstGeom>
          </p:spPr>
          <p:txBody>
            <a:bodyPr anchor="ctr" rtlCol="false" tIns="16381" lIns="16381" bIns="16381" rIns="16381"/>
            <a:lstStyle/>
            <a:p>
              <a:pPr algn="ctr" marL="0" indent="0" lvl="0">
                <a:lnSpc>
                  <a:spcPts val="4355"/>
                </a:lnSpc>
                <a:spcBef>
                  <a:spcPct val="0"/>
                </a:spcBef>
              </a:pPr>
            </a:p>
          </p:txBody>
        </p:sp>
      </p:grpSp>
      <p:sp>
        <p:nvSpPr>
          <p:cNvPr name="AutoShape 28" id="28"/>
          <p:cNvSpPr/>
          <p:nvPr/>
        </p:nvSpPr>
        <p:spPr>
          <a:xfrm>
            <a:off x="10064082" y="4266109"/>
            <a:ext cx="837727" cy="0"/>
          </a:xfrm>
          <a:prstGeom prst="line">
            <a:avLst/>
          </a:prstGeom>
          <a:ln cap="flat" w="9525">
            <a:solidFill>
              <a:srgbClr val="FFFFFF"/>
            </a:solidFill>
            <a:prstDash val="solid"/>
            <a:headEnd type="none" len="sm" w="sm"/>
            <a:tailEnd type="none" len="sm" w="sm"/>
          </a:ln>
        </p:spPr>
      </p:sp>
      <p:sp>
        <p:nvSpPr>
          <p:cNvPr name="TextBox 29" id="29"/>
          <p:cNvSpPr txBox="true"/>
          <p:nvPr/>
        </p:nvSpPr>
        <p:spPr>
          <a:xfrm rot="0">
            <a:off x="10064082" y="3705515"/>
            <a:ext cx="1763346" cy="505880"/>
          </a:xfrm>
          <a:prstGeom prst="rect">
            <a:avLst/>
          </a:prstGeom>
        </p:spPr>
        <p:txBody>
          <a:bodyPr anchor="t" rtlCol="false" tIns="0" lIns="0" bIns="0" rIns="0">
            <a:spAutoFit/>
          </a:bodyPr>
          <a:lstStyle/>
          <a:p>
            <a:pPr algn="l" marL="0" indent="0" lvl="0">
              <a:lnSpc>
                <a:spcPts val="1964"/>
              </a:lnSpc>
              <a:spcBef>
                <a:spcPct val="0"/>
              </a:spcBef>
            </a:pPr>
            <a:r>
              <a:rPr lang="en-US" sz="1754" spc="-1" strike="noStrike" u="none">
                <a:solidFill>
                  <a:srgbClr val="FFFFFF"/>
                </a:solidFill>
                <a:latin typeface="Garet Bold"/>
              </a:rPr>
              <a:t>Crisa è surtita di crisa</a:t>
            </a:r>
          </a:p>
        </p:txBody>
      </p:sp>
      <p:sp>
        <p:nvSpPr>
          <p:cNvPr name="TextBox 30" id="30"/>
          <p:cNvSpPr txBox="true"/>
          <p:nvPr/>
        </p:nvSpPr>
        <p:spPr>
          <a:xfrm rot="0">
            <a:off x="10064082" y="4324178"/>
            <a:ext cx="1950272" cy="222396"/>
          </a:xfrm>
          <a:prstGeom prst="rect">
            <a:avLst/>
          </a:prstGeom>
        </p:spPr>
        <p:txBody>
          <a:bodyPr anchor="t" rtlCol="false" tIns="0" lIns="0" bIns="0" rIns="0">
            <a:spAutoFit/>
          </a:bodyPr>
          <a:lstStyle/>
          <a:p>
            <a:pPr marL="0" indent="0" lvl="0">
              <a:lnSpc>
                <a:spcPts val="828"/>
              </a:lnSpc>
              <a:spcBef>
                <a:spcPct val="0"/>
              </a:spcBef>
            </a:pPr>
            <a:r>
              <a:rPr lang="en-US" sz="592" spc="23">
                <a:solidFill>
                  <a:srgbClr val="FFFFFF"/>
                </a:solidFill>
                <a:latin typeface="Arial Bold"/>
              </a:rPr>
              <a:t>AGIR DANS L’URGENCE ET ORGANISER LE RETOUR À L’ÉTAT NORMAL</a:t>
            </a:r>
          </a:p>
        </p:txBody>
      </p:sp>
      <p:sp>
        <p:nvSpPr>
          <p:cNvPr name="Freeform 31" id="31"/>
          <p:cNvSpPr/>
          <p:nvPr/>
        </p:nvSpPr>
        <p:spPr>
          <a:xfrm flipH="false" flipV="false" rot="-5400000">
            <a:off x="10358752" y="1631978"/>
            <a:ext cx="1360933" cy="2437840"/>
          </a:xfrm>
          <a:custGeom>
            <a:avLst/>
            <a:gdLst/>
            <a:ahLst/>
            <a:cxnLst/>
            <a:rect r="r" b="b" t="t" l="l"/>
            <a:pathLst>
              <a:path h="2437840" w="1360933">
                <a:moveTo>
                  <a:pt x="0" y="0"/>
                </a:moveTo>
                <a:lnTo>
                  <a:pt x="1360933" y="0"/>
                </a:lnTo>
                <a:lnTo>
                  <a:pt x="1360933" y="2437840"/>
                </a:lnTo>
                <a:lnTo>
                  <a:pt x="0" y="2437840"/>
                </a:lnTo>
                <a:lnTo>
                  <a:pt x="0" y="0"/>
                </a:lnTo>
                <a:close/>
              </a:path>
            </a:pathLst>
          </a:custGeom>
          <a:blipFill>
            <a:blip r:embed="rId5"/>
            <a:stretch>
              <a:fillRect l="0" t="-994" r="-73330" b="-994"/>
            </a:stretch>
          </a:blipFill>
        </p:spPr>
      </p:sp>
      <p:grpSp>
        <p:nvGrpSpPr>
          <p:cNvPr name="Group 32" id="32"/>
          <p:cNvGrpSpPr/>
          <p:nvPr/>
        </p:nvGrpSpPr>
        <p:grpSpPr>
          <a:xfrm rot="5400000">
            <a:off x="14982758" y="6832650"/>
            <a:ext cx="2981147" cy="2432238"/>
            <a:chOff x="0" y="0"/>
            <a:chExt cx="3712002" cy="3028523"/>
          </a:xfrm>
        </p:grpSpPr>
        <p:sp>
          <p:nvSpPr>
            <p:cNvPr name="Freeform 33" id="33"/>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3EA3DC"/>
            </a:solidFill>
            <a:ln cap="sq">
              <a:noFill/>
              <a:prstDash val="solid"/>
              <a:miter/>
            </a:ln>
          </p:spPr>
        </p:sp>
        <p:sp>
          <p:nvSpPr>
            <p:cNvPr name="TextBox 34" id="34"/>
            <p:cNvSpPr txBox="true"/>
            <p:nvPr/>
          </p:nvSpPr>
          <p:spPr>
            <a:xfrm>
              <a:off x="0" y="-28575"/>
              <a:ext cx="3712002" cy="3057098"/>
            </a:xfrm>
            <a:prstGeom prst="rect">
              <a:avLst/>
            </a:prstGeom>
          </p:spPr>
          <p:txBody>
            <a:bodyPr anchor="ctr" rtlCol="false" tIns="16344" lIns="16344" bIns="16344" rIns="16344"/>
            <a:lstStyle/>
            <a:p>
              <a:pPr algn="ctr" marL="0" indent="0" lvl="0">
                <a:lnSpc>
                  <a:spcPts val="4355"/>
                </a:lnSpc>
                <a:spcBef>
                  <a:spcPct val="0"/>
                </a:spcBef>
              </a:pPr>
            </a:p>
          </p:txBody>
        </p:sp>
      </p:grpSp>
      <p:sp>
        <p:nvSpPr>
          <p:cNvPr name="AutoShape 35" id="35"/>
          <p:cNvSpPr/>
          <p:nvPr/>
        </p:nvSpPr>
        <p:spPr>
          <a:xfrm>
            <a:off x="15500437" y="8449245"/>
            <a:ext cx="835802" cy="0"/>
          </a:xfrm>
          <a:prstGeom prst="line">
            <a:avLst/>
          </a:prstGeom>
          <a:ln cap="flat" w="9525">
            <a:solidFill>
              <a:srgbClr val="FFFFFF"/>
            </a:solidFill>
            <a:prstDash val="solid"/>
            <a:headEnd type="none" len="sm" w="sm"/>
            <a:tailEnd type="none" len="sm" w="sm"/>
          </a:ln>
        </p:spPr>
      </p:sp>
      <p:sp>
        <p:nvSpPr>
          <p:cNvPr name="Freeform 36" id="36"/>
          <p:cNvSpPr/>
          <p:nvPr/>
        </p:nvSpPr>
        <p:spPr>
          <a:xfrm flipH="false" flipV="false" rot="-5400000">
            <a:off x="15790579" y="5809321"/>
            <a:ext cx="1365506" cy="2432238"/>
          </a:xfrm>
          <a:custGeom>
            <a:avLst/>
            <a:gdLst/>
            <a:ahLst/>
            <a:cxnLst/>
            <a:rect r="r" b="b" t="t" l="l"/>
            <a:pathLst>
              <a:path h="2432238" w="1365506">
                <a:moveTo>
                  <a:pt x="0" y="0"/>
                </a:moveTo>
                <a:lnTo>
                  <a:pt x="1365506" y="0"/>
                </a:lnTo>
                <a:lnTo>
                  <a:pt x="1365506" y="2432238"/>
                </a:lnTo>
                <a:lnTo>
                  <a:pt x="0" y="2432238"/>
                </a:lnTo>
                <a:lnTo>
                  <a:pt x="0" y="0"/>
                </a:lnTo>
                <a:close/>
              </a:path>
            </a:pathLst>
          </a:custGeom>
          <a:blipFill>
            <a:blip r:embed="rId6"/>
            <a:stretch>
              <a:fillRect l="0" t="-994" r="-72352" b="-994"/>
            </a:stretch>
          </a:blipFill>
        </p:spPr>
      </p:sp>
      <p:sp>
        <p:nvSpPr>
          <p:cNvPr name="TextBox 37" id="37"/>
          <p:cNvSpPr txBox="true"/>
          <p:nvPr/>
        </p:nvSpPr>
        <p:spPr>
          <a:xfrm rot="0">
            <a:off x="15500437" y="7864509"/>
            <a:ext cx="1831968" cy="504695"/>
          </a:xfrm>
          <a:prstGeom prst="rect">
            <a:avLst/>
          </a:prstGeom>
        </p:spPr>
        <p:txBody>
          <a:bodyPr anchor="t" rtlCol="false" tIns="0" lIns="0" bIns="0" rIns="0">
            <a:spAutoFit/>
          </a:bodyPr>
          <a:lstStyle/>
          <a:p>
            <a:pPr marL="0" indent="0" lvl="0">
              <a:lnSpc>
                <a:spcPts val="1960"/>
              </a:lnSpc>
            </a:pPr>
            <a:r>
              <a:rPr lang="en-US" sz="1750" spc="-1">
                <a:solidFill>
                  <a:srgbClr val="FFFFFF"/>
                </a:solidFill>
                <a:latin typeface="Garet Bold"/>
              </a:rPr>
              <a:t>Fà prughjettu è mette in opera </a:t>
            </a:r>
          </a:p>
        </p:txBody>
      </p:sp>
      <p:sp>
        <p:nvSpPr>
          <p:cNvPr name="TextBox 38" id="38"/>
          <p:cNvSpPr txBox="true"/>
          <p:nvPr/>
        </p:nvSpPr>
        <p:spPr>
          <a:xfrm rot="0">
            <a:off x="15500437" y="8505318"/>
            <a:ext cx="1945790" cy="326141"/>
          </a:xfrm>
          <a:prstGeom prst="rect">
            <a:avLst/>
          </a:prstGeom>
        </p:spPr>
        <p:txBody>
          <a:bodyPr anchor="t" rtlCol="false" tIns="0" lIns="0" bIns="0" rIns="0">
            <a:spAutoFit/>
          </a:bodyPr>
          <a:lstStyle/>
          <a:p>
            <a:pPr marL="0" indent="0" lvl="0">
              <a:lnSpc>
                <a:spcPts val="827"/>
              </a:lnSpc>
              <a:spcBef>
                <a:spcPct val="0"/>
              </a:spcBef>
            </a:pPr>
            <a:r>
              <a:rPr lang="en-US" sz="590" spc="23">
                <a:solidFill>
                  <a:srgbClr val="FFFFFF"/>
                </a:solidFill>
                <a:latin typeface="Arial Bold"/>
              </a:rPr>
              <a:t>PLANIFIER ET AMÉNAGER POUR RÉDUIRE LA VULNÉRABILITE DES TERRITOIRES ET L’EXPOSITION DES ENJEUX AUX ALÉAS</a:t>
            </a:r>
          </a:p>
        </p:txBody>
      </p:sp>
      <p:grpSp>
        <p:nvGrpSpPr>
          <p:cNvPr name="Group 39" id="39"/>
          <p:cNvGrpSpPr/>
          <p:nvPr/>
        </p:nvGrpSpPr>
        <p:grpSpPr>
          <a:xfrm rot="0">
            <a:off x="7232226" y="5210516"/>
            <a:ext cx="2435024" cy="481249"/>
            <a:chOff x="0" y="0"/>
            <a:chExt cx="3246698" cy="641666"/>
          </a:xfrm>
        </p:grpSpPr>
        <p:sp>
          <p:nvSpPr>
            <p:cNvPr name="Freeform 40" id="40"/>
            <p:cNvSpPr/>
            <p:nvPr/>
          </p:nvSpPr>
          <p:spPr>
            <a:xfrm flipH="false" flipV="false" rot="0">
              <a:off x="1995875" y="277708"/>
              <a:ext cx="491270" cy="363957"/>
            </a:xfrm>
            <a:custGeom>
              <a:avLst/>
              <a:gdLst/>
              <a:ahLst/>
              <a:cxnLst/>
              <a:rect r="r" b="b" t="t" l="l"/>
              <a:pathLst>
                <a:path h="363957" w="491270">
                  <a:moveTo>
                    <a:pt x="0" y="0"/>
                  </a:moveTo>
                  <a:lnTo>
                    <a:pt x="491270" y="0"/>
                  </a:lnTo>
                  <a:lnTo>
                    <a:pt x="491270" y="363958"/>
                  </a:lnTo>
                  <a:lnTo>
                    <a:pt x="0" y="363958"/>
                  </a:lnTo>
                  <a:lnTo>
                    <a:pt x="0" y="0"/>
                  </a:lnTo>
                  <a:close/>
                </a:path>
              </a:pathLst>
            </a:custGeom>
            <a:blipFill>
              <a:blip r:embed="rId7"/>
              <a:stretch>
                <a:fillRect l="0" t="-90" r="0" b="-90"/>
              </a:stretch>
            </a:blipFill>
          </p:spPr>
        </p:sp>
        <p:sp>
          <p:nvSpPr>
            <p:cNvPr name="Freeform 41" id="41"/>
            <p:cNvSpPr/>
            <p:nvPr/>
          </p:nvSpPr>
          <p:spPr>
            <a:xfrm flipH="false" flipV="false" rot="0">
              <a:off x="1393054" y="277708"/>
              <a:ext cx="560945" cy="363957"/>
            </a:xfrm>
            <a:custGeom>
              <a:avLst/>
              <a:gdLst/>
              <a:ahLst/>
              <a:cxnLst/>
              <a:rect r="r" b="b" t="t" l="l"/>
              <a:pathLst>
                <a:path h="363957" w="560945">
                  <a:moveTo>
                    <a:pt x="0" y="0"/>
                  </a:moveTo>
                  <a:lnTo>
                    <a:pt x="560945" y="0"/>
                  </a:lnTo>
                  <a:lnTo>
                    <a:pt x="560945" y="363958"/>
                  </a:lnTo>
                  <a:lnTo>
                    <a:pt x="0" y="363958"/>
                  </a:lnTo>
                  <a:lnTo>
                    <a:pt x="0" y="0"/>
                  </a:lnTo>
                  <a:close/>
                </a:path>
              </a:pathLst>
            </a:custGeom>
            <a:blipFill>
              <a:blip r:embed="rId8"/>
              <a:stretch>
                <a:fillRect l="0" t="-90" r="0" b="-90"/>
              </a:stretch>
            </a:blipFill>
          </p:spPr>
        </p:sp>
        <p:sp>
          <p:nvSpPr>
            <p:cNvPr name="Freeform 42" id="42"/>
            <p:cNvSpPr/>
            <p:nvPr/>
          </p:nvSpPr>
          <p:spPr>
            <a:xfrm flipH="false" flipV="false" rot="0">
              <a:off x="961322" y="311392"/>
              <a:ext cx="391228" cy="330274"/>
            </a:xfrm>
            <a:custGeom>
              <a:avLst/>
              <a:gdLst/>
              <a:ahLst/>
              <a:cxnLst/>
              <a:rect r="r" b="b" t="t" l="l"/>
              <a:pathLst>
                <a:path h="330274" w="391228">
                  <a:moveTo>
                    <a:pt x="0" y="0"/>
                  </a:moveTo>
                  <a:lnTo>
                    <a:pt x="391228" y="0"/>
                  </a:lnTo>
                  <a:lnTo>
                    <a:pt x="391228" y="330274"/>
                  </a:lnTo>
                  <a:lnTo>
                    <a:pt x="0" y="330274"/>
                  </a:lnTo>
                  <a:lnTo>
                    <a:pt x="0" y="0"/>
                  </a:lnTo>
                  <a:close/>
                </a:path>
              </a:pathLst>
            </a:custGeom>
            <a:blipFill>
              <a:blip r:embed="rId9"/>
              <a:stretch>
                <a:fillRect l="0" t="-90" r="0" b="-90"/>
              </a:stretch>
            </a:blipFill>
          </p:spPr>
        </p:sp>
        <p:grpSp>
          <p:nvGrpSpPr>
            <p:cNvPr name="Group 43" id="43"/>
            <p:cNvGrpSpPr/>
            <p:nvPr/>
          </p:nvGrpSpPr>
          <p:grpSpPr>
            <a:xfrm rot="0">
              <a:off x="0" y="0"/>
              <a:ext cx="3246698" cy="277708"/>
              <a:chOff x="0" y="0"/>
              <a:chExt cx="2741157" cy="234467"/>
            </a:xfrm>
          </p:grpSpPr>
          <p:sp>
            <p:nvSpPr>
              <p:cNvPr name="Freeform 44" id="44"/>
              <p:cNvSpPr/>
              <p:nvPr/>
            </p:nvSpPr>
            <p:spPr>
              <a:xfrm flipH="false" flipV="false" rot="0">
                <a:off x="0" y="0"/>
                <a:ext cx="2741157" cy="234467"/>
              </a:xfrm>
              <a:custGeom>
                <a:avLst/>
                <a:gdLst/>
                <a:ahLst/>
                <a:cxnLst/>
                <a:rect r="r" b="b" t="t" l="l"/>
                <a:pathLst>
                  <a:path h="234467" w="2741157">
                    <a:moveTo>
                      <a:pt x="0" y="0"/>
                    </a:moveTo>
                    <a:lnTo>
                      <a:pt x="2741157" y="0"/>
                    </a:lnTo>
                    <a:lnTo>
                      <a:pt x="2741157" y="234467"/>
                    </a:lnTo>
                    <a:lnTo>
                      <a:pt x="0" y="234467"/>
                    </a:lnTo>
                    <a:close/>
                  </a:path>
                </a:pathLst>
              </a:custGeom>
              <a:solidFill>
                <a:srgbClr val="FFFFFF">
                  <a:alpha val="42745"/>
                </a:srgbClr>
              </a:solidFill>
            </p:spPr>
          </p:sp>
          <p:sp>
            <p:nvSpPr>
              <p:cNvPr name="TextBox 45" id="45"/>
              <p:cNvSpPr txBox="true"/>
              <p:nvPr/>
            </p:nvSpPr>
            <p:spPr>
              <a:xfrm>
                <a:off x="0" y="-19050"/>
                <a:ext cx="2741157" cy="253517"/>
              </a:xfrm>
              <a:prstGeom prst="rect">
                <a:avLst/>
              </a:prstGeom>
            </p:spPr>
            <p:txBody>
              <a:bodyPr anchor="ctr" rtlCol="false" tIns="50800" lIns="50800" bIns="50800" rIns="50800"/>
              <a:lstStyle/>
              <a:p>
                <a:pPr algn="ctr">
                  <a:lnSpc>
                    <a:spcPts val="1363"/>
                  </a:lnSpc>
                </a:pPr>
              </a:p>
            </p:txBody>
          </p:sp>
        </p:grpSp>
      </p:grpSp>
      <p:grpSp>
        <p:nvGrpSpPr>
          <p:cNvPr name="Group 46" id="46"/>
          <p:cNvGrpSpPr/>
          <p:nvPr/>
        </p:nvGrpSpPr>
        <p:grpSpPr>
          <a:xfrm rot="0">
            <a:off x="12640164" y="6995548"/>
            <a:ext cx="2447128" cy="481249"/>
            <a:chOff x="0" y="0"/>
            <a:chExt cx="3262837" cy="641666"/>
          </a:xfrm>
        </p:grpSpPr>
        <p:sp>
          <p:nvSpPr>
            <p:cNvPr name="Freeform 47" id="47"/>
            <p:cNvSpPr/>
            <p:nvPr/>
          </p:nvSpPr>
          <p:spPr>
            <a:xfrm flipH="false" flipV="false" rot="0">
              <a:off x="2005796" y="277708"/>
              <a:ext cx="493712" cy="363957"/>
            </a:xfrm>
            <a:custGeom>
              <a:avLst/>
              <a:gdLst/>
              <a:ahLst/>
              <a:cxnLst/>
              <a:rect r="r" b="b" t="t" l="l"/>
              <a:pathLst>
                <a:path h="363957" w="493712">
                  <a:moveTo>
                    <a:pt x="0" y="0"/>
                  </a:moveTo>
                  <a:lnTo>
                    <a:pt x="493713" y="0"/>
                  </a:lnTo>
                  <a:lnTo>
                    <a:pt x="493713" y="363958"/>
                  </a:lnTo>
                  <a:lnTo>
                    <a:pt x="0" y="363958"/>
                  </a:lnTo>
                  <a:lnTo>
                    <a:pt x="0" y="0"/>
                  </a:lnTo>
                  <a:close/>
                </a:path>
              </a:pathLst>
            </a:custGeom>
            <a:blipFill>
              <a:blip r:embed="rId7"/>
              <a:stretch>
                <a:fillRect l="0" t="-339" r="0" b="-339"/>
              </a:stretch>
            </a:blipFill>
          </p:spPr>
        </p:sp>
        <p:sp>
          <p:nvSpPr>
            <p:cNvPr name="Freeform 48" id="48"/>
            <p:cNvSpPr/>
            <p:nvPr/>
          </p:nvSpPr>
          <p:spPr>
            <a:xfrm flipH="false" flipV="false" rot="0">
              <a:off x="1399978" y="277708"/>
              <a:ext cx="563734" cy="363957"/>
            </a:xfrm>
            <a:custGeom>
              <a:avLst/>
              <a:gdLst/>
              <a:ahLst/>
              <a:cxnLst/>
              <a:rect r="r" b="b" t="t" l="l"/>
              <a:pathLst>
                <a:path h="363957" w="563734">
                  <a:moveTo>
                    <a:pt x="0" y="0"/>
                  </a:moveTo>
                  <a:lnTo>
                    <a:pt x="563734" y="0"/>
                  </a:lnTo>
                  <a:lnTo>
                    <a:pt x="563734" y="363958"/>
                  </a:lnTo>
                  <a:lnTo>
                    <a:pt x="0" y="363958"/>
                  </a:lnTo>
                  <a:lnTo>
                    <a:pt x="0" y="0"/>
                  </a:lnTo>
                  <a:close/>
                </a:path>
              </a:pathLst>
            </a:custGeom>
            <a:blipFill>
              <a:blip r:embed="rId8"/>
              <a:stretch>
                <a:fillRect l="0" t="-339" r="0" b="-339"/>
              </a:stretch>
            </a:blipFill>
          </p:spPr>
        </p:sp>
        <p:sp>
          <p:nvSpPr>
            <p:cNvPr name="Freeform 49" id="49"/>
            <p:cNvSpPr/>
            <p:nvPr/>
          </p:nvSpPr>
          <p:spPr>
            <a:xfrm flipH="false" flipV="false" rot="0">
              <a:off x="966100" y="311392"/>
              <a:ext cx="393173" cy="330274"/>
            </a:xfrm>
            <a:custGeom>
              <a:avLst/>
              <a:gdLst/>
              <a:ahLst/>
              <a:cxnLst/>
              <a:rect r="r" b="b" t="t" l="l"/>
              <a:pathLst>
                <a:path h="330274" w="393173">
                  <a:moveTo>
                    <a:pt x="0" y="0"/>
                  </a:moveTo>
                  <a:lnTo>
                    <a:pt x="393173" y="0"/>
                  </a:lnTo>
                  <a:lnTo>
                    <a:pt x="393173" y="330274"/>
                  </a:lnTo>
                  <a:lnTo>
                    <a:pt x="0" y="330274"/>
                  </a:lnTo>
                  <a:lnTo>
                    <a:pt x="0" y="0"/>
                  </a:lnTo>
                  <a:close/>
                </a:path>
              </a:pathLst>
            </a:custGeom>
            <a:blipFill>
              <a:blip r:embed="rId9"/>
              <a:stretch>
                <a:fillRect l="0" t="-339" r="0" b="-339"/>
              </a:stretch>
            </a:blipFill>
          </p:spPr>
        </p:sp>
        <p:grpSp>
          <p:nvGrpSpPr>
            <p:cNvPr name="Group 50" id="50"/>
            <p:cNvGrpSpPr/>
            <p:nvPr/>
          </p:nvGrpSpPr>
          <p:grpSpPr>
            <a:xfrm rot="0">
              <a:off x="0" y="0"/>
              <a:ext cx="3262837" cy="277708"/>
              <a:chOff x="0" y="0"/>
              <a:chExt cx="2754783" cy="234467"/>
            </a:xfrm>
          </p:grpSpPr>
          <p:sp>
            <p:nvSpPr>
              <p:cNvPr name="Freeform 51" id="51"/>
              <p:cNvSpPr/>
              <p:nvPr/>
            </p:nvSpPr>
            <p:spPr>
              <a:xfrm flipH="false" flipV="false" rot="0">
                <a:off x="0" y="0"/>
                <a:ext cx="2754783" cy="234467"/>
              </a:xfrm>
              <a:custGeom>
                <a:avLst/>
                <a:gdLst/>
                <a:ahLst/>
                <a:cxnLst/>
                <a:rect r="r" b="b" t="t" l="l"/>
                <a:pathLst>
                  <a:path h="234467" w="2754783">
                    <a:moveTo>
                      <a:pt x="0" y="0"/>
                    </a:moveTo>
                    <a:lnTo>
                      <a:pt x="2754783" y="0"/>
                    </a:lnTo>
                    <a:lnTo>
                      <a:pt x="2754783" y="234467"/>
                    </a:lnTo>
                    <a:lnTo>
                      <a:pt x="0" y="234467"/>
                    </a:lnTo>
                    <a:close/>
                  </a:path>
                </a:pathLst>
              </a:custGeom>
              <a:solidFill>
                <a:srgbClr val="FFFFFF">
                  <a:alpha val="42745"/>
                </a:srgbClr>
              </a:solidFill>
            </p:spPr>
          </p:sp>
          <p:sp>
            <p:nvSpPr>
              <p:cNvPr name="TextBox 52" id="52"/>
              <p:cNvSpPr txBox="true"/>
              <p:nvPr/>
            </p:nvSpPr>
            <p:spPr>
              <a:xfrm>
                <a:off x="0" y="-19050"/>
                <a:ext cx="2754783" cy="253517"/>
              </a:xfrm>
              <a:prstGeom prst="rect">
                <a:avLst/>
              </a:prstGeom>
            </p:spPr>
            <p:txBody>
              <a:bodyPr anchor="ctr" rtlCol="false" tIns="50800" lIns="50800" bIns="50800" rIns="50800"/>
              <a:lstStyle/>
              <a:p>
                <a:pPr algn="ctr">
                  <a:lnSpc>
                    <a:spcPts val="1363"/>
                  </a:lnSpc>
                </a:pPr>
              </a:p>
            </p:txBody>
          </p:sp>
        </p:grpSp>
      </p:grpSp>
      <p:grpSp>
        <p:nvGrpSpPr>
          <p:cNvPr name="Group 53" id="53"/>
          <p:cNvGrpSpPr/>
          <p:nvPr/>
        </p:nvGrpSpPr>
        <p:grpSpPr>
          <a:xfrm rot="0">
            <a:off x="9817437" y="5152240"/>
            <a:ext cx="2440701" cy="529638"/>
            <a:chOff x="0" y="0"/>
            <a:chExt cx="3254269" cy="706184"/>
          </a:xfrm>
        </p:grpSpPr>
        <p:sp>
          <p:nvSpPr>
            <p:cNvPr name="Freeform 54" id="54"/>
            <p:cNvSpPr/>
            <p:nvPr/>
          </p:nvSpPr>
          <p:spPr>
            <a:xfrm flipH="false" flipV="false" rot="0">
              <a:off x="2000529" y="305632"/>
              <a:ext cx="492416" cy="400553"/>
            </a:xfrm>
            <a:custGeom>
              <a:avLst/>
              <a:gdLst/>
              <a:ahLst/>
              <a:cxnLst/>
              <a:rect r="r" b="b" t="t" l="l"/>
              <a:pathLst>
                <a:path h="400553" w="492416">
                  <a:moveTo>
                    <a:pt x="0" y="0"/>
                  </a:moveTo>
                  <a:lnTo>
                    <a:pt x="492415" y="0"/>
                  </a:lnTo>
                  <a:lnTo>
                    <a:pt x="492415" y="400552"/>
                  </a:lnTo>
                  <a:lnTo>
                    <a:pt x="0" y="400552"/>
                  </a:lnTo>
                  <a:lnTo>
                    <a:pt x="0" y="0"/>
                  </a:lnTo>
                  <a:close/>
                </a:path>
              </a:pathLst>
            </a:custGeom>
            <a:blipFill>
              <a:blip r:embed="rId7"/>
              <a:stretch>
                <a:fillRect l="-4800" t="0" r="-4800" b="0"/>
              </a:stretch>
            </a:blipFill>
          </p:spPr>
        </p:sp>
        <p:sp>
          <p:nvSpPr>
            <p:cNvPr name="Freeform 55" id="55"/>
            <p:cNvSpPr/>
            <p:nvPr/>
          </p:nvSpPr>
          <p:spPr>
            <a:xfrm flipH="false" flipV="false" rot="0">
              <a:off x="1396302" y="305632"/>
              <a:ext cx="562253" cy="400553"/>
            </a:xfrm>
            <a:custGeom>
              <a:avLst/>
              <a:gdLst/>
              <a:ahLst/>
              <a:cxnLst/>
              <a:rect r="r" b="b" t="t" l="l"/>
              <a:pathLst>
                <a:path h="400553" w="562253">
                  <a:moveTo>
                    <a:pt x="0" y="0"/>
                  </a:moveTo>
                  <a:lnTo>
                    <a:pt x="562253" y="0"/>
                  </a:lnTo>
                  <a:lnTo>
                    <a:pt x="562253" y="400552"/>
                  </a:lnTo>
                  <a:lnTo>
                    <a:pt x="0" y="400552"/>
                  </a:lnTo>
                  <a:lnTo>
                    <a:pt x="0" y="0"/>
                  </a:lnTo>
                  <a:close/>
                </a:path>
              </a:pathLst>
            </a:custGeom>
            <a:blipFill>
              <a:blip r:embed="rId8"/>
              <a:stretch>
                <a:fillRect l="-4800" t="0" r="-4800" b="0"/>
              </a:stretch>
            </a:blipFill>
          </p:spPr>
        </p:sp>
        <p:sp>
          <p:nvSpPr>
            <p:cNvPr name="Freeform 56" id="56"/>
            <p:cNvSpPr/>
            <p:nvPr/>
          </p:nvSpPr>
          <p:spPr>
            <a:xfrm flipH="false" flipV="false" rot="0">
              <a:off x="963563" y="342702"/>
              <a:ext cx="392140" cy="363483"/>
            </a:xfrm>
            <a:custGeom>
              <a:avLst/>
              <a:gdLst/>
              <a:ahLst/>
              <a:cxnLst/>
              <a:rect r="r" b="b" t="t" l="l"/>
              <a:pathLst>
                <a:path h="363483" w="392140">
                  <a:moveTo>
                    <a:pt x="0" y="0"/>
                  </a:moveTo>
                  <a:lnTo>
                    <a:pt x="392140" y="0"/>
                  </a:lnTo>
                  <a:lnTo>
                    <a:pt x="392140" y="363482"/>
                  </a:lnTo>
                  <a:lnTo>
                    <a:pt x="0" y="363482"/>
                  </a:lnTo>
                  <a:lnTo>
                    <a:pt x="0" y="0"/>
                  </a:lnTo>
                  <a:close/>
                </a:path>
              </a:pathLst>
            </a:custGeom>
            <a:blipFill>
              <a:blip r:embed="rId9"/>
              <a:stretch>
                <a:fillRect l="-4800" t="0" r="-4800" b="0"/>
              </a:stretch>
            </a:blipFill>
          </p:spPr>
        </p:sp>
        <p:grpSp>
          <p:nvGrpSpPr>
            <p:cNvPr name="Group 57" id="57"/>
            <p:cNvGrpSpPr/>
            <p:nvPr/>
          </p:nvGrpSpPr>
          <p:grpSpPr>
            <a:xfrm rot="0">
              <a:off x="0" y="0"/>
              <a:ext cx="3254269" cy="305632"/>
              <a:chOff x="0" y="0"/>
              <a:chExt cx="2747548" cy="258042"/>
            </a:xfrm>
          </p:grpSpPr>
          <p:sp>
            <p:nvSpPr>
              <p:cNvPr name="Freeform 58" id="58"/>
              <p:cNvSpPr/>
              <p:nvPr/>
            </p:nvSpPr>
            <p:spPr>
              <a:xfrm flipH="false" flipV="false" rot="0">
                <a:off x="0" y="0"/>
                <a:ext cx="2747548" cy="258042"/>
              </a:xfrm>
              <a:custGeom>
                <a:avLst/>
                <a:gdLst/>
                <a:ahLst/>
                <a:cxnLst/>
                <a:rect r="r" b="b" t="t" l="l"/>
                <a:pathLst>
                  <a:path h="258042" w="2747548">
                    <a:moveTo>
                      <a:pt x="0" y="0"/>
                    </a:moveTo>
                    <a:lnTo>
                      <a:pt x="2747548" y="0"/>
                    </a:lnTo>
                    <a:lnTo>
                      <a:pt x="2747548" y="258042"/>
                    </a:lnTo>
                    <a:lnTo>
                      <a:pt x="0" y="258042"/>
                    </a:lnTo>
                    <a:close/>
                  </a:path>
                </a:pathLst>
              </a:custGeom>
              <a:solidFill>
                <a:srgbClr val="FFFFFF">
                  <a:alpha val="42745"/>
                </a:srgbClr>
              </a:solidFill>
            </p:spPr>
          </p:sp>
          <p:sp>
            <p:nvSpPr>
              <p:cNvPr name="TextBox 59" id="59"/>
              <p:cNvSpPr txBox="true"/>
              <p:nvPr/>
            </p:nvSpPr>
            <p:spPr>
              <a:xfrm>
                <a:off x="0" y="-19050"/>
                <a:ext cx="2747548" cy="277092"/>
              </a:xfrm>
              <a:prstGeom prst="rect">
                <a:avLst/>
              </a:prstGeom>
            </p:spPr>
            <p:txBody>
              <a:bodyPr anchor="ctr" rtlCol="false" tIns="50800" lIns="50800" bIns="50800" rIns="50800"/>
              <a:lstStyle/>
              <a:p>
                <a:pPr algn="ctr">
                  <a:lnSpc>
                    <a:spcPts val="1363"/>
                  </a:lnSpc>
                </a:pPr>
              </a:p>
            </p:txBody>
          </p:sp>
        </p:grpSp>
      </p:grpSp>
      <p:grpSp>
        <p:nvGrpSpPr>
          <p:cNvPr name="Group 60" id="60"/>
          <p:cNvGrpSpPr/>
          <p:nvPr/>
        </p:nvGrpSpPr>
        <p:grpSpPr>
          <a:xfrm rot="0">
            <a:off x="15248749" y="9324495"/>
            <a:ext cx="2440701" cy="529638"/>
            <a:chOff x="0" y="0"/>
            <a:chExt cx="3254269" cy="706184"/>
          </a:xfrm>
        </p:grpSpPr>
        <p:sp>
          <p:nvSpPr>
            <p:cNvPr name="Freeform 61" id="61"/>
            <p:cNvSpPr/>
            <p:nvPr/>
          </p:nvSpPr>
          <p:spPr>
            <a:xfrm flipH="false" flipV="false" rot="0">
              <a:off x="2000529" y="305632"/>
              <a:ext cx="492416" cy="400553"/>
            </a:xfrm>
            <a:custGeom>
              <a:avLst/>
              <a:gdLst/>
              <a:ahLst/>
              <a:cxnLst/>
              <a:rect r="r" b="b" t="t" l="l"/>
              <a:pathLst>
                <a:path h="400553" w="492416">
                  <a:moveTo>
                    <a:pt x="0" y="0"/>
                  </a:moveTo>
                  <a:lnTo>
                    <a:pt x="492415" y="0"/>
                  </a:lnTo>
                  <a:lnTo>
                    <a:pt x="492415" y="400552"/>
                  </a:lnTo>
                  <a:lnTo>
                    <a:pt x="0" y="400552"/>
                  </a:lnTo>
                  <a:lnTo>
                    <a:pt x="0" y="0"/>
                  </a:lnTo>
                  <a:close/>
                </a:path>
              </a:pathLst>
            </a:custGeom>
            <a:blipFill>
              <a:blip r:embed="rId7"/>
              <a:stretch>
                <a:fillRect l="-4800" t="0" r="-4800" b="0"/>
              </a:stretch>
            </a:blipFill>
          </p:spPr>
        </p:sp>
        <p:sp>
          <p:nvSpPr>
            <p:cNvPr name="Freeform 62" id="62"/>
            <p:cNvSpPr/>
            <p:nvPr/>
          </p:nvSpPr>
          <p:spPr>
            <a:xfrm flipH="false" flipV="false" rot="0">
              <a:off x="1396302" y="305632"/>
              <a:ext cx="562253" cy="400553"/>
            </a:xfrm>
            <a:custGeom>
              <a:avLst/>
              <a:gdLst/>
              <a:ahLst/>
              <a:cxnLst/>
              <a:rect r="r" b="b" t="t" l="l"/>
              <a:pathLst>
                <a:path h="400553" w="562253">
                  <a:moveTo>
                    <a:pt x="0" y="0"/>
                  </a:moveTo>
                  <a:lnTo>
                    <a:pt x="562253" y="0"/>
                  </a:lnTo>
                  <a:lnTo>
                    <a:pt x="562253" y="400552"/>
                  </a:lnTo>
                  <a:lnTo>
                    <a:pt x="0" y="400552"/>
                  </a:lnTo>
                  <a:lnTo>
                    <a:pt x="0" y="0"/>
                  </a:lnTo>
                  <a:close/>
                </a:path>
              </a:pathLst>
            </a:custGeom>
            <a:blipFill>
              <a:blip r:embed="rId8"/>
              <a:stretch>
                <a:fillRect l="-4800" t="0" r="-4800" b="0"/>
              </a:stretch>
            </a:blipFill>
          </p:spPr>
        </p:sp>
        <p:sp>
          <p:nvSpPr>
            <p:cNvPr name="Freeform 63" id="63"/>
            <p:cNvSpPr/>
            <p:nvPr/>
          </p:nvSpPr>
          <p:spPr>
            <a:xfrm flipH="false" flipV="false" rot="0">
              <a:off x="963563" y="342702"/>
              <a:ext cx="392140" cy="363483"/>
            </a:xfrm>
            <a:custGeom>
              <a:avLst/>
              <a:gdLst/>
              <a:ahLst/>
              <a:cxnLst/>
              <a:rect r="r" b="b" t="t" l="l"/>
              <a:pathLst>
                <a:path h="363483" w="392140">
                  <a:moveTo>
                    <a:pt x="0" y="0"/>
                  </a:moveTo>
                  <a:lnTo>
                    <a:pt x="392140" y="0"/>
                  </a:lnTo>
                  <a:lnTo>
                    <a:pt x="392140" y="363482"/>
                  </a:lnTo>
                  <a:lnTo>
                    <a:pt x="0" y="363482"/>
                  </a:lnTo>
                  <a:lnTo>
                    <a:pt x="0" y="0"/>
                  </a:lnTo>
                  <a:close/>
                </a:path>
              </a:pathLst>
            </a:custGeom>
            <a:blipFill>
              <a:blip r:embed="rId9"/>
              <a:stretch>
                <a:fillRect l="-4800" t="0" r="-4800" b="0"/>
              </a:stretch>
            </a:blipFill>
          </p:spPr>
        </p:sp>
        <p:grpSp>
          <p:nvGrpSpPr>
            <p:cNvPr name="Group 64" id="64"/>
            <p:cNvGrpSpPr/>
            <p:nvPr/>
          </p:nvGrpSpPr>
          <p:grpSpPr>
            <a:xfrm rot="0">
              <a:off x="0" y="0"/>
              <a:ext cx="3254269" cy="305632"/>
              <a:chOff x="0" y="0"/>
              <a:chExt cx="2747548" cy="258042"/>
            </a:xfrm>
          </p:grpSpPr>
          <p:sp>
            <p:nvSpPr>
              <p:cNvPr name="Freeform 65" id="65"/>
              <p:cNvSpPr/>
              <p:nvPr/>
            </p:nvSpPr>
            <p:spPr>
              <a:xfrm flipH="false" flipV="false" rot="0">
                <a:off x="0" y="0"/>
                <a:ext cx="2747548" cy="258042"/>
              </a:xfrm>
              <a:custGeom>
                <a:avLst/>
                <a:gdLst/>
                <a:ahLst/>
                <a:cxnLst/>
                <a:rect r="r" b="b" t="t" l="l"/>
                <a:pathLst>
                  <a:path h="258042" w="2747548">
                    <a:moveTo>
                      <a:pt x="0" y="0"/>
                    </a:moveTo>
                    <a:lnTo>
                      <a:pt x="2747548" y="0"/>
                    </a:lnTo>
                    <a:lnTo>
                      <a:pt x="2747548" y="258042"/>
                    </a:lnTo>
                    <a:lnTo>
                      <a:pt x="0" y="258042"/>
                    </a:lnTo>
                    <a:close/>
                  </a:path>
                </a:pathLst>
              </a:custGeom>
              <a:solidFill>
                <a:srgbClr val="FFFFFF">
                  <a:alpha val="42745"/>
                </a:srgbClr>
              </a:solidFill>
            </p:spPr>
          </p:sp>
          <p:sp>
            <p:nvSpPr>
              <p:cNvPr name="TextBox 66" id="66"/>
              <p:cNvSpPr txBox="true"/>
              <p:nvPr/>
            </p:nvSpPr>
            <p:spPr>
              <a:xfrm>
                <a:off x="0" y="-19050"/>
                <a:ext cx="2747548" cy="277092"/>
              </a:xfrm>
              <a:prstGeom prst="rect">
                <a:avLst/>
              </a:prstGeom>
            </p:spPr>
            <p:txBody>
              <a:bodyPr anchor="ctr" rtlCol="false" tIns="50800" lIns="50800" bIns="50800" rIns="50800"/>
              <a:lstStyle/>
              <a:p>
                <a:pPr algn="ctr">
                  <a:lnSpc>
                    <a:spcPts val="1363"/>
                  </a:lnSpc>
                </a:pPr>
              </a:p>
            </p:txBody>
          </p:sp>
        </p:grpSp>
      </p:grpSp>
      <p:grpSp>
        <p:nvGrpSpPr>
          <p:cNvPr name="Group 67" id="67"/>
          <p:cNvGrpSpPr/>
          <p:nvPr/>
        </p:nvGrpSpPr>
        <p:grpSpPr>
          <a:xfrm rot="0">
            <a:off x="-19050" y="9432986"/>
            <a:ext cx="854014" cy="854014"/>
            <a:chOff x="0" y="0"/>
            <a:chExt cx="1138686" cy="1138686"/>
          </a:xfrm>
        </p:grpSpPr>
        <p:sp>
          <p:nvSpPr>
            <p:cNvPr name="Freeform 68" id="68"/>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D9D9D9"/>
            </a:solidFill>
          </p:spPr>
        </p:sp>
      </p:grpSp>
      <p:sp>
        <p:nvSpPr>
          <p:cNvPr name="TextBox 69" id="69"/>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5</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4666721" y="-4666721"/>
            <a:ext cx="8954558" cy="18288000"/>
          </a:xfrm>
          <a:custGeom>
            <a:avLst/>
            <a:gdLst/>
            <a:ahLst/>
            <a:cxnLst/>
            <a:rect r="r" b="b" t="t" l="l"/>
            <a:pathLst>
              <a:path h="18288000" w="8954558">
                <a:moveTo>
                  <a:pt x="0" y="0"/>
                </a:moveTo>
                <a:lnTo>
                  <a:pt x="8954558" y="0"/>
                </a:lnTo>
                <a:lnTo>
                  <a:pt x="8954558" y="18288000"/>
                </a:lnTo>
                <a:lnTo>
                  <a:pt x="0" y="18288000"/>
                </a:lnTo>
                <a:lnTo>
                  <a:pt x="0" y="0"/>
                </a:lnTo>
                <a:close/>
              </a:path>
            </a:pathLst>
          </a:custGeom>
          <a:blipFill>
            <a:blip r:embed="rId2"/>
            <a:stretch>
              <a:fillRect l="0" t="-994" r="-97618" b="-994"/>
            </a:stretch>
          </a:blipFill>
        </p:spPr>
      </p:sp>
      <p:sp>
        <p:nvSpPr>
          <p:cNvPr name="Freeform 3" id="3"/>
          <p:cNvSpPr/>
          <p:nvPr/>
        </p:nvSpPr>
        <p:spPr>
          <a:xfrm flipH="false" flipV="false" rot="-5400000">
            <a:off x="4592507" y="-5640872"/>
            <a:ext cx="9355371" cy="18773354"/>
          </a:xfrm>
          <a:custGeom>
            <a:avLst/>
            <a:gdLst/>
            <a:ahLst/>
            <a:cxnLst/>
            <a:rect r="r" b="b" t="t" l="l"/>
            <a:pathLst>
              <a:path h="18773354" w="9355371">
                <a:moveTo>
                  <a:pt x="0" y="0"/>
                </a:moveTo>
                <a:lnTo>
                  <a:pt x="9355371" y="0"/>
                </a:lnTo>
                <a:lnTo>
                  <a:pt x="9355371" y="18773354"/>
                </a:lnTo>
                <a:lnTo>
                  <a:pt x="0" y="18773354"/>
                </a:lnTo>
                <a:lnTo>
                  <a:pt x="0" y="0"/>
                </a:lnTo>
                <a:close/>
              </a:path>
            </a:pathLst>
          </a:custGeom>
          <a:blipFill>
            <a:blip r:embed="rId3"/>
            <a:stretch>
              <a:fillRect l="0" t="-1220" r="-92970" b="-137"/>
            </a:stretch>
          </a:blipFill>
        </p:spPr>
      </p:sp>
      <p:sp>
        <p:nvSpPr>
          <p:cNvPr name="Freeform 4" id="4"/>
          <p:cNvSpPr/>
          <p:nvPr/>
        </p:nvSpPr>
        <p:spPr>
          <a:xfrm flipH="false" flipV="false" rot="-5400000">
            <a:off x="4643704" y="-6043085"/>
            <a:ext cx="9027895" cy="18548273"/>
          </a:xfrm>
          <a:custGeom>
            <a:avLst/>
            <a:gdLst/>
            <a:ahLst/>
            <a:cxnLst/>
            <a:rect r="r" b="b" t="t" l="l"/>
            <a:pathLst>
              <a:path h="18548273" w="9027895">
                <a:moveTo>
                  <a:pt x="0" y="0"/>
                </a:moveTo>
                <a:lnTo>
                  <a:pt x="9027895" y="0"/>
                </a:lnTo>
                <a:lnTo>
                  <a:pt x="9027895" y="18548274"/>
                </a:lnTo>
                <a:lnTo>
                  <a:pt x="0" y="18548274"/>
                </a:lnTo>
                <a:lnTo>
                  <a:pt x="0" y="0"/>
                </a:lnTo>
                <a:close/>
              </a:path>
            </a:pathLst>
          </a:custGeom>
          <a:blipFill>
            <a:blip r:embed="rId4"/>
            <a:stretch>
              <a:fillRect l="-115" t="0" r="-96729" b="-984"/>
            </a:stretch>
          </a:blipFill>
        </p:spPr>
      </p:sp>
      <p:sp>
        <p:nvSpPr>
          <p:cNvPr name="Freeform 5" id="5"/>
          <p:cNvSpPr/>
          <p:nvPr/>
        </p:nvSpPr>
        <p:spPr>
          <a:xfrm flipH="false" flipV="false" rot="-5400000">
            <a:off x="4599954" y="-6987897"/>
            <a:ext cx="9340477" cy="19006324"/>
          </a:xfrm>
          <a:custGeom>
            <a:avLst/>
            <a:gdLst/>
            <a:ahLst/>
            <a:cxnLst/>
            <a:rect r="r" b="b" t="t" l="l"/>
            <a:pathLst>
              <a:path h="19006324" w="9340477">
                <a:moveTo>
                  <a:pt x="0" y="0"/>
                </a:moveTo>
                <a:lnTo>
                  <a:pt x="9340477" y="0"/>
                </a:lnTo>
                <a:lnTo>
                  <a:pt x="9340477" y="19006324"/>
                </a:lnTo>
                <a:lnTo>
                  <a:pt x="0" y="19006324"/>
                </a:lnTo>
                <a:lnTo>
                  <a:pt x="0" y="0"/>
                </a:lnTo>
                <a:close/>
              </a:path>
            </a:pathLst>
          </a:custGeom>
          <a:blipFill>
            <a:blip r:embed="rId5"/>
            <a:stretch>
              <a:fillRect l="0" t="-11" r="-95002" b="-996"/>
            </a:stretch>
          </a:blipFill>
        </p:spPr>
      </p:sp>
      <p:sp>
        <p:nvSpPr>
          <p:cNvPr name="AutoShape 6" id="6"/>
          <p:cNvSpPr/>
          <p:nvPr/>
        </p:nvSpPr>
        <p:spPr>
          <a:xfrm>
            <a:off x="1028700" y="4415367"/>
            <a:ext cx="7018143" cy="0"/>
          </a:xfrm>
          <a:prstGeom prst="line">
            <a:avLst/>
          </a:prstGeom>
          <a:ln cap="flat" w="123825">
            <a:solidFill>
              <a:srgbClr val="FFFFFF"/>
            </a:solidFill>
            <a:prstDash val="solid"/>
            <a:headEnd type="none" len="sm" w="sm"/>
            <a:tailEnd type="none" len="sm" w="sm"/>
          </a:ln>
        </p:spPr>
      </p:sp>
      <p:sp>
        <p:nvSpPr>
          <p:cNvPr name="TextBox 7" id="7"/>
          <p:cNvSpPr txBox="true"/>
          <p:nvPr/>
        </p:nvSpPr>
        <p:spPr>
          <a:xfrm rot="0">
            <a:off x="1028700" y="2301411"/>
            <a:ext cx="17259300" cy="1935482"/>
          </a:xfrm>
          <a:prstGeom prst="rect">
            <a:avLst/>
          </a:prstGeom>
        </p:spPr>
        <p:txBody>
          <a:bodyPr anchor="t" rtlCol="false" tIns="0" lIns="0" bIns="0" rIns="0">
            <a:spAutoFit/>
          </a:bodyPr>
          <a:lstStyle/>
          <a:p>
            <a:pPr>
              <a:lnSpc>
                <a:spcPts val="7560"/>
              </a:lnSpc>
            </a:pPr>
            <a:r>
              <a:rPr lang="en-US" sz="7000" spc="-42">
                <a:solidFill>
                  <a:srgbClr val="FFFFFF"/>
                </a:solidFill>
                <a:latin typeface="Arial Nova Bold"/>
              </a:rPr>
              <a:t>Fiches élaborées par les étudiants du Master Risques Naturels</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4628599" y="-4647649"/>
            <a:ext cx="9027895" cy="18323192"/>
          </a:xfrm>
          <a:custGeom>
            <a:avLst/>
            <a:gdLst/>
            <a:ahLst/>
            <a:cxnLst/>
            <a:rect r="r" b="b" t="t" l="l"/>
            <a:pathLst>
              <a:path h="18323192" w="9027895">
                <a:moveTo>
                  <a:pt x="0" y="0"/>
                </a:moveTo>
                <a:lnTo>
                  <a:pt x="9027895" y="0"/>
                </a:lnTo>
                <a:lnTo>
                  <a:pt x="9027895" y="18323193"/>
                </a:lnTo>
                <a:lnTo>
                  <a:pt x="0" y="18323193"/>
                </a:lnTo>
                <a:lnTo>
                  <a:pt x="0" y="0"/>
                </a:lnTo>
                <a:close/>
              </a:path>
            </a:pathLst>
          </a:custGeom>
          <a:blipFill>
            <a:blip r:embed="rId2"/>
            <a:stretch>
              <a:fillRect l="0" t="-994" r="-96390" b="-994"/>
            </a:stretch>
          </a:blipFill>
        </p:spPr>
      </p:sp>
      <p:grpSp>
        <p:nvGrpSpPr>
          <p:cNvPr name="Group 3" id="3"/>
          <p:cNvGrpSpPr/>
          <p:nvPr/>
        </p:nvGrpSpPr>
        <p:grpSpPr>
          <a:xfrm rot="0">
            <a:off x="1028700" y="2732448"/>
            <a:ext cx="16503300" cy="2216562"/>
            <a:chOff x="0" y="0"/>
            <a:chExt cx="22004400" cy="2955416"/>
          </a:xfrm>
        </p:grpSpPr>
        <p:sp>
          <p:nvSpPr>
            <p:cNvPr name="AutoShape 4" id="4"/>
            <p:cNvSpPr/>
            <p:nvPr/>
          </p:nvSpPr>
          <p:spPr>
            <a:xfrm>
              <a:off x="0" y="1807261"/>
              <a:ext cx="9357524" cy="0"/>
            </a:xfrm>
            <a:prstGeom prst="line">
              <a:avLst/>
            </a:prstGeom>
            <a:ln cap="flat" w="165100">
              <a:solidFill>
                <a:srgbClr val="FFFFFF"/>
              </a:solidFill>
              <a:prstDash val="solid"/>
              <a:headEnd type="none" len="sm" w="sm"/>
              <a:tailEnd type="none" len="sm" w="sm"/>
            </a:ln>
          </p:spPr>
        </p:sp>
        <p:sp>
          <p:nvSpPr>
            <p:cNvPr name="TextBox 5" id="5"/>
            <p:cNvSpPr txBox="true"/>
            <p:nvPr/>
          </p:nvSpPr>
          <p:spPr>
            <a:xfrm rot="0">
              <a:off x="105286" y="47625"/>
              <a:ext cx="15649409" cy="1367968"/>
            </a:xfrm>
            <a:prstGeom prst="rect">
              <a:avLst/>
            </a:prstGeom>
          </p:spPr>
          <p:txBody>
            <a:bodyPr anchor="t" rtlCol="false" tIns="0" lIns="0" bIns="0" rIns="0">
              <a:spAutoFit/>
            </a:bodyPr>
            <a:lstStyle/>
            <a:p>
              <a:pPr marL="0" indent="0" lvl="0">
                <a:lnSpc>
                  <a:spcPts val="7839"/>
                </a:lnSpc>
              </a:pPr>
              <a:r>
                <a:rPr lang="en-US" sz="6999" spc="-6">
                  <a:solidFill>
                    <a:srgbClr val="FFFFFF"/>
                  </a:solidFill>
                  <a:latin typeface="Arial Nova Bold"/>
                </a:rPr>
                <a:t>A cunescenza di i risichi</a:t>
              </a:r>
            </a:p>
          </p:txBody>
        </p:sp>
        <p:sp>
          <p:nvSpPr>
            <p:cNvPr name="TextBox 6" id="6"/>
            <p:cNvSpPr txBox="true"/>
            <p:nvPr/>
          </p:nvSpPr>
          <p:spPr>
            <a:xfrm rot="0">
              <a:off x="0" y="2096996"/>
              <a:ext cx="22004400" cy="858421"/>
            </a:xfrm>
            <a:prstGeom prst="rect">
              <a:avLst/>
            </a:prstGeom>
          </p:spPr>
          <p:txBody>
            <a:bodyPr anchor="t" rtlCol="false" tIns="0" lIns="0" bIns="0" rIns="0">
              <a:spAutoFit/>
            </a:bodyPr>
            <a:lstStyle/>
            <a:p>
              <a:pPr marL="0" indent="0" lvl="0">
                <a:lnSpc>
                  <a:spcPts val="5459"/>
                </a:lnSpc>
                <a:spcBef>
                  <a:spcPct val="0"/>
                </a:spcBef>
              </a:pPr>
              <a:r>
                <a:rPr lang="en-US" sz="3900" spc="152">
                  <a:solidFill>
                    <a:srgbClr val="FFFFFF"/>
                  </a:solidFill>
                  <a:latin typeface="Arial Nova Bold"/>
                </a:rPr>
                <a:t>CONNAÎTRE ET COMPRENDRE LES RISQUES POUR BIEN AGIR</a:t>
              </a:r>
            </a:p>
          </p:txBody>
        </p:sp>
      </p:gr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623A59"/>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8</a:t>
            </a:r>
          </a:p>
        </p:txBody>
      </p:sp>
      <p:sp>
        <p:nvSpPr>
          <p:cNvPr name="TextBox 5" id="5"/>
          <p:cNvSpPr txBox="true"/>
          <p:nvPr/>
        </p:nvSpPr>
        <p:spPr>
          <a:xfrm rot="0">
            <a:off x="834964" y="291614"/>
            <a:ext cx="6929642" cy="1531322"/>
          </a:xfrm>
          <a:prstGeom prst="rect">
            <a:avLst/>
          </a:prstGeom>
        </p:spPr>
        <p:txBody>
          <a:bodyPr anchor="t" rtlCol="false" tIns="0" lIns="0" bIns="0" rIns="0">
            <a:spAutoFit/>
          </a:bodyPr>
          <a:lstStyle/>
          <a:p>
            <a:pPr algn="ctr">
              <a:lnSpc>
                <a:spcPts val="5939"/>
              </a:lnSpc>
            </a:pPr>
            <a:r>
              <a:rPr lang="en-US" sz="5499">
                <a:solidFill>
                  <a:srgbClr val="623A59"/>
                </a:solidFill>
                <a:latin typeface="Arial Nova Bold"/>
              </a:rPr>
              <a:t>Les inondations : </a:t>
            </a:r>
          </a:p>
          <a:p>
            <a:pPr algn="ctr">
              <a:lnSpc>
                <a:spcPts val="5939"/>
              </a:lnSpc>
            </a:pPr>
            <a:r>
              <a:rPr lang="en-US" sz="5499">
                <a:solidFill>
                  <a:srgbClr val="623A59"/>
                </a:solidFill>
                <a:latin typeface="Arial Nova Bold"/>
              </a:rPr>
              <a:t>un risque majeur</a:t>
            </a:r>
          </a:p>
        </p:txBody>
      </p:sp>
      <p:sp>
        <p:nvSpPr>
          <p:cNvPr name="Freeform 6" id="6" descr="Une image contenant texte, capture d’écran, bleu vert  Description générée automatiquement"/>
          <p:cNvSpPr/>
          <p:nvPr/>
        </p:nvSpPr>
        <p:spPr>
          <a:xfrm flipH="false" flipV="false" rot="0">
            <a:off x="11015662" y="-19050"/>
            <a:ext cx="7272338" cy="10306064"/>
          </a:xfrm>
          <a:custGeom>
            <a:avLst/>
            <a:gdLst/>
            <a:ahLst/>
            <a:cxnLst/>
            <a:rect r="r" b="b" t="t" l="l"/>
            <a:pathLst>
              <a:path h="10306064" w="7272338">
                <a:moveTo>
                  <a:pt x="0" y="0"/>
                </a:moveTo>
                <a:lnTo>
                  <a:pt x="7272338" y="0"/>
                </a:lnTo>
                <a:lnTo>
                  <a:pt x="7272338" y="10306064"/>
                </a:lnTo>
                <a:lnTo>
                  <a:pt x="0" y="10306064"/>
                </a:lnTo>
                <a:lnTo>
                  <a:pt x="0" y="0"/>
                </a:lnTo>
                <a:close/>
              </a:path>
            </a:pathLst>
          </a:custGeom>
          <a:blipFill>
            <a:blip r:embed="rId2"/>
            <a:stretch>
              <a:fillRect l="0" t="0" r="0" b="0"/>
            </a:stretch>
          </a:blipFill>
        </p:spPr>
      </p:sp>
      <p:sp>
        <p:nvSpPr>
          <p:cNvPr name="Freeform 7" id="7" descr="Une image contenant texte, capture d’écran, Police, ligne  Description générée automatiquement"/>
          <p:cNvSpPr/>
          <p:nvPr/>
        </p:nvSpPr>
        <p:spPr>
          <a:xfrm flipH="false" flipV="false" rot="0">
            <a:off x="834964" y="3934099"/>
            <a:ext cx="9715500" cy="3181350"/>
          </a:xfrm>
          <a:custGeom>
            <a:avLst/>
            <a:gdLst/>
            <a:ahLst/>
            <a:cxnLst/>
            <a:rect r="r" b="b" t="t" l="l"/>
            <a:pathLst>
              <a:path h="3181350" w="9715500">
                <a:moveTo>
                  <a:pt x="0" y="0"/>
                </a:moveTo>
                <a:lnTo>
                  <a:pt x="9715501" y="0"/>
                </a:lnTo>
                <a:lnTo>
                  <a:pt x="9715501" y="3181350"/>
                </a:lnTo>
                <a:lnTo>
                  <a:pt x="0" y="3181350"/>
                </a:lnTo>
                <a:lnTo>
                  <a:pt x="0" y="0"/>
                </a:lnTo>
                <a:close/>
              </a:path>
            </a:pathLst>
          </a:custGeom>
          <a:blipFill>
            <a:blip r:embed="rId3"/>
            <a:stretch>
              <a:fillRect l="0" t="0" r="0" b="0"/>
            </a:stretch>
          </a:blipFill>
        </p:spPr>
      </p:sp>
      <p:grpSp>
        <p:nvGrpSpPr>
          <p:cNvPr name="Group 8" id="8"/>
          <p:cNvGrpSpPr/>
          <p:nvPr/>
        </p:nvGrpSpPr>
        <p:grpSpPr>
          <a:xfrm rot="0">
            <a:off x="717300" y="724171"/>
            <a:ext cx="540000" cy="540000"/>
            <a:chOff x="0" y="0"/>
            <a:chExt cx="720000" cy="720000"/>
          </a:xfrm>
        </p:grpSpPr>
        <p:sp>
          <p:nvSpPr>
            <p:cNvPr name="Freeform 9" id="9"/>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623A59"/>
            </a:solidFill>
          </p:spPr>
        </p:sp>
      </p:gr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4522661" y="-4541711"/>
            <a:ext cx="9204578" cy="18288000"/>
          </a:xfrm>
          <a:custGeom>
            <a:avLst/>
            <a:gdLst/>
            <a:ahLst/>
            <a:cxnLst/>
            <a:rect r="r" b="b" t="t" l="l"/>
            <a:pathLst>
              <a:path h="18288000" w="9204578">
                <a:moveTo>
                  <a:pt x="0" y="0"/>
                </a:moveTo>
                <a:lnTo>
                  <a:pt x="9204578" y="0"/>
                </a:lnTo>
                <a:lnTo>
                  <a:pt x="9204578" y="18288000"/>
                </a:lnTo>
                <a:lnTo>
                  <a:pt x="0" y="18288000"/>
                </a:lnTo>
                <a:lnTo>
                  <a:pt x="0" y="0"/>
                </a:lnTo>
                <a:close/>
              </a:path>
            </a:pathLst>
          </a:custGeom>
          <a:blipFill>
            <a:blip r:embed="rId2"/>
            <a:stretch>
              <a:fillRect l="0" t="-994" r="-92250" b="-994"/>
            </a:stretch>
          </a:blipFill>
        </p:spPr>
      </p:sp>
      <p:grpSp>
        <p:nvGrpSpPr>
          <p:cNvPr name="Group 3" id="3"/>
          <p:cNvGrpSpPr/>
          <p:nvPr/>
        </p:nvGrpSpPr>
        <p:grpSpPr>
          <a:xfrm rot="0">
            <a:off x="1009650" y="2915770"/>
            <a:ext cx="16230600" cy="2874118"/>
            <a:chOff x="0" y="0"/>
            <a:chExt cx="21640800" cy="3832158"/>
          </a:xfrm>
        </p:grpSpPr>
        <p:sp>
          <p:nvSpPr>
            <p:cNvPr name="AutoShape 4" id="4"/>
            <p:cNvSpPr/>
            <p:nvPr/>
          </p:nvSpPr>
          <p:spPr>
            <a:xfrm>
              <a:off x="0" y="1777378"/>
              <a:ext cx="7192189" cy="0"/>
            </a:xfrm>
            <a:prstGeom prst="line">
              <a:avLst/>
            </a:prstGeom>
            <a:ln cap="flat" w="165100">
              <a:solidFill>
                <a:srgbClr val="FFFFFF"/>
              </a:solidFill>
              <a:prstDash val="solid"/>
              <a:headEnd type="none" len="sm" w="sm"/>
              <a:tailEnd type="none" len="sm" w="sm"/>
            </a:ln>
          </p:spPr>
        </p:sp>
        <p:sp>
          <p:nvSpPr>
            <p:cNvPr name="TextBox 5" id="5"/>
            <p:cNvSpPr txBox="true"/>
            <p:nvPr/>
          </p:nvSpPr>
          <p:spPr>
            <a:xfrm rot="0">
              <a:off x="0" y="47625"/>
              <a:ext cx="15138956" cy="1367803"/>
            </a:xfrm>
            <a:prstGeom prst="rect">
              <a:avLst/>
            </a:prstGeom>
          </p:spPr>
          <p:txBody>
            <a:bodyPr anchor="t" rtlCol="false" tIns="0" lIns="0" bIns="0" rIns="0">
              <a:spAutoFit/>
            </a:bodyPr>
            <a:lstStyle/>
            <a:p>
              <a:pPr algn="l" marL="0" indent="0" lvl="0">
                <a:lnSpc>
                  <a:spcPts val="7839"/>
                </a:lnSpc>
                <a:spcBef>
                  <a:spcPct val="0"/>
                </a:spcBef>
              </a:pPr>
              <a:r>
                <a:rPr lang="en-US" sz="6999" spc="-6" strike="noStrike" u="none">
                  <a:solidFill>
                    <a:srgbClr val="FFFFFF"/>
                  </a:solidFill>
                  <a:latin typeface="Arial Nova Bold"/>
                </a:rPr>
                <a:t>Crisa è surtita di crisa</a:t>
              </a:r>
            </a:p>
          </p:txBody>
        </p:sp>
        <p:sp>
          <p:nvSpPr>
            <p:cNvPr name="TextBox 6" id="6"/>
            <p:cNvSpPr txBox="true"/>
            <p:nvPr/>
          </p:nvSpPr>
          <p:spPr>
            <a:xfrm rot="0">
              <a:off x="0" y="2059436"/>
              <a:ext cx="21640800" cy="1772722"/>
            </a:xfrm>
            <a:prstGeom prst="rect">
              <a:avLst/>
            </a:prstGeom>
          </p:spPr>
          <p:txBody>
            <a:bodyPr anchor="t" rtlCol="false" tIns="0" lIns="0" bIns="0" rIns="0">
              <a:spAutoFit/>
            </a:bodyPr>
            <a:lstStyle/>
            <a:p>
              <a:pPr marL="0" indent="0" lvl="0">
                <a:lnSpc>
                  <a:spcPts val="5459"/>
                </a:lnSpc>
                <a:spcBef>
                  <a:spcPct val="0"/>
                </a:spcBef>
              </a:pPr>
              <a:r>
                <a:rPr lang="en-US" sz="3900" spc="152">
                  <a:solidFill>
                    <a:srgbClr val="FFFFFF"/>
                  </a:solidFill>
                  <a:latin typeface="Arial Nova Bold"/>
                </a:rPr>
                <a:t>AGIR DANS L’URGENCE ET ORGANISER LE RETOUR À L’ÉTAT NORMAL</a:t>
              </a:r>
            </a:p>
          </p:txBody>
        </p:sp>
      </p:grpSp>
    </p:spTree>
  </p:cSld>
  <p:clrMapOvr>
    <a:masterClrMapping/>
  </p:clrMapOvr>
</p:sld>
</file>

<file path=ppt/slides/slide1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1A351C"/>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10</a:t>
            </a:r>
          </a:p>
        </p:txBody>
      </p:sp>
      <p:sp>
        <p:nvSpPr>
          <p:cNvPr name="TextBox 5" id="5"/>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1A351C"/>
                </a:solidFill>
                <a:latin typeface="Arial Nova Bold"/>
              </a:rPr>
              <a:t>OBJECTIFS</a:t>
            </a:r>
          </a:p>
        </p:txBody>
      </p:sp>
      <p:sp>
        <p:nvSpPr>
          <p:cNvPr name="TextBox 6" id="6"/>
          <p:cNvSpPr txBox="true"/>
          <p:nvPr/>
        </p:nvSpPr>
        <p:spPr>
          <a:xfrm rot="0">
            <a:off x="1028700" y="3730371"/>
            <a:ext cx="16230600" cy="2873883"/>
          </a:xfrm>
          <a:prstGeom prst="rect">
            <a:avLst/>
          </a:prstGeom>
        </p:spPr>
        <p:txBody>
          <a:bodyPr anchor="t" rtlCol="false" tIns="0" lIns="0" bIns="0" rIns="0">
            <a:spAutoFit/>
          </a:bodyPr>
          <a:lstStyle/>
          <a:p>
            <a:pPr marL="760095" indent="-380048" lvl="1">
              <a:lnSpc>
                <a:spcPts val="4536"/>
              </a:lnSpc>
              <a:buFont typeface="Arial"/>
              <a:buChar char="•"/>
            </a:pPr>
            <a:r>
              <a:rPr lang="en-US" sz="4200">
                <a:solidFill>
                  <a:srgbClr val="131313"/>
                </a:solidFill>
                <a:latin typeface="Arial Nova"/>
              </a:rPr>
              <a:t>Rappeler le rôle du Maire en cas de crise</a:t>
            </a:r>
          </a:p>
          <a:p>
            <a:pPr>
              <a:lnSpc>
                <a:spcPts val="4536"/>
              </a:lnSpc>
            </a:pPr>
          </a:p>
          <a:p>
            <a:pPr marL="760095" indent="-380048" lvl="1">
              <a:lnSpc>
                <a:spcPts val="4536"/>
              </a:lnSpc>
              <a:buFont typeface="Arial"/>
              <a:buChar char="•"/>
            </a:pPr>
            <a:r>
              <a:rPr lang="en-US" sz="4200">
                <a:solidFill>
                  <a:srgbClr val="131313"/>
                </a:solidFill>
                <a:latin typeface="Arial Nova"/>
              </a:rPr>
              <a:t>Rappeler la différence de rôle entre le Maire et le Préfet</a:t>
            </a:r>
          </a:p>
          <a:p>
            <a:pPr>
              <a:lnSpc>
                <a:spcPts val="4536"/>
              </a:lnSpc>
            </a:pPr>
          </a:p>
          <a:p>
            <a:pPr algn="l" marL="760095" indent="-380048" lvl="1">
              <a:lnSpc>
                <a:spcPts val="4536"/>
              </a:lnSpc>
              <a:buFont typeface="Arial"/>
              <a:buChar char="•"/>
            </a:pPr>
            <a:r>
              <a:rPr lang="en-US" sz="4200">
                <a:solidFill>
                  <a:srgbClr val="131313"/>
                </a:solidFill>
                <a:latin typeface="Arial Nova"/>
              </a:rPr>
              <a:t>Fournir, au Maire, des conseils d’organisation en cas de crise</a:t>
            </a:r>
          </a:p>
        </p:txBody>
      </p:sp>
      <p:grpSp>
        <p:nvGrpSpPr>
          <p:cNvPr name="Group 7" id="7"/>
          <p:cNvGrpSpPr/>
          <p:nvPr/>
        </p:nvGrpSpPr>
        <p:grpSpPr>
          <a:xfrm rot="0">
            <a:off x="717300" y="724171"/>
            <a:ext cx="540000" cy="540000"/>
            <a:chOff x="0" y="0"/>
            <a:chExt cx="720000" cy="720000"/>
          </a:xfrm>
        </p:grpSpPr>
        <p:sp>
          <p:nvSpPr>
            <p:cNvPr name="Freeform 8" id="8"/>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A351C"/>
            </a:solidFill>
          </p:spPr>
        </p:sp>
      </p:gr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1A351C"/>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11</a:t>
            </a:r>
          </a:p>
        </p:txBody>
      </p:sp>
      <p:sp>
        <p:nvSpPr>
          <p:cNvPr name="Freeform 5" id="5" descr="Une image contenant texte, capture d’écran, Police, Site web  Description générée automatiquement"/>
          <p:cNvSpPr/>
          <p:nvPr/>
        </p:nvSpPr>
        <p:spPr>
          <a:xfrm flipH="false" flipV="false" rot="0">
            <a:off x="5502708" y="0"/>
            <a:ext cx="7282584" cy="10293406"/>
          </a:xfrm>
          <a:custGeom>
            <a:avLst/>
            <a:gdLst/>
            <a:ahLst/>
            <a:cxnLst/>
            <a:rect r="r" b="b" t="t" l="l"/>
            <a:pathLst>
              <a:path h="10293406" w="7282584">
                <a:moveTo>
                  <a:pt x="0" y="0"/>
                </a:moveTo>
                <a:lnTo>
                  <a:pt x="7282584" y="0"/>
                </a:lnTo>
                <a:lnTo>
                  <a:pt x="7282584" y="10293406"/>
                </a:lnTo>
                <a:lnTo>
                  <a:pt x="0" y="10293406"/>
                </a:lnTo>
                <a:lnTo>
                  <a:pt x="0" y="0"/>
                </a:lnTo>
                <a:close/>
              </a:path>
            </a:pathLst>
          </a:custGeom>
          <a:blipFill>
            <a:blip r:embed="rId2"/>
            <a:stretch>
              <a:fillRect l="0" t="-26" r="0" b="-26"/>
            </a:stretch>
          </a:blipFill>
        </p:spPr>
      </p:sp>
      <p:grpSp>
        <p:nvGrpSpPr>
          <p:cNvPr name="Group 6" id="6"/>
          <p:cNvGrpSpPr/>
          <p:nvPr/>
        </p:nvGrpSpPr>
        <p:grpSpPr>
          <a:xfrm rot="0">
            <a:off x="13814992" y="1050066"/>
            <a:ext cx="4179093" cy="1371600"/>
            <a:chOff x="0" y="0"/>
            <a:chExt cx="5572124" cy="1828800"/>
          </a:xfrm>
        </p:grpSpPr>
        <p:sp>
          <p:nvSpPr>
            <p:cNvPr name="Freeform 7" id="7"/>
            <p:cNvSpPr/>
            <p:nvPr/>
          </p:nvSpPr>
          <p:spPr>
            <a:xfrm flipH="false" flipV="false" rot="0">
              <a:off x="0" y="0"/>
              <a:ext cx="5572125" cy="1828800"/>
            </a:xfrm>
            <a:custGeom>
              <a:avLst/>
              <a:gdLst/>
              <a:ahLst/>
              <a:cxnLst/>
              <a:rect r="r" b="b" t="t" l="l"/>
              <a:pathLst>
                <a:path h="1828800" w="5572125">
                  <a:moveTo>
                    <a:pt x="0" y="304800"/>
                  </a:moveTo>
                  <a:cubicBezTo>
                    <a:pt x="0" y="136525"/>
                    <a:pt x="136525" y="0"/>
                    <a:pt x="304800" y="0"/>
                  </a:cubicBezTo>
                  <a:lnTo>
                    <a:pt x="5267325" y="0"/>
                  </a:lnTo>
                  <a:cubicBezTo>
                    <a:pt x="5435727" y="0"/>
                    <a:pt x="5572125" y="136525"/>
                    <a:pt x="5572125" y="304800"/>
                  </a:cubicBezTo>
                  <a:lnTo>
                    <a:pt x="5572125" y="1524000"/>
                  </a:lnTo>
                  <a:cubicBezTo>
                    <a:pt x="5572125" y="1692402"/>
                    <a:pt x="5435600" y="1828800"/>
                    <a:pt x="5267325" y="1828800"/>
                  </a:cubicBezTo>
                  <a:lnTo>
                    <a:pt x="304800" y="1828800"/>
                  </a:lnTo>
                  <a:cubicBezTo>
                    <a:pt x="136398" y="1828800"/>
                    <a:pt x="0" y="1692275"/>
                    <a:pt x="0" y="1524000"/>
                  </a:cubicBezTo>
                  <a:close/>
                </a:path>
              </a:pathLst>
            </a:custGeom>
            <a:solidFill>
              <a:srgbClr val="B0C72E"/>
            </a:solidFill>
          </p:spPr>
        </p:sp>
        <p:sp>
          <p:nvSpPr>
            <p:cNvPr name="TextBox 8" id="8"/>
            <p:cNvSpPr txBox="true"/>
            <p:nvPr/>
          </p:nvSpPr>
          <p:spPr>
            <a:xfrm>
              <a:off x="0" y="-19050"/>
              <a:ext cx="5572124" cy="1847850"/>
            </a:xfrm>
            <a:prstGeom prst="rect">
              <a:avLst/>
            </a:prstGeom>
          </p:spPr>
          <p:txBody>
            <a:bodyPr anchor="ctr" rtlCol="false" tIns="50800" lIns="50800" bIns="50800" rIns="50800"/>
            <a:lstStyle/>
            <a:p>
              <a:pPr algn="ctr">
                <a:lnSpc>
                  <a:spcPts val="3240"/>
                </a:lnSpc>
              </a:pPr>
              <a:r>
                <a:rPr lang="en-US" sz="2700">
                  <a:solidFill>
                    <a:srgbClr val="000000"/>
                  </a:solidFill>
                  <a:latin typeface="Arimo"/>
                </a:rPr>
                <a:t>Rôle de l’élu pendant la crise </a:t>
              </a:r>
            </a:p>
          </p:txBody>
        </p:sp>
      </p:grpSp>
      <p:grpSp>
        <p:nvGrpSpPr>
          <p:cNvPr name="Group 9" id="9"/>
          <p:cNvGrpSpPr/>
          <p:nvPr/>
        </p:nvGrpSpPr>
        <p:grpSpPr>
          <a:xfrm rot="0">
            <a:off x="556666" y="3236446"/>
            <a:ext cx="4179093" cy="1371600"/>
            <a:chOff x="0" y="0"/>
            <a:chExt cx="5572124" cy="1828800"/>
          </a:xfrm>
        </p:grpSpPr>
        <p:sp>
          <p:nvSpPr>
            <p:cNvPr name="Freeform 10" id="10"/>
            <p:cNvSpPr/>
            <p:nvPr/>
          </p:nvSpPr>
          <p:spPr>
            <a:xfrm flipH="false" flipV="false" rot="0">
              <a:off x="0" y="0"/>
              <a:ext cx="5572125" cy="1828800"/>
            </a:xfrm>
            <a:custGeom>
              <a:avLst/>
              <a:gdLst/>
              <a:ahLst/>
              <a:cxnLst/>
              <a:rect r="r" b="b" t="t" l="l"/>
              <a:pathLst>
                <a:path h="1828800" w="5572125">
                  <a:moveTo>
                    <a:pt x="0" y="304800"/>
                  </a:moveTo>
                  <a:cubicBezTo>
                    <a:pt x="0" y="136525"/>
                    <a:pt x="136525" y="0"/>
                    <a:pt x="304800" y="0"/>
                  </a:cubicBezTo>
                  <a:lnTo>
                    <a:pt x="5267325" y="0"/>
                  </a:lnTo>
                  <a:cubicBezTo>
                    <a:pt x="5435727" y="0"/>
                    <a:pt x="5572125" y="136525"/>
                    <a:pt x="5572125" y="304800"/>
                  </a:cubicBezTo>
                  <a:lnTo>
                    <a:pt x="5572125" y="1524000"/>
                  </a:lnTo>
                  <a:cubicBezTo>
                    <a:pt x="5572125" y="1692402"/>
                    <a:pt x="5435600" y="1828800"/>
                    <a:pt x="5267325" y="1828800"/>
                  </a:cubicBezTo>
                  <a:lnTo>
                    <a:pt x="304800" y="1828800"/>
                  </a:lnTo>
                  <a:cubicBezTo>
                    <a:pt x="136398" y="1828800"/>
                    <a:pt x="0" y="1692275"/>
                    <a:pt x="0" y="1524000"/>
                  </a:cubicBezTo>
                  <a:close/>
                </a:path>
              </a:pathLst>
            </a:custGeom>
            <a:solidFill>
              <a:srgbClr val="B0C72E"/>
            </a:solidFill>
          </p:spPr>
        </p:sp>
        <p:sp>
          <p:nvSpPr>
            <p:cNvPr name="TextBox 11" id="11"/>
            <p:cNvSpPr txBox="true"/>
            <p:nvPr/>
          </p:nvSpPr>
          <p:spPr>
            <a:xfrm>
              <a:off x="0" y="-19050"/>
              <a:ext cx="5572124" cy="1847850"/>
            </a:xfrm>
            <a:prstGeom prst="rect">
              <a:avLst/>
            </a:prstGeom>
          </p:spPr>
          <p:txBody>
            <a:bodyPr anchor="ctr" rtlCol="false" tIns="50800" lIns="50800" bIns="50800" rIns="50800"/>
            <a:lstStyle/>
            <a:p>
              <a:pPr algn="ctr">
                <a:lnSpc>
                  <a:spcPts val="3240"/>
                </a:lnSpc>
              </a:pPr>
              <a:r>
                <a:rPr lang="en-US" sz="2700">
                  <a:solidFill>
                    <a:srgbClr val="000000"/>
                  </a:solidFill>
                  <a:latin typeface="Arimo"/>
                </a:rPr>
                <a:t>Impacts des inondations en Corse </a:t>
              </a:r>
            </a:p>
          </p:txBody>
        </p:sp>
      </p:grpSp>
      <p:grpSp>
        <p:nvGrpSpPr>
          <p:cNvPr name="Group 12" id="12"/>
          <p:cNvGrpSpPr/>
          <p:nvPr/>
        </p:nvGrpSpPr>
        <p:grpSpPr>
          <a:xfrm rot="0">
            <a:off x="13814992" y="6614410"/>
            <a:ext cx="4179093" cy="1371600"/>
            <a:chOff x="0" y="0"/>
            <a:chExt cx="5572124" cy="1828800"/>
          </a:xfrm>
        </p:grpSpPr>
        <p:sp>
          <p:nvSpPr>
            <p:cNvPr name="Freeform 13" id="13"/>
            <p:cNvSpPr/>
            <p:nvPr/>
          </p:nvSpPr>
          <p:spPr>
            <a:xfrm flipH="false" flipV="false" rot="0">
              <a:off x="0" y="0"/>
              <a:ext cx="5572125" cy="1828800"/>
            </a:xfrm>
            <a:custGeom>
              <a:avLst/>
              <a:gdLst/>
              <a:ahLst/>
              <a:cxnLst/>
              <a:rect r="r" b="b" t="t" l="l"/>
              <a:pathLst>
                <a:path h="1828800" w="5572125">
                  <a:moveTo>
                    <a:pt x="0" y="304800"/>
                  </a:moveTo>
                  <a:cubicBezTo>
                    <a:pt x="0" y="136525"/>
                    <a:pt x="136525" y="0"/>
                    <a:pt x="304800" y="0"/>
                  </a:cubicBezTo>
                  <a:lnTo>
                    <a:pt x="5267325" y="0"/>
                  </a:lnTo>
                  <a:cubicBezTo>
                    <a:pt x="5435727" y="0"/>
                    <a:pt x="5572125" y="136525"/>
                    <a:pt x="5572125" y="304800"/>
                  </a:cubicBezTo>
                  <a:lnTo>
                    <a:pt x="5572125" y="1524000"/>
                  </a:lnTo>
                  <a:cubicBezTo>
                    <a:pt x="5572125" y="1692402"/>
                    <a:pt x="5435600" y="1828800"/>
                    <a:pt x="5267325" y="1828800"/>
                  </a:cubicBezTo>
                  <a:lnTo>
                    <a:pt x="304800" y="1828800"/>
                  </a:lnTo>
                  <a:cubicBezTo>
                    <a:pt x="136398" y="1828800"/>
                    <a:pt x="0" y="1692275"/>
                    <a:pt x="0" y="1524000"/>
                  </a:cubicBezTo>
                  <a:close/>
                </a:path>
              </a:pathLst>
            </a:custGeom>
            <a:solidFill>
              <a:srgbClr val="B0C72E"/>
            </a:solidFill>
          </p:spPr>
        </p:sp>
        <p:sp>
          <p:nvSpPr>
            <p:cNvPr name="TextBox 14" id="14"/>
            <p:cNvSpPr txBox="true"/>
            <p:nvPr/>
          </p:nvSpPr>
          <p:spPr>
            <a:xfrm>
              <a:off x="0" y="-19050"/>
              <a:ext cx="5572124" cy="1847850"/>
            </a:xfrm>
            <a:prstGeom prst="rect">
              <a:avLst/>
            </a:prstGeom>
          </p:spPr>
          <p:txBody>
            <a:bodyPr anchor="ctr" rtlCol="false" tIns="50800" lIns="50800" bIns="50800" rIns="50800"/>
            <a:lstStyle/>
            <a:p>
              <a:pPr algn="ctr">
                <a:lnSpc>
                  <a:spcPts val="3240"/>
                </a:lnSpc>
              </a:pPr>
              <a:r>
                <a:rPr lang="en-US" sz="2700">
                  <a:solidFill>
                    <a:srgbClr val="000000"/>
                  </a:solidFill>
                  <a:latin typeface="Arimo"/>
                </a:rPr>
                <a:t>Pouvoir de police : du Maire et du Préfet </a:t>
              </a:r>
            </a:p>
          </p:txBody>
        </p:sp>
      </p:grpSp>
      <p:sp>
        <p:nvSpPr>
          <p:cNvPr name="Freeform 15" id="15" descr="Flèche : droite avec un remplissage uni"/>
          <p:cNvSpPr/>
          <p:nvPr/>
        </p:nvSpPr>
        <p:spPr>
          <a:xfrm flipH="false" flipV="false" rot="0">
            <a:off x="12242314" y="1200414"/>
            <a:ext cx="1572678" cy="1070906"/>
          </a:xfrm>
          <a:custGeom>
            <a:avLst/>
            <a:gdLst/>
            <a:ahLst/>
            <a:cxnLst/>
            <a:rect r="r" b="b" t="t" l="l"/>
            <a:pathLst>
              <a:path h="1070906" w="1572678">
                <a:moveTo>
                  <a:pt x="0" y="0"/>
                </a:moveTo>
                <a:lnTo>
                  <a:pt x="1572678" y="0"/>
                </a:lnTo>
                <a:lnTo>
                  <a:pt x="1572678" y="1070906"/>
                </a:lnTo>
                <a:lnTo>
                  <a:pt x="0" y="1070906"/>
                </a:lnTo>
                <a:lnTo>
                  <a:pt x="0" y="0"/>
                </a:lnTo>
                <a:close/>
              </a:path>
            </a:pathLst>
          </a:custGeom>
          <a:blipFill>
            <a:blip r:embed="rId3">
              <a:extLst>
                <a:ext uri="{96DAC541-7B7A-43D3-8B79-37D633B846F1}">
                  <asvg:svgBlip xmlns:asvg="http://schemas.microsoft.com/office/drawing/2016/SVG/main" r:embed="rId4"/>
                </a:ext>
              </a:extLst>
            </a:blip>
            <a:stretch>
              <a:fillRect l="0" t="-23427" r="0" b="-23427"/>
            </a:stretch>
          </a:blipFill>
        </p:spPr>
      </p:sp>
      <p:sp>
        <p:nvSpPr>
          <p:cNvPr name="Freeform 16" id="16" descr="Flèche : droite avec un remplissage uni"/>
          <p:cNvSpPr/>
          <p:nvPr/>
        </p:nvSpPr>
        <p:spPr>
          <a:xfrm flipH="false" flipV="false" rot="0">
            <a:off x="12242314" y="6764757"/>
            <a:ext cx="1572678" cy="1070906"/>
          </a:xfrm>
          <a:custGeom>
            <a:avLst/>
            <a:gdLst/>
            <a:ahLst/>
            <a:cxnLst/>
            <a:rect r="r" b="b" t="t" l="l"/>
            <a:pathLst>
              <a:path h="1070906" w="1572678">
                <a:moveTo>
                  <a:pt x="0" y="0"/>
                </a:moveTo>
                <a:lnTo>
                  <a:pt x="1572678" y="0"/>
                </a:lnTo>
                <a:lnTo>
                  <a:pt x="1572678" y="1070906"/>
                </a:lnTo>
                <a:lnTo>
                  <a:pt x="0" y="1070906"/>
                </a:lnTo>
                <a:lnTo>
                  <a:pt x="0" y="0"/>
                </a:lnTo>
                <a:close/>
              </a:path>
            </a:pathLst>
          </a:custGeom>
          <a:blipFill>
            <a:blip r:embed="rId3">
              <a:extLst>
                <a:ext uri="{96DAC541-7B7A-43D3-8B79-37D633B846F1}">
                  <asvg:svgBlip xmlns:asvg="http://schemas.microsoft.com/office/drawing/2016/SVG/main" r:embed="rId4"/>
                </a:ext>
              </a:extLst>
            </a:blip>
            <a:stretch>
              <a:fillRect l="0" t="-23427" r="0" b="-23427"/>
            </a:stretch>
          </a:blipFill>
        </p:spPr>
      </p:sp>
      <p:sp>
        <p:nvSpPr>
          <p:cNvPr name="Freeform 17" id="17" descr="Flèche : droite avec un remplissage uni"/>
          <p:cNvSpPr/>
          <p:nvPr/>
        </p:nvSpPr>
        <p:spPr>
          <a:xfrm flipH="false" flipV="false" rot="-10800000">
            <a:off x="4991409" y="3386793"/>
            <a:ext cx="1572678" cy="1070906"/>
          </a:xfrm>
          <a:custGeom>
            <a:avLst/>
            <a:gdLst/>
            <a:ahLst/>
            <a:cxnLst/>
            <a:rect r="r" b="b" t="t" l="l"/>
            <a:pathLst>
              <a:path h="1070906" w="1572678">
                <a:moveTo>
                  <a:pt x="0" y="0"/>
                </a:moveTo>
                <a:lnTo>
                  <a:pt x="1572678" y="0"/>
                </a:lnTo>
                <a:lnTo>
                  <a:pt x="1572678" y="1070906"/>
                </a:lnTo>
                <a:lnTo>
                  <a:pt x="0" y="1070906"/>
                </a:lnTo>
                <a:lnTo>
                  <a:pt x="0" y="0"/>
                </a:lnTo>
                <a:close/>
              </a:path>
            </a:pathLst>
          </a:custGeom>
          <a:blipFill>
            <a:blip r:embed="rId3">
              <a:extLst>
                <a:ext uri="{96DAC541-7B7A-43D3-8B79-37D633B846F1}">
                  <asvg:svgBlip xmlns:asvg="http://schemas.microsoft.com/office/drawing/2016/SVG/main" r:embed="rId4"/>
                </a:ext>
              </a:extLst>
            </a:blip>
            <a:stretch>
              <a:fillRect l="0" t="-23427" r="0" b="-23427"/>
            </a:stretch>
          </a:blipFill>
        </p:spPr>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descr="Une image contenant texte, capture d’écran, Police, logo  Description générée automatiquement"/>
          <p:cNvSpPr/>
          <p:nvPr/>
        </p:nvSpPr>
        <p:spPr>
          <a:xfrm flipH="false" flipV="false" rot="0">
            <a:off x="10949429" y="0"/>
            <a:ext cx="7338572" cy="10372539"/>
          </a:xfrm>
          <a:custGeom>
            <a:avLst/>
            <a:gdLst/>
            <a:ahLst/>
            <a:cxnLst/>
            <a:rect r="r" b="b" t="t" l="l"/>
            <a:pathLst>
              <a:path h="10372539" w="7338572">
                <a:moveTo>
                  <a:pt x="0" y="0"/>
                </a:moveTo>
                <a:lnTo>
                  <a:pt x="7338571" y="0"/>
                </a:lnTo>
                <a:lnTo>
                  <a:pt x="7338571" y="10372539"/>
                </a:lnTo>
                <a:lnTo>
                  <a:pt x="0" y="10372539"/>
                </a:lnTo>
                <a:lnTo>
                  <a:pt x="0" y="0"/>
                </a:lnTo>
                <a:close/>
              </a:path>
            </a:pathLst>
          </a:custGeom>
          <a:blipFill>
            <a:blip r:embed="rId2"/>
            <a:stretch>
              <a:fillRect l="0" t="-26" r="0" b="-26"/>
            </a:stretch>
          </a:blipFill>
        </p:spPr>
      </p:sp>
      <p:grpSp>
        <p:nvGrpSpPr>
          <p:cNvPr name="Group 3" id="3"/>
          <p:cNvGrpSpPr/>
          <p:nvPr/>
        </p:nvGrpSpPr>
        <p:grpSpPr>
          <a:xfrm rot="0">
            <a:off x="4801008" y="4210016"/>
            <a:ext cx="4179093" cy="1371600"/>
            <a:chOff x="0" y="0"/>
            <a:chExt cx="5572124" cy="1828800"/>
          </a:xfrm>
        </p:grpSpPr>
        <p:sp>
          <p:nvSpPr>
            <p:cNvPr name="Freeform 4" id="4"/>
            <p:cNvSpPr/>
            <p:nvPr/>
          </p:nvSpPr>
          <p:spPr>
            <a:xfrm flipH="false" flipV="false" rot="0">
              <a:off x="0" y="0"/>
              <a:ext cx="5572125" cy="1828800"/>
            </a:xfrm>
            <a:custGeom>
              <a:avLst/>
              <a:gdLst/>
              <a:ahLst/>
              <a:cxnLst/>
              <a:rect r="r" b="b" t="t" l="l"/>
              <a:pathLst>
                <a:path h="1828800" w="5572125">
                  <a:moveTo>
                    <a:pt x="0" y="304800"/>
                  </a:moveTo>
                  <a:cubicBezTo>
                    <a:pt x="0" y="136525"/>
                    <a:pt x="136525" y="0"/>
                    <a:pt x="304800" y="0"/>
                  </a:cubicBezTo>
                  <a:lnTo>
                    <a:pt x="5267325" y="0"/>
                  </a:lnTo>
                  <a:cubicBezTo>
                    <a:pt x="5435727" y="0"/>
                    <a:pt x="5572125" y="136525"/>
                    <a:pt x="5572125" y="304800"/>
                  </a:cubicBezTo>
                  <a:lnTo>
                    <a:pt x="5572125" y="1524000"/>
                  </a:lnTo>
                  <a:cubicBezTo>
                    <a:pt x="5572125" y="1692402"/>
                    <a:pt x="5435600" y="1828800"/>
                    <a:pt x="5267325" y="1828800"/>
                  </a:cubicBezTo>
                  <a:lnTo>
                    <a:pt x="304800" y="1828800"/>
                  </a:lnTo>
                  <a:cubicBezTo>
                    <a:pt x="136398" y="1828800"/>
                    <a:pt x="0" y="1692275"/>
                    <a:pt x="0" y="1524000"/>
                  </a:cubicBezTo>
                  <a:close/>
                </a:path>
              </a:pathLst>
            </a:custGeom>
            <a:solidFill>
              <a:srgbClr val="B0C72E"/>
            </a:solidFill>
          </p:spPr>
        </p:sp>
        <p:sp>
          <p:nvSpPr>
            <p:cNvPr name="TextBox 5" id="5"/>
            <p:cNvSpPr txBox="true"/>
            <p:nvPr/>
          </p:nvSpPr>
          <p:spPr>
            <a:xfrm>
              <a:off x="0" y="-19050"/>
              <a:ext cx="5572124" cy="1847850"/>
            </a:xfrm>
            <a:prstGeom prst="rect">
              <a:avLst/>
            </a:prstGeom>
          </p:spPr>
          <p:txBody>
            <a:bodyPr anchor="ctr" rtlCol="false" tIns="50800" lIns="50800" bIns="50800" rIns="50800"/>
            <a:lstStyle/>
            <a:p>
              <a:pPr algn="ctr">
                <a:lnSpc>
                  <a:spcPts val="3240"/>
                </a:lnSpc>
              </a:pPr>
              <a:r>
                <a:rPr lang="en-US" sz="2700">
                  <a:solidFill>
                    <a:srgbClr val="000000"/>
                  </a:solidFill>
                  <a:latin typeface="Arimo"/>
                </a:rPr>
                <a:t>Préserver les Enjeux </a:t>
              </a:r>
            </a:p>
          </p:txBody>
        </p:sp>
      </p:grpSp>
      <p:sp>
        <p:nvSpPr>
          <p:cNvPr name="Freeform 6" id="6" descr="Lumières allumées avec un remplissage uni"/>
          <p:cNvSpPr/>
          <p:nvPr/>
        </p:nvSpPr>
        <p:spPr>
          <a:xfrm flipH="false" flipV="false" rot="0">
            <a:off x="6251990" y="147339"/>
            <a:ext cx="1762722" cy="1762722"/>
          </a:xfrm>
          <a:custGeom>
            <a:avLst/>
            <a:gdLst/>
            <a:ahLst/>
            <a:cxnLst/>
            <a:rect r="r" b="b" t="t" l="l"/>
            <a:pathLst>
              <a:path h="1762722" w="1762722">
                <a:moveTo>
                  <a:pt x="0" y="0"/>
                </a:moveTo>
                <a:lnTo>
                  <a:pt x="1762722" y="0"/>
                </a:lnTo>
                <a:lnTo>
                  <a:pt x="1762722" y="1762722"/>
                </a:lnTo>
                <a:lnTo>
                  <a:pt x="0" y="176272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7" id="7"/>
          <p:cNvGrpSpPr/>
          <p:nvPr/>
        </p:nvGrpSpPr>
        <p:grpSpPr>
          <a:xfrm rot="0">
            <a:off x="4801008" y="6607959"/>
            <a:ext cx="4179093" cy="1371600"/>
            <a:chOff x="0" y="0"/>
            <a:chExt cx="5572124" cy="1828800"/>
          </a:xfrm>
        </p:grpSpPr>
        <p:sp>
          <p:nvSpPr>
            <p:cNvPr name="Freeform 8" id="8"/>
            <p:cNvSpPr/>
            <p:nvPr/>
          </p:nvSpPr>
          <p:spPr>
            <a:xfrm flipH="false" flipV="false" rot="0">
              <a:off x="0" y="0"/>
              <a:ext cx="5572125" cy="1828800"/>
            </a:xfrm>
            <a:custGeom>
              <a:avLst/>
              <a:gdLst/>
              <a:ahLst/>
              <a:cxnLst/>
              <a:rect r="r" b="b" t="t" l="l"/>
              <a:pathLst>
                <a:path h="1828800" w="5572125">
                  <a:moveTo>
                    <a:pt x="0" y="304800"/>
                  </a:moveTo>
                  <a:cubicBezTo>
                    <a:pt x="0" y="136525"/>
                    <a:pt x="136525" y="0"/>
                    <a:pt x="304800" y="0"/>
                  </a:cubicBezTo>
                  <a:lnTo>
                    <a:pt x="5267325" y="0"/>
                  </a:lnTo>
                  <a:cubicBezTo>
                    <a:pt x="5435727" y="0"/>
                    <a:pt x="5572125" y="136525"/>
                    <a:pt x="5572125" y="304800"/>
                  </a:cubicBezTo>
                  <a:lnTo>
                    <a:pt x="5572125" y="1524000"/>
                  </a:lnTo>
                  <a:cubicBezTo>
                    <a:pt x="5572125" y="1692402"/>
                    <a:pt x="5435600" y="1828800"/>
                    <a:pt x="5267325" y="1828800"/>
                  </a:cubicBezTo>
                  <a:lnTo>
                    <a:pt x="304800" y="1828800"/>
                  </a:lnTo>
                  <a:cubicBezTo>
                    <a:pt x="136398" y="1828800"/>
                    <a:pt x="0" y="1692275"/>
                    <a:pt x="0" y="1524000"/>
                  </a:cubicBezTo>
                  <a:close/>
                </a:path>
              </a:pathLst>
            </a:custGeom>
            <a:solidFill>
              <a:srgbClr val="B0C72E"/>
            </a:solidFill>
          </p:spPr>
        </p:sp>
        <p:sp>
          <p:nvSpPr>
            <p:cNvPr name="TextBox 9" id="9"/>
            <p:cNvSpPr txBox="true"/>
            <p:nvPr/>
          </p:nvSpPr>
          <p:spPr>
            <a:xfrm>
              <a:off x="0" y="-19050"/>
              <a:ext cx="5572124" cy="1847850"/>
            </a:xfrm>
            <a:prstGeom prst="rect">
              <a:avLst/>
            </a:prstGeom>
          </p:spPr>
          <p:txBody>
            <a:bodyPr anchor="ctr" rtlCol="false" tIns="50800" lIns="50800" bIns="50800" rIns="50800"/>
            <a:lstStyle/>
            <a:p>
              <a:pPr algn="ctr">
                <a:lnSpc>
                  <a:spcPts val="3240"/>
                </a:lnSpc>
              </a:pPr>
              <a:r>
                <a:rPr lang="en-US" sz="2700">
                  <a:solidFill>
                    <a:srgbClr val="000000"/>
                  </a:solidFill>
                  <a:latin typeface="Arimo"/>
                </a:rPr>
                <a:t> Les aides </a:t>
              </a:r>
            </a:p>
          </p:txBody>
        </p:sp>
      </p:grpSp>
      <p:sp>
        <p:nvSpPr>
          <p:cNvPr name="Freeform 10" id="10" descr="Flèche : droite avec un remplissage uni"/>
          <p:cNvSpPr/>
          <p:nvPr/>
        </p:nvSpPr>
        <p:spPr>
          <a:xfrm flipH="false" flipV="false" rot="-10800000">
            <a:off x="9385223" y="4210014"/>
            <a:ext cx="2014263" cy="1371600"/>
          </a:xfrm>
          <a:custGeom>
            <a:avLst/>
            <a:gdLst/>
            <a:ahLst/>
            <a:cxnLst/>
            <a:rect r="r" b="b" t="t" l="l"/>
            <a:pathLst>
              <a:path h="1371600" w="2014263">
                <a:moveTo>
                  <a:pt x="0" y="0"/>
                </a:moveTo>
                <a:lnTo>
                  <a:pt x="2014263" y="0"/>
                </a:lnTo>
                <a:lnTo>
                  <a:pt x="2014263" y="1371600"/>
                </a:lnTo>
                <a:lnTo>
                  <a:pt x="0" y="1371600"/>
                </a:lnTo>
                <a:lnTo>
                  <a:pt x="0" y="0"/>
                </a:lnTo>
                <a:close/>
              </a:path>
            </a:pathLst>
          </a:custGeom>
          <a:blipFill>
            <a:blip r:embed="rId5">
              <a:extLst>
                <a:ext uri="{96DAC541-7B7A-43D3-8B79-37D633B846F1}">
                  <asvg:svgBlip xmlns:asvg="http://schemas.microsoft.com/office/drawing/2016/SVG/main" r:embed="rId6"/>
                </a:ext>
              </a:extLst>
            </a:blip>
            <a:stretch>
              <a:fillRect l="0" t="-23427" r="0" b="-23427"/>
            </a:stretch>
          </a:blipFill>
        </p:spPr>
      </p:sp>
      <p:sp>
        <p:nvSpPr>
          <p:cNvPr name="Freeform 11" id="11" descr="Flèche : droite avec un remplissage uni"/>
          <p:cNvSpPr/>
          <p:nvPr/>
        </p:nvSpPr>
        <p:spPr>
          <a:xfrm flipH="false" flipV="false" rot="-10800000">
            <a:off x="9385223" y="6607958"/>
            <a:ext cx="2014263" cy="1371600"/>
          </a:xfrm>
          <a:custGeom>
            <a:avLst/>
            <a:gdLst/>
            <a:ahLst/>
            <a:cxnLst/>
            <a:rect r="r" b="b" t="t" l="l"/>
            <a:pathLst>
              <a:path h="1371600" w="2014263">
                <a:moveTo>
                  <a:pt x="0" y="0"/>
                </a:moveTo>
                <a:lnTo>
                  <a:pt x="2014263" y="0"/>
                </a:lnTo>
                <a:lnTo>
                  <a:pt x="2014263" y="1371600"/>
                </a:lnTo>
                <a:lnTo>
                  <a:pt x="0" y="1371600"/>
                </a:lnTo>
                <a:lnTo>
                  <a:pt x="0" y="0"/>
                </a:lnTo>
                <a:close/>
              </a:path>
            </a:pathLst>
          </a:custGeom>
          <a:blipFill>
            <a:blip r:embed="rId5">
              <a:extLst>
                <a:ext uri="{96DAC541-7B7A-43D3-8B79-37D633B846F1}">
                  <asvg:svgBlip xmlns:asvg="http://schemas.microsoft.com/office/drawing/2016/SVG/main" r:embed="rId6"/>
                </a:ext>
              </a:extLst>
            </a:blip>
            <a:stretch>
              <a:fillRect l="0" t="-23427" r="0" b="-23427"/>
            </a:stretch>
          </a:blipFill>
        </p:spPr>
      </p:sp>
      <p:grpSp>
        <p:nvGrpSpPr>
          <p:cNvPr name="Group 12" id="12"/>
          <p:cNvGrpSpPr/>
          <p:nvPr/>
        </p:nvGrpSpPr>
        <p:grpSpPr>
          <a:xfrm rot="0">
            <a:off x="-19050" y="9432986"/>
            <a:ext cx="854014" cy="854014"/>
            <a:chOff x="0" y="0"/>
            <a:chExt cx="1138686" cy="1138686"/>
          </a:xfrm>
        </p:grpSpPr>
        <p:sp>
          <p:nvSpPr>
            <p:cNvPr name="Freeform 13" id="1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1A351C"/>
            </a:solidFill>
          </p:spPr>
        </p:sp>
      </p:grpSp>
      <p:sp>
        <p:nvSpPr>
          <p:cNvPr name="TextBox 14" id="1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12</a:t>
            </a:r>
          </a:p>
        </p:txBody>
      </p:sp>
      <p:sp>
        <p:nvSpPr>
          <p:cNvPr name="TextBox 15" id="15"/>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1A351C"/>
                </a:solidFill>
                <a:latin typeface="Arial Nova Bold"/>
              </a:rPr>
              <a:t>NOS CONSEILS</a:t>
            </a:r>
          </a:p>
        </p:txBody>
      </p:sp>
      <p:grpSp>
        <p:nvGrpSpPr>
          <p:cNvPr name="Group 16" id="16"/>
          <p:cNvGrpSpPr/>
          <p:nvPr/>
        </p:nvGrpSpPr>
        <p:grpSpPr>
          <a:xfrm rot="0">
            <a:off x="717300" y="724171"/>
            <a:ext cx="540000" cy="540000"/>
            <a:chOff x="0" y="0"/>
            <a:chExt cx="720000" cy="720000"/>
          </a:xfrm>
        </p:grpSpPr>
        <p:sp>
          <p:nvSpPr>
            <p:cNvPr name="Freeform 17" id="17"/>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A351C"/>
            </a:solidFill>
          </p:spPr>
        </p:sp>
      </p:gr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4495800" y="-4514850"/>
            <a:ext cx="9258300" cy="18288000"/>
          </a:xfrm>
          <a:custGeom>
            <a:avLst/>
            <a:gdLst/>
            <a:ahLst/>
            <a:cxnLst/>
            <a:rect r="r" b="b" t="t" l="l"/>
            <a:pathLst>
              <a:path h="18288000" w="9258300">
                <a:moveTo>
                  <a:pt x="0" y="0"/>
                </a:moveTo>
                <a:lnTo>
                  <a:pt x="9258300" y="0"/>
                </a:lnTo>
                <a:lnTo>
                  <a:pt x="9258300" y="18288000"/>
                </a:lnTo>
                <a:lnTo>
                  <a:pt x="0" y="18288000"/>
                </a:lnTo>
                <a:lnTo>
                  <a:pt x="0" y="0"/>
                </a:lnTo>
                <a:close/>
              </a:path>
            </a:pathLst>
          </a:custGeom>
          <a:blipFill>
            <a:blip r:embed="rId2"/>
            <a:stretch>
              <a:fillRect l="0" t="-1092" r="-91503" b="-1092"/>
            </a:stretch>
          </a:blipFill>
        </p:spPr>
      </p:sp>
      <p:grpSp>
        <p:nvGrpSpPr>
          <p:cNvPr name="Group 3" id="3"/>
          <p:cNvGrpSpPr/>
          <p:nvPr/>
        </p:nvGrpSpPr>
        <p:grpSpPr>
          <a:xfrm rot="0">
            <a:off x="1028700" y="2983578"/>
            <a:ext cx="16894624" cy="2159922"/>
            <a:chOff x="0" y="0"/>
            <a:chExt cx="22526165" cy="2879896"/>
          </a:xfrm>
        </p:grpSpPr>
        <p:sp>
          <p:nvSpPr>
            <p:cNvPr name="AutoShape 4" id="4"/>
            <p:cNvSpPr/>
            <p:nvPr/>
          </p:nvSpPr>
          <p:spPr>
            <a:xfrm>
              <a:off x="0" y="1700013"/>
              <a:ext cx="7453020" cy="0"/>
            </a:xfrm>
            <a:prstGeom prst="line">
              <a:avLst/>
            </a:prstGeom>
            <a:ln cap="flat" w="165100">
              <a:solidFill>
                <a:srgbClr val="FFFFFF"/>
              </a:solidFill>
              <a:prstDash val="solid"/>
              <a:headEnd type="none" len="sm" w="sm"/>
              <a:tailEnd type="none" len="sm" w="sm"/>
            </a:ln>
          </p:spPr>
        </p:sp>
        <p:sp>
          <p:nvSpPr>
            <p:cNvPr name="TextBox 5" id="5"/>
            <p:cNvSpPr txBox="true"/>
            <p:nvPr/>
          </p:nvSpPr>
          <p:spPr>
            <a:xfrm rot="0">
              <a:off x="57708" y="47625"/>
              <a:ext cx="15687983" cy="1367968"/>
            </a:xfrm>
            <a:prstGeom prst="rect">
              <a:avLst/>
            </a:prstGeom>
          </p:spPr>
          <p:txBody>
            <a:bodyPr anchor="t" rtlCol="false" tIns="0" lIns="0" bIns="0" rIns="0">
              <a:spAutoFit/>
            </a:bodyPr>
            <a:lstStyle/>
            <a:p>
              <a:pPr marL="0" indent="0" lvl="0">
                <a:lnSpc>
                  <a:spcPts val="7839"/>
                </a:lnSpc>
              </a:pPr>
              <a:r>
                <a:rPr lang="en-US" sz="6999" spc="-6">
                  <a:solidFill>
                    <a:srgbClr val="FFFFFF"/>
                  </a:solidFill>
                  <a:latin typeface="Arial Nova Bold"/>
                </a:rPr>
                <a:t>Fà e previsione è privene</a:t>
              </a:r>
            </a:p>
          </p:txBody>
        </p:sp>
        <p:sp>
          <p:nvSpPr>
            <p:cNvPr name="TextBox 6" id="6"/>
            <p:cNvSpPr txBox="true"/>
            <p:nvPr/>
          </p:nvSpPr>
          <p:spPr>
            <a:xfrm rot="0">
              <a:off x="0" y="2021476"/>
              <a:ext cx="22526165" cy="858420"/>
            </a:xfrm>
            <a:prstGeom prst="rect">
              <a:avLst/>
            </a:prstGeom>
          </p:spPr>
          <p:txBody>
            <a:bodyPr anchor="t" rtlCol="false" tIns="0" lIns="0" bIns="0" rIns="0">
              <a:spAutoFit/>
            </a:bodyPr>
            <a:lstStyle/>
            <a:p>
              <a:pPr marL="0" indent="0" lvl="0">
                <a:lnSpc>
                  <a:spcPts val="5460"/>
                </a:lnSpc>
                <a:spcBef>
                  <a:spcPct val="0"/>
                </a:spcBef>
              </a:pPr>
              <a:r>
                <a:rPr lang="en-US" sz="3900" spc="152">
                  <a:solidFill>
                    <a:srgbClr val="FFFFFF"/>
                  </a:solidFill>
                  <a:latin typeface="Arial Nova Bold"/>
                </a:rPr>
                <a:t>PRÉVENIR ET PROTÉGER : L’ANTICIPATION, LA CLÉ DU SUCCÈS</a:t>
              </a:r>
            </a:p>
          </p:txBody>
        </p:sp>
      </p:gr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6C41"/>
            </a:solidFill>
          </p:spPr>
        </p:sp>
      </p:grpSp>
      <p:grpSp>
        <p:nvGrpSpPr>
          <p:cNvPr name="Group 4" id="4"/>
          <p:cNvGrpSpPr/>
          <p:nvPr/>
        </p:nvGrpSpPr>
        <p:grpSpPr>
          <a:xfrm rot="0">
            <a:off x="717300" y="724171"/>
            <a:ext cx="540000" cy="540000"/>
            <a:chOff x="0" y="0"/>
            <a:chExt cx="720000" cy="720000"/>
          </a:xfrm>
        </p:grpSpPr>
        <p:sp>
          <p:nvSpPr>
            <p:cNvPr name="Freeform 5" id="5"/>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006C41"/>
            </a:solidFill>
          </p:spPr>
        </p:sp>
      </p:grpSp>
      <p:sp>
        <p:nvSpPr>
          <p:cNvPr name="TextBox 6" id="6"/>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14</a:t>
            </a:r>
          </a:p>
        </p:txBody>
      </p:sp>
      <p:sp>
        <p:nvSpPr>
          <p:cNvPr name="TextBox 7" id="7"/>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006C41"/>
                </a:solidFill>
                <a:latin typeface="Arial Nova Bold"/>
              </a:rPr>
              <a:t>OBJECTIFS</a:t>
            </a:r>
          </a:p>
        </p:txBody>
      </p:sp>
      <p:sp>
        <p:nvSpPr>
          <p:cNvPr name="TextBox 8" id="8"/>
          <p:cNvSpPr txBox="true"/>
          <p:nvPr/>
        </p:nvSpPr>
        <p:spPr>
          <a:xfrm rot="0">
            <a:off x="9144000" y="1580240"/>
            <a:ext cx="8674314" cy="7116995"/>
          </a:xfrm>
          <a:prstGeom prst="rect">
            <a:avLst/>
          </a:prstGeom>
        </p:spPr>
        <p:txBody>
          <a:bodyPr anchor="t" rtlCol="false" tIns="0" lIns="0" bIns="0" rIns="0">
            <a:spAutoFit/>
          </a:bodyPr>
          <a:lstStyle/>
          <a:p>
            <a:pPr marL="760095" indent="-380048" lvl="1">
              <a:lnSpc>
                <a:spcPts val="5166"/>
              </a:lnSpc>
              <a:buFont typeface="Arial"/>
              <a:buChar char="•"/>
            </a:pPr>
            <a:r>
              <a:rPr lang="en-US" sz="4200" spc="247">
                <a:solidFill>
                  <a:srgbClr val="131313"/>
                </a:solidFill>
                <a:latin typeface="Arial Nova"/>
              </a:rPr>
              <a:t>Rappeler au maire son rôle dans la prévention et prévision du risque inondation</a:t>
            </a:r>
          </a:p>
          <a:p>
            <a:pPr>
              <a:lnSpc>
                <a:spcPts val="5166"/>
              </a:lnSpc>
            </a:pPr>
          </a:p>
          <a:p>
            <a:pPr marL="760095" indent="-380048" lvl="1">
              <a:lnSpc>
                <a:spcPts val="5166"/>
              </a:lnSpc>
              <a:buFont typeface="Arial"/>
              <a:buChar char="•"/>
            </a:pPr>
            <a:r>
              <a:rPr lang="en-US" sz="4200" spc="247">
                <a:solidFill>
                  <a:srgbClr val="131313"/>
                </a:solidFill>
                <a:latin typeface="Arial Nova"/>
              </a:rPr>
              <a:t>Rappeler le rôle des services de l’état</a:t>
            </a:r>
          </a:p>
          <a:p>
            <a:pPr>
              <a:lnSpc>
                <a:spcPts val="5166"/>
              </a:lnSpc>
            </a:pPr>
          </a:p>
          <a:p>
            <a:pPr algn="l" marL="760095" indent="-380048" lvl="1">
              <a:lnSpc>
                <a:spcPts val="5166"/>
              </a:lnSpc>
              <a:buFont typeface="Arial"/>
              <a:buChar char="•"/>
            </a:pPr>
            <a:r>
              <a:rPr lang="en-US" sz="4200" spc="247">
                <a:solidFill>
                  <a:srgbClr val="131313"/>
                </a:solidFill>
                <a:latin typeface="Arial Nova"/>
              </a:rPr>
              <a:t>Rappeler les outils de prévisions, de prévention et d’information des populations</a:t>
            </a:r>
          </a:p>
        </p:txBody>
      </p:sp>
      <p:grpSp>
        <p:nvGrpSpPr>
          <p:cNvPr name="Group 9" id="9"/>
          <p:cNvGrpSpPr/>
          <p:nvPr/>
        </p:nvGrpSpPr>
        <p:grpSpPr>
          <a:xfrm rot="0">
            <a:off x="1850935" y="1834809"/>
            <a:ext cx="7565643" cy="7423491"/>
            <a:chOff x="0" y="0"/>
            <a:chExt cx="10087525" cy="9897989"/>
          </a:xfrm>
        </p:grpSpPr>
        <p:sp>
          <p:nvSpPr>
            <p:cNvPr name="Freeform 10" id="10"/>
            <p:cNvSpPr/>
            <p:nvPr/>
          </p:nvSpPr>
          <p:spPr>
            <a:xfrm flipH="false" flipV="false" rot="0">
              <a:off x="0" y="0"/>
              <a:ext cx="10087525" cy="9897989"/>
            </a:xfrm>
            <a:custGeom>
              <a:avLst/>
              <a:gdLst/>
              <a:ahLst/>
              <a:cxnLst/>
              <a:rect r="r" b="b" t="t" l="l"/>
              <a:pathLst>
                <a:path h="9897989" w="10087525">
                  <a:moveTo>
                    <a:pt x="0" y="0"/>
                  </a:moveTo>
                  <a:lnTo>
                    <a:pt x="10087525" y="0"/>
                  </a:lnTo>
                  <a:lnTo>
                    <a:pt x="10087525" y="9897989"/>
                  </a:lnTo>
                  <a:lnTo>
                    <a:pt x="0" y="9897989"/>
                  </a:lnTo>
                  <a:lnTo>
                    <a:pt x="0" y="0"/>
                  </a:lnTo>
                  <a:close/>
                </a:path>
              </a:pathLst>
            </a:custGeom>
            <a:blipFill>
              <a:blip r:embed="rId2"/>
              <a:stretch>
                <a:fillRect l="0" t="0" r="0" b="0"/>
              </a:stretch>
            </a:blipFill>
          </p:spPr>
        </p:sp>
        <p:grpSp>
          <p:nvGrpSpPr>
            <p:cNvPr name="Group 11" id="11"/>
            <p:cNvGrpSpPr/>
            <p:nvPr/>
          </p:nvGrpSpPr>
          <p:grpSpPr>
            <a:xfrm rot="0">
              <a:off x="981262" y="179684"/>
              <a:ext cx="1003374" cy="844535"/>
              <a:chOff x="0" y="0"/>
              <a:chExt cx="198197" cy="166822"/>
            </a:xfrm>
          </p:grpSpPr>
          <p:sp>
            <p:nvSpPr>
              <p:cNvPr name="Freeform 12" id="12"/>
              <p:cNvSpPr/>
              <p:nvPr/>
            </p:nvSpPr>
            <p:spPr>
              <a:xfrm flipH="false" flipV="false" rot="0">
                <a:off x="0" y="0"/>
                <a:ext cx="198197" cy="166822"/>
              </a:xfrm>
              <a:custGeom>
                <a:avLst/>
                <a:gdLst/>
                <a:ahLst/>
                <a:cxnLst/>
                <a:rect r="r" b="b" t="t" l="l"/>
                <a:pathLst>
                  <a:path h="166822" w="198197">
                    <a:moveTo>
                      <a:pt x="0" y="0"/>
                    </a:moveTo>
                    <a:lnTo>
                      <a:pt x="198197" y="0"/>
                    </a:lnTo>
                    <a:lnTo>
                      <a:pt x="198197" y="166822"/>
                    </a:lnTo>
                    <a:lnTo>
                      <a:pt x="0" y="166822"/>
                    </a:lnTo>
                    <a:close/>
                  </a:path>
                </a:pathLst>
              </a:custGeom>
              <a:solidFill>
                <a:srgbClr val="FFFFFF"/>
              </a:solidFill>
            </p:spPr>
          </p:sp>
          <p:sp>
            <p:nvSpPr>
              <p:cNvPr name="TextBox 13" id="13"/>
              <p:cNvSpPr txBox="true"/>
              <p:nvPr/>
            </p:nvSpPr>
            <p:spPr>
              <a:xfrm>
                <a:off x="0" y="-9525"/>
                <a:ext cx="198197" cy="176347"/>
              </a:xfrm>
              <a:prstGeom prst="rect">
                <a:avLst/>
              </a:prstGeom>
            </p:spPr>
            <p:txBody>
              <a:bodyPr anchor="ctr" rtlCol="false" tIns="50800" lIns="50800" bIns="50800" rIns="50800"/>
              <a:lstStyle/>
              <a:p>
                <a:pPr algn="ctr">
                  <a:lnSpc>
                    <a:spcPts val="2520"/>
                  </a:lnSpc>
                </a:pPr>
              </a:p>
            </p:txBody>
          </p:sp>
        </p:grpSp>
        <p:grpSp>
          <p:nvGrpSpPr>
            <p:cNvPr name="Group 14" id="14"/>
            <p:cNvGrpSpPr/>
            <p:nvPr/>
          </p:nvGrpSpPr>
          <p:grpSpPr>
            <a:xfrm rot="0">
              <a:off x="125779" y="1802386"/>
              <a:ext cx="733848" cy="575009"/>
              <a:chOff x="0" y="0"/>
              <a:chExt cx="144958" cy="113582"/>
            </a:xfrm>
          </p:grpSpPr>
          <p:sp>
            <p:nvSpPr>
              <p:cNvPr name="Freeform 15" id="15"/>
              <p:cNvSpPr/>
              <p:nvPr/>
            </p:nvSpPr>
            <p:spPr>
              <a:xfrm flipH="false" flipV="false" rot="0">
                <a:off x="0" y="0"/>
                <a:ext cx="144958" cy="113582"/>
              </a:xfrm>
              <a:custGeom>
                <a:avLst/>
                <a:gdLst/>
                <a:ahLst/>
                <a:cxnLst/>
                <a:rect r="r" b="b" t="t" l="l"/>
                <a:pathLst>
                  <a:path h="113582" w="144958">
                    <a:moveTo>
                      <a:pt x="0" y="0"/>
                    </a:moveTo>
                    <a:lnTo>
                      <a:pt x="144958" y="0"/>
                    </a:lnTo>
                    <a:lnTo>
                      <a:pt x="144958" y="113582"/>
                    </a:lnTo>
                    <a:lnTo>
                      <a:pt x="0" y="113582"/>
                    </a:lnTo>
                    <a:close/>
                  </a:path>
                </a:pathLst>
              </a:custGeom>
              <a:solidFill>
                <a:srgbClr val="FFFFFF"/>
              </a:solidFill>
            </p:spPr>
          </p:sp>
          <p:sp>
            <p:nvSpPr>
              <p:cNvPr name="TextBox 16" id="16"/>
              <p:cNvSpPr txBox="true"/>
              <p:nvPr/>
            </p:nvSpPr>
            <p:spPr>
              <a:xfrm>
                <a:off x="0" y="-9525"/>
                <a:ext cx="144958" cy="123107"/>
              </a:xfrm>
              <a:prstGeom prst="rect">
                <a:avLst/>
              </a:prstGeom>
            </p:spPr>
            <p:txBody>
              <a:bodyPr anchor="ctr" rtlCol="false" tIns="50800" lIns="50800" bIns="50800" rIns="50800"/>
              <a:lstStyle/>
              <a:p>
                <a:pPr algn="ctr">
                  <a:lnSpc>
                    <a:spcPts val="2520"/>
                  </a:lnSpc>
                </a:pPr>
              </a:p>
            </p:txBody>
          </p:sp>
        </p:grpSp>
        <p:grpSp>
          <p:nvGrpSpPr>
            <p:cNvPr name="Group 17" id="17"/>
            <p:cNvGrpSpPr/>
            <p:nvPr/>
          </p:nvGrpSpPr>
          <p:grpSpPr>
            <a:xfrm rot="0">
              <a:off x="8253033" y="8420296"/>
              <a:ext cx="733848" cy="575009"/>
              <a:chOff x="0" y="0"/>
              <a:chExt cx="144958" cy="113582"/>
            </a:xfrm>
          </p:grpSpPr>
          <p:sp>
            <p:nvSpPr>
              <p:cNvPr name="Freeform 18" id="18"/>
              <p:cNvSpPr/>
              <p:nvPr/>
            </p:nvSpPr>
            <p:spPr>
              <a:xfrm flipH="false" flipV="false" rot="0">
                <a:off x="0" y="0"/>
                <a:ext cx="144958" cy="113582"/>
              </a:xfrm>
              <a:custGeom>
                <a:avLst/>
                <a:gdLst/>
                <a:ahLst/>
                <a:cxnLst/>
                <a:rect r="r" b="b" t="t" l="l"/>
                <a:pathLst>
                  <a:path h="113582" w="144958">
                    <a:moveTo>
                      <a:pt x="0" y="0"/>
                    </a:moveTo>
                    <a:lnTo>
                      <a:pt x="144958" y="0"/>
                    </a:lnTo>
                    <a:lnTo>
                      <a:pt x="144958" y="113582"/>
                    </a:lnTo>
                    <a:lnTo>
                      <a:pt x="0" y="113582"/>
                    </a:lnTo>
                    <a:close/>
                  </a:path>
                </a:pathLst>
              </a:custGeom>
              <a:solidFill>
                <a:srgbClr val="FFFFFF"/>
              </a:solidFill>
            </p:spPr>
          </p:sp>
          <p:sp>
            <p:nvSpPr>
              <p:cNvPr name="TextBox 19" id="19"/>
              <p:cNvSpPr txBox="true"/>
              <p:nvPr/>
            </p:nvSpPr>
            <p:spPr>
              <a:xfrm>
                <a:off x="0" y="-9525"/>
                <a:ext cx="144958" cy="123107"/>
              </a:xfrm>
              <a:prstGeom prst="rect">
                <a:avLst/>
              </a:prstGeom>
            </p:spPr>
            <p:txBody>
              <a:bodyPr anchor="ctr" rtlCol="false" tIns="50800" lIns="50800" bIns="50800" rIns="50800"/>
              <a:lstStyle/>
              <a:p>
                <a:pPr algn="ctr">
                  <a:lnSpc>
                    <a:spcPts val="2520"/>
                  </a:lnSpc>
                </a:pPr>
              </a:p>
            </p:txBody>
          </p:sp>
        </p:grpSp>
      </p:gr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6C41"/>
            </a:solidFill>
          </p:spPr>
        </p:sp>
      </p:grpSp>
      <p:grpSp>
        <p:nvGrpSpPr>
          <p:cNvPr name="Group 4" id="4"/>
          <p:cNvGrpSpPr/>
          <p:nvPr/>
        </p:nvGrpSpPr>
        <p:grpSpPr>
          <a:xfrm rot="0">
            <a:off x="717300" y="724171"/>
            <a:ext cx="540000" cy="540000"/>
            <a:chOff x="0" y="0"/>
            <a:chExt cx="720000" cy="720000"/>
          </a:xfrm>
        </p:grpSpPr>
        <p:sp>
          <p:nvSpPr>
            <p:cNvPr name="Freeform 5" id="5"/>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006C41"/>
            </a:solidFill>
          </p:spPr>
        </p:sp>
      </p:grpSp>
      <p:sp>
        <p:nvSpPr>
          <p:cNvPr name="TextBox 6" id="6"/>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15</a:t>
            </a:r>
          </a:p>
        </p:txBody>
      </p:sp>
      <p:sp>
        <p:nvSpPr>
          <p:cNvPr name="TextBox 7" id="7"/>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006C41"/>
                </a:solidFill>
                <a:latin typeface="Arial Nova Bold"/>
              </a:rPr>
              <a:t>RÔLE DES SERVICES</a:t>
            </a:r>
          </a:p>
        </p:txBody>
      </p:sp>
      <p:sp>
        <p:nvSpPr>
          <p:cNvPr name="Freeform 8" id="8"/>
          <p:cNvSpPr/>
          <p:nvPr/>
        </p:nvSpPr>
        <p:spPr>
          <a:xfrm flipH="false" flipV="false" rot="0">
            <a:off x="7019777" y="1861259"/>
            <a:ext cx="3829828" cy="1685025"/>
          </a:xfrm>
          <a:custGeom>
            <a:avLst/>
            <a:gdLst/>
            <a:ahLst/>
            <a:cxnLst/>
            <a:rect r="r" b="b" t="t" l="l"/>
            <a:pathLst>
              <a:path h="1685025" w="3829828">
                <a:moveTo>
                  <a:pt x="0" y="0"/>
                </a:moveTo>
                <a:lnTo>
                  <a:pt x="3829828" y="0"/>
                </a:lnTo>
                <a:lnTo>
                  <a:pt x="3829828" y="1685025"/>
                </a:lnTo>
                <a:lnTo>
                  <a:pt x="0" y="1685025"/>
                </a:lnTo>
                <a:lnTo>
                  <a:pt x="0" y="0"/>
                </a:lnTo>
                <a:close/>
              </a:path>
            </a:pathLst>
          </a:custGeom>
          <a:blipFill>
            <a:blip r:embed="rId2"/>
            <a:stretch>
              <a:fillRect l="0" t="0" r="0" b="-5"/>
            </a:stretch>
          </a:blipFill>
        </p:spPr>
      </p:sp>
      <p:grpSp>
        <p:nvGrpSpPr>
          <p:cNvPr name="Group 9" id="9"/>
          <p:cNvGrpSpPr/>
          <p:nvPr/>
        </p:nvGrpSpPr>
        <p:grpSpPr>
          <a:xfrm rot="0">
            <a:off x="5456148" y="4731105"/>
            <a:ext cx="7052116" cy="1085618"/>
            <a:chOff x="0" y="0"/>
            <a:chExt cx="11102919" cy="1709208"/>
          </a:xfrm>
        </p:grpSpPr>
        <p:sp>
          <p:nvSpPr>
            <p:cNvPr name="Freeform 10" id="10"/>
            <p:cNvSpPr/>
            <p:nvPr/>
          </p:nvSpPr>
          <p:spPr>
            <a:xfrm flipH="false" flipV="false" rot="0">
              <a:off x="19050" y="19050"/>
              <a:ext cx="11041761" cy="1671066"/>
            </a:xfrm>
            <a:custGeom>
              <a:avLst/>
              <a:gdLst/>
              <a:ahLst/>
              <a:cxnLst/>
              <a:rect r="r" b="b" t="t" l="l"/>
              <a:pathLst>
                <a:path h="1671066" w="11041761">
                  <a:moveTo>
                    <a:pt x="0" y="278511"/>
                  </a:moveTo>
                  <a:cubicBezTo>
                    <a:pt x="0" y="124714"/>
                    <a:pt x="126873" y="0"/>
                    <a:pt x="283337" y="0"/>
                  </a:cubicBezTo>
                  <a:lnTo>
                    <a:pt x="10758424" y="0"/>
                  </a:lnTo>
                  <a:cubicBezTo>
                    <a:pt x="10914888" y="0"/>
                    <a:pt x="11041761" y="124714"/>
                    <a:pt x="11041761" y="278511"/>
                  </a:cubicBezTo>
                  <a:lnTo>
                    <a:pt x="11041761" y="1392555"/>
                  </a:lnTo>
                  <a:cubicBezTo>
                    <a:pt x="11041761" y="1546352"/>
                    <a:pt x="10914888" y="1671066"/>
                    <a:pt x="10758424" y="1671066"/>
                  </a:cubicBezTo>
                  <a:lnTo>
                    <a:pt x="283337" y="1671066"/>
                  </a:lnTo>
                  <a:cubicBezTo>
                    <a:pt x="126873" y="1671066"/>
                    <a:pt x="0" y="1546352"/>
                    <a:pt x="0" y="1392555"/>
                  </a:cubicBezTo>
                  <a:close/>
                </a:path>
              </a:pathLst>
            </a:custGeom>
            <a:solidFill>
              <a:srgbClr val="156082"/>
            </a:solidFill>
          </p:spPr>
        </p:sp>
        <p:sp>
          <p:nvSpPr>
            <p:cNvPr name="Freeform 11" id="11"/>
            <p:cNvSpPr/>
            <p:nvPr/>
          </p:nvSpPr>
          <p:spPr>
            <a:xfrm flipH="false" flipV="false" rot="0">
              <a:off x="0" y="0"/>
              <a:ext cx="11079861" cy="1709166"/>
            </a:xfrm>
            <a:custGeom>
              <a:avLst/>
              <a:gdLst/>
              <a:ahLst/>
              <a:cxnLst/>
              <a:rect r="r" b="b" t="t" l="l"/>
              <a:pathLst>
                <a:path h="1709166" w="11079861">
                  <a:moveTo>
                    <a:pt x="0" y="297561"/>
                  </a:moveTo>
                  <a:cubicBezTo>
                    <a:pt x="0" y="132969"/>
                    <a:pt x="135636" y="0"/>
                    <a:pt x="302387" y="0"/>
                  </a:cubicBezTo>
                  <a:lnTo>
                    <a:pt x="10777474" y="0"/>
                  </a:lnTo>
                  <a:lnTo>
                    <a:pt x="10777474" y="19050"/>
                  </a:lnTo>
                  <a:lnTo>
                    <a:pt x="10777474" y="0"/>
                  </a:lnTo>
                  <a:cubicBezTo>
                    <a:pt x="10944098" y="0"/>
                    <a:pt x="11079861" y="132969"/>
                    <a:pt x="11079861" y="297561"/>
                  </a:cubicBezTo>
                  <a:lnTo>
                    <a:pt x="11060811" y="297561"/>
                  </a:lnTo>
                  <a:lnTo>
                    <a:pt x="11079861" y="297561"/>
                  </a:lnTo>
                  <a:lnTo>
                    <a:pt x="11079861" y="1411605"/>
                  </a:lnTo>
                  <a:lnTo>
                    <a:pt x="11060811" y="1411605"/>
                  </a:lnTo>
                  <a:lnTo>
                    <a:pt x="11079861" y="1411605"/>
                  </a:lnTo>
                  <a:cubicBezTo>
                    <a:pt x="11079861" y="1576197"/>
                    <a:pt x="10944225" y="1709166"/>
                    <a:pt x="10777474" y="1709166"/>
                  </a:cubicBezTo>
                  <a:lnTo>
                    <a:pt x="10777474" y="1690116"/>
                  </a:lnTo>
                  <a:lnTo>
                    <a:pt x="10777474" y="1709166"/>
                  </a:lnTo>
                  <a:lnTo>
                    <a:pt x="302387" y="1709166"/>
                  </a:lnTo>
                  <a:lnTo>
                    <a:pt x="302387" y="1690116"/>
                  </a:lnTo>
                  <a:lnTo>
                    <a:pt x="302387" y="1709166"/>
                  </a:lnTo>
                  <a:cubicBezTo>
                    <a:pt x="135636" y="1709166"/>
                    <a:pt x="0" y="1576324"/>
                    <a:pt x="0" y="1411605"/>
                  </a:cubicBezTo>
                  <a:lnTo>
                    <a:pt x="0" y="297561"/>
                  </a:lnTo>
                  <a:lnTo>
                    <a:pt x="19050" y="297561"/>
                  </a:lnTo>
                  <a:lnTo>
                    <a:pt x="0" y="297561"/>
                  </a:lnTo>
                  <a:moveTo>
                    <a:pt x="38100" y="297561"/>
                  </a:moveTo>
                  <a:lnTo>
                    <a:pt x="38100" y="1411605"/>
                  </a:lnTo>
                  <a:lnTo>
                    <a:pt x="19050" y="1411605"/>
                  </a:lnTo>
                  <a:lnTo>
                    <a:pt x="38100" y="1411605"/>
                  </a:lnTo>
                  <a:cubicBezTo>
                    <a:pt x="38100" y="1554607"/>
                    <a:pt x="156083" y="1671066"/>
                    <a:pt x="302387" y="1671066"/>
                  </a:cubicBezTo>
                  <a:lnTo>
                    <a:pt x="10777474" y="1671066"/>
                  </a:lnTo>
                  <a:cubicBezTo>
                    <a:pt x="10923778" y="1671066"/>
                    <a:pt x="11041761" y="1554607"/>
                    <a:pt x="11041761" y="1411605"/>
                  </a:cubicBezTo>
                  <a:lnTo>
                    <a:pt x="11041761" y="297561"/>
                  </a:lnTo>
                  <a:cubicBezTo>
                    <a:pt x="11041761" y="154559"/>
                    <a:pt x="10923778" y="38100"/>
                    <a:pt x="10777474" y="38100"/>
                  </a:cubicBezTo>
                  <a:lnTo>
                    <a:pt x="302387" y="38100"/>
                  </a:lnTo>
                  <a:lnTo>
                    <a:pt x="302387" y="19050"/>
                  </a:lnTo>
                  <a:lnTo>
                    <a:pt x="302387" y="38100"/>
                  </a:lnTo>
                  <a:cubicBezTo>
                    <a:pt x="156083" y="38100"/>
                    <a:pt x="38100" y="154559"/>
                    <a:pt x="38100" y="297561"/>
                  </a:cubicBezTo>
                  <a:close/>
                </a:path>
              </a:pathLst>
            </a:custGeom>
            <a:solidFill>
              <a:srgbClr val="042433"/>
            </a:solidFill>
          </p:spPr>
        </p:sp>
      </p:grpSp>
      <p:sp>
        <p:nvSpPr>
          <p:cNvPr name="TextBox 12" id="12"/>
          <p:cNvSpPr txBox="true"/>
          <p:nvPr/>
        </p:nvSpPr>
        <p:spPr>
          <a:xfrm rot="0">
            <a:off x="5999139" y="4996251"/>
            <a:ext cx="5966129" cy="519148"/>
          </a:xfrm>
          <a:prstGeom prst="rect">
            <a:avLst/>
          </a:prstGeom>
        </p:spPr>
        <p:txBody>
          <a:bodyPr anchor="t" rtlCol="false" tIns="0" lIns="0" bIns="0" rIns="0">
            <a:spAutoFit/>
          </a:bodyPr>
          <a:lstStyle/>
          <a:p>
            <a:pPr algn="ctr">
              <a:lnSpc>
                <a:spcPts val="3841"/>
              </a:lnSpc>
            </a:pPr>
            <a:r>
              <a:rPr lang="en-US" sz="3556">
                <a:solidFill>
                  <a:srgbClr val="000000"/>
                </a:solidFill>
                <a:latin typeface="Arimo"/>
              </a:rPr>
              <a:t>Intercommunalité</a:t>
            </a:r>
          </a:p>
        </p:txBody>
      </p:sp>
      <p:sp>
        <p:nvSpPr>
          <p:cNvPr name="Freeform 13" id="13" descr="Une image contenant logo, Graphique, conception, symbole  Description générée automatiquement"/>
          <p:cNvSpPr/>
          <p:nvPr/>
        </p:nvSpPr>
        <p:spPr>
          <a:xfrm flipH="false" flipV="false" rot="0">
            <a:off x="8076446" y="6604595"/>
            <a:ext cx="1716492" cy="1927883"/>
          </a:xfrm>
          <a:custGeom>
            <a:avLst/>
            <a:gdLst/>
            <a:ahLst/>
            <a:cxnLst/>
            <a:rect r="r" b="b" t="t" l="l"/>
            <a:pathLst>
              <a:path h="1927883" w="1716492">
                <a:moveTo>
                  <a:pt x="0" y="0"/>
                </a:moveTo>
                <a:lnTo>
                  <a:pt x="1716492" y="0"/>
                </a:lnTo>
                <a:lnTo>
                  <a:pt x="1716492" y="1927883"/>
                </a:lnTo>
                <a:lnTo>
                  <a:pt x="0" y="1927883"/>
                </a:lnTo>
                <a:lnTo>
                  <a:pt x="0" y="0"/>
                </a:lnTo>
                <a:close/>
              </a:path>
            </a:pathLst>
          </a:custGeom>
          <a:blipFill>
            <a:blip r:embed="rId3"/>
            <a:stretch>
              <a:fillRect l="0" t="0" r="0" b="0"/>
            </a:stretch>
          </a:blipFill>
        </p:spPr>
      </p:sp>
      <p:grpSp>
        <p:nvGrpSpPr>
          <p:cNvPr name="Group 14" id="14"/>
          <p:cNvGrpSpPr/>
          <p:nvPr/>
        </p:nvGrpSpPr>
        <p:grpSpPr>
          <a:xfrm rot="0">
            <a:off x="1609452" y="6695045"/>
            <a:ext cx="4816211" cy="1323856"/>
            <a:chOff x="0" y="0"/>
            <a:chExt cx="7582690" cy="2084292"/>
          </a:xfrm>
        </p:grpSpPr>
        <p:sp>
          <p:nvSpPr>
            <p:cNvPr name="Freeform 15" id="15"/>
            <p:cNvSpPr/>
            <p:nvPr/>
          </p:nvSpPr>
          <p:spPr>
            <a:xfrm flipH="false" flipV="false" rot="0">
              <a:off x="0" y="0"/>
              <a:ext cx="7582662" cy="2198497"/>
            </a:xfrm>
            <a:custGeom>
              <a:avLst/>
              <a:gdLst/>
              <a:ahLst/>
              <a:cxnLst/>
              <a:rect r="r" b="b" t="t" l="l"/>
              <a:pathLst>
                <a:path h="2198497" w="7582662">
                  <a:moveTo>
                    <a:pt x="672719" y="0"/>
                  </a:moveTo>
                  <a:lnTo>
                    <a:pt x="1015619" y="0"/>
                  </a:lnTo>
                  <a:lnTo>
                    <a:pt x="1015619" y="114300"/>
                  </a:lnTo>
                  <a:lnTo>
                    <a:pt x="672719" y="114300"/>
                  </a:lnTo>
                  <a:close/>
                  <a:moveTo>
                    <a:pt x="1472819" y="114300"/>
                  </a:moveTo>
                  <a:lnTo>
                    <a:pt x="1815719" y="114300"/>
                  </a:lnTo>
                  <a:lnTo>
                    <a:pt x="1472819" y="114300"/>
                  </a:lnTo>
                  <a:close/>
                  <a:moveTo>
                    <a:pt x="2272919" y="114300"/>
                  </a:moveTo>
                  <a:lnTo>
                    <a:pt x="2615819" y="114300"/>
                  </a:lnTo>
                  <a:lnTo>
                    <a:pt x="2272919" y="114300"/>
                  </a:lnTo>
                  <a:close/>
                  <a:moveTo>
                    <a:pt x="3073019" y="114300"/>
                  </a:moveTo>
                  <a:lnTo>
                    <a:pt x="3415919" y="114300"/>
                  </a:lnTo>
                  <a:lnTo>
                    <a:pt x="3073019" y="114300"/>
                  </a:lnTo>
                  <a:close/>
                  <a:moveTo>
                    <a:pt x="3873119" y="114300"/>
                  </a:moveTo>
                  <a:lnTo>
                    <a:pt x="4216019" y="114300"/>
                  </a:lnTo>
                  <a:lnTo>
                    <a:pt x="3873119" y="114300"/>
                  </a:lnTo>
                  <a:close/>
                  <a:moveTo>
                    <a:pt x="4673219" y="114300"/>
                  </a:moveTo>
                  <a:lnTo>
                    <a:pt x="5016119" y="114300"/>
                  </a:lnTo>
                  <a:lnTo>
                    <a:pt x="4673219" y="114300"/>
                  </a:lnTo>
                  <a:close/>
                  <a:moveTo>
                    <a:pt x="5473319" y="114300"/>
                  </a:moveTo>
                  <a:lnTo>
                    <a:pt x="5816219" y="114300"/>
                  </a:lnTo>
                  <a:lnTo>
                    <a:pt x="5473319" y="114300"/>
                  </a:lnTo>
                  <a:close/>
                  <a:moveTo>
                    <a:pt x="6273419" y="114300"/>
                  </a:moveTo>
                  <a:lnTo>
                    <a:pt x="6616319" y="114300"/>
                  </a:lnTo>
                  <a:lnTo>
                    <a:pt x="6273419" y="114300"/>
                  </a:lnTo>
                  <a:close/>
                  <a:moveTo>
                    <a:pt x="7073519" y="114300"/>
                  </a:moveTo>
                  <a:lnTo>
                    <a:pt x="7183501" y="114300"/>
                  </a:lnTo>
                  <a:lnTo>
                    <a:pt x="7183501" y="57150"/>
                  </a:lnTo>
                  <a:lnTo>
                    <a:pt x="7183501" y="0"/>
                  </a:lnTo>
                  <a:cubicBezTo>
                    <a:pt x="7278624" y="0"/>
                    <a:pt x="7366381" y="32131"/>
                    <a:pt x="7435215" y="86233"/>
                  </a:cubicBezTo>
                  <a:lnTo>
                    <a:pt x="7364730" y="176149"/>
                  </a:lnTo>
                  <a:cubicBezTo>
                    <a:pt x="7315454" y="137668"/>
                    <a:pt x="7252462" y="114300"/>
                    <a:pt x="7183374" y="114300"/>
                  </a:cubicBezTo>
                  <a:lnTo>
                    <a:pt x="7073392" y="114300"/>
                  </a:lnTo>
                  <a:close/>
                  <a:moveTo>
                    <a:pt x="7582662" y="663194"/>
                  </a:moveTo>
                  <a:lnTo>
                    <a:pt x="7582662" y="1006094"/>
                  </a:lnTo>
                  <a:lnTo>
                    <a:pt x="7468362" y="1006094"/>
                  </a:lnTo>
                  <a:lnTo>
                    <a:pt x="7468362" y="663194"/>
                  </a:lnTo>
                  <a:close/>
                  <a:moveTo>
                    <a:pt x="7468362" y="1463294"/>
                  </a:moveTo>
                  <a:lnTo>
                    <a:pt x="7468362" y="1806194"/>
                  </a:lnTo>
                  <a:lnTo>
                    <a:pt x="7354062" y="1806194"/>
                  </a:lnTo>
                  <a:lnTo>
                    <a:pt x="7354062" y="1463294"/>
                  </a:lnTo>
                  <a:close/>
                  <a:moveTo>
                    <a:pt x="7042785" y="2189099"/>
                  </a:moveTo>
                  <a:cubicBezTo>
                    <a:pt x="7014464" y="2195322"/>
                    <a:pt x="6985000" y="2198497"/>
                    <a:pt x="6954774" y="2198497"/>
                  </a:cubicBezTo>
                  <a:lnTo>
                    <a:pt x="6954774" y="2141347"/>
                  </a:lnTo>
                  <a:lnTo>
                    <a:pt x="6954774" y="2198497"/>
                  </a:lnTo>
                  <a:lnTo>
                    <a:pt x="6916928" y="2198497"/>
                  </a:lnTo>
                  <a:lnTo>
                    <a:pt x="6916928" y="2084197"/>
                  </a:lnTo>
                  <a:lnTo>
                    <a:pt x="7183374" y="2084197"/>
                  </a:lnTo>
                  <a:cubicBezTo>
                    <a:pt x="7205345" y="2084197"/>
                    <a:pt x="7226681" y="2081784"/>
                    <a:pt x="7247128" y="2077339"/>
                  </a:cubicBezTo>
                  <a:close/>
                  <a:moveTo>
                    <a:pt x="6435471" y="2086737"/>
                  </a:moveTo>
                  <a:lnTo>
                    <a:pt x="6092571" y="2086737"/>
                  </a:lnTo>
                  <a:lnTo>
                    <a:pt x="6092571" y="1972437"/>
                  </a:lnTo>
                  <a:lnTo>
                    <a:pt x="6435471" y="1972437"/>
                  </a:lnTo>
                  <a:close/>
                  <a:moveTo>
                    <a:pt x="5635371" y="1972437"/>
                  </a:moveTo>
                  <a:lnTo>
                    <a:pt x="5292471" y="1972437"/>
                  </a:lnTo>
                  <a:lnTo>
                    <a:pt x="5292471" y="1858137"/>
                  </a:lnTo>
                  <a:lnTo>
                    <a:pt x="5635371" y="1858137"/>
                  </a:lnTo>
                  <a:close/>
                  <a:moveTo>
                    <a:pt x="4835271" y="1858137"/>
                  </a:moveTo>
                  <a:lnTo>
                    <a:pt x="4492371" y="1858137"/>
                  </a:lnTo>
                  <a:lnTo>
                    <a:pt x="4492371" y="1743837"/>
                  </a:lnTo>
                  <a:lnTo>
                    <a:pt x="4835271" y="1743837"/>
                  </a:lnTo>
                  <a:close/>
                  <a:moveTo>
                    <a:pt x="4035171" y="1743837"/>
                  </a:moveTo>
                  <a:lnTo>
                    <a:pt x="3692271" y="1743837"/>
                  </a:lnTo>
                  <a:lnTo>
                    <a:pt x="3692271" y="1629537"/>
                  </a:lnTo>
                  <a:lnTo>
                    <a:pt x="4035171" y="1629537"/>
                  </a:lnTo>
                  <a:close/>
                  <a:moveTo>
                    <a:pt x="3235071" y="1629537"/>
                  </a:moveTo>
                  <a:lnTo>
                    <a:pt x="2892171" y="1629537"/>
                  </a:lnTo>
                  <a:lnTo>
                    <a:pt x="2892171" y="1515237"/>
                  </a:lnTo>
                  <a:lnTo>
                    <a:pt x="3235071" y="1515237"/>
                  </a:lnTo>
                  <a:close/>
                  <a:moveTo>
                    <a:pt x="2434971" y="1515237"/>
                  </a:moveTo>
                  <a:lnTo>
                    <a:pt x="2092071" y="1515237"/>
                  </a:lnTo>
                  <a:lnTo>
                    <a:pt x="2092071" y="1400937"/>
                  </a:lnTo>
                  <a:lnTo>
                    <a:pt x="2434971" y="1400937"/>
                  </a:lnTo>
                  <a:close/>
                  <a:moveTo>
                    <a:pt x="1634871" y="1400937"/>
                  </a:moveTo>
                  <a:lnTo>
                    <a:pt x="1291971" y="1400937"/>
                  </a:lnTo>
                  <a:lnTo>
                    <a:pt x="1291971" y="1286637"/>
                  </a:lnTo>
                  <a:lnTo>
                    <a:pt x="1634871" y="1286637"/>
                  </a:lnTo>
                  <a:close/>
                  <a:moveTo>
                    <a:pt x="834771" y="1286637"/>
                  </a:moveTo>
                  <a:lnTo>
                    <a:pt x="491871" y="1286637"/>
                  </a:lnTo>
                  <a:lnTo>
                    <a:pt x="491871" y="1172337"/>
                  </a:lnTo>
                  <a:lnTo>
                    <a:pt x="834771" y="1172337"/>
                  </a:lnTo>
                  <a:close/>
                  <a:moveTo>
                    <a:pt x="62611" y="1906143"/>
                  </a:moveTo>
                  <a:cubicBezTo>
                    <a:pt x="23114" y="1846326"/>
                    <a:pt x="0" y="1775206"/>
                    <a:pt x="0" y="1698752"/>
                  </a:cubicBezTo>
                  <a:lnTo>
                    <a:pt x="0" y="1542161"/>
                  </a:lnTo>
                  <a:lnTo>
                    <a:pt x="114300" y="1542161"/>
                  </a:lnTo>
                  <a:lnTo>
                    <a:pt x="114300" y="1698752"/>
                  </a:lnTo>
                  <a:lnTo>
                    <a:pt x="57150" y="1698752"/>
                  </a:lnTo>
                  <a:lnTo>
                    <a:pt x="114300" y="1698752"/>
                  </a:lnTo>
                  <a:cubicBezTo>
                    <a:pt x="114300" y="1751711"/>
                    <a:pt x="130175" y="1801114"/>
                    <a:pt x="157988" y="1843024"/>
                  </a:cubicBezTo>
                  <a:close/>
                  <a:moveTo>
                    <a:pt x="0" y="1084961"/>
                  </a:moveTo>
                  <a:lnTo>
                    <a:pt x="0" y="742061"/>
                  </a:lnTo>
                  <a:lnTo>
                    <a:pt x="114300" y="742061"/>
                  </a:lnTo>
                  <a:lnTo>
                    <a:pt x="114300" y="1084961"/>
                  </a:lnTo>
                  <a:close/>
                  <a:moveTo>
                    <a:pt x="0" y="385445"/>
                  </a:moveTo>
                  <a:cubicBezTo>
                    <a:pt x="0" y="243713"/>
                    <a:pt x="79121" y="120904"/>
                    <a:pt x="195072" y="54102"/>
                  </a:cubicBezTo>
                  <a:lnTo>
                    <a:pt x="252095" y="153162"/>
                  </a:lnTo>
                  <a:cubicBezTo>
                    <a:pt x="168656" y="201168"/>
                    <a:pt x="114300" y="287909"/>
                    <a:pt x="114300" y="385445"/>
                  </a:cubicBezTo>
                  <a:close/>
                </a:path>
              </a:pathLst>
            </a:custGeom>
            <a:solidFill>
              <a:srgbClr val="0070C0"/>
            </a:solidFill>
          </p:spPr>
        </p:sp>
      </p:grpSp>
      <p:sp>
        <p:nvSpPr>
          <p:cNvPr name="TextBox 16" id="16"/>
          <p:cNvSpPr txBox="true"/>
          <p:nvPr/>
        </p:nvSpPr>
        <p:spPr>
          <a:xfrm rot="0">
            <a:off x="2636974" y="7142564"/>
            <a:ext cx="2761168" cy="528073"/>
          </a:xfrm>
          <a:prstGeom prst="rect">
            <a:avLst/>
          </a:prstGeom>
        </p:spPr>
        <p:txBody>
          <a:bodyPr anchor="t" rtlCol="false" tIns="0" lIns="0" bIns="0" rIns="0">
            <a:spAutoFit/>
          </a:bodyPr>
          <a:lstStyle/>
          <a:p>
            <a:pPr algn="ctr">
              <a:lnSpc>
                <a:spcPts val="3658"/>
              </a:lnSpc>
            </a:pPr>
            <a:r>
              <a:rPr lang="en-US" sz="3048">
                <a:solidFill>
                  <a:srgbClr val="0070C0"/>
                </a:solidFill>
                <a:latin typeface="Arimo Bold"/>
              </a:rPr>
              <a:t>Prévention </a:t>
            </a:r>
          </a:p>
        </p:txBody>
      </p:sp>
      <p:grpSp>
        <p:nvGrpSpPr>
          <p:cNvPr name="Group 17" id="17"/>
          <p:cNvGrpSpPr/>
          <p:nvPr/>
        </p:nvGrpSpPr>
        <p:grpSpPr>
          <a:xfrm rot="0">
            <a:off x="11860150" y="6695045"/>
            <a:ext cx="3902426" cy="1442161"/>
            <a:chOff x="0" y="0"/>
            <a:chExt cx="6144018" cy="2270552"/>
          </a:xfrm>
        </p:grpSpPr>
        <p:sp>
          <p:nvSpPr>
            <p:cNvPr name="Freeform 18" id="18"/>
            <p:cNvSpPr/>
            <p:nvPr/>
          </p:nvSpPr>
          <p:spPr>
            <a:xfrm flipH="false" flipV="false" rot="0">
              <a:off x="0" y="0"/>
              <a:ext cx="6144006" cy="2266061"/>
            </a:xfrm>
            <a:custGeom>
              <a:avLst/>
              <a:gdLst/>
              <a:ahLst/>
              <a:cxnLst/>
              <a:rect r="r" b="b" t="t" l="l"/>
              <a:pathLst>
                <a:path h="2266061" w="6144006">
                  <a:moveTo>
                    <a:pt x="654558" y="0"/>
                  </a:moveTo>
                  <a:lnTo>
                    <a:pt x="997458" y="0"/>
                  </a:lnTo>
                  <a:lnTo>
                    <a:pt x="997458" y="114300"/>
                  </a:lnTo>
                  <a:lnTo>
                    <a:pt x="654558" y="114300"/>
                  </a:lnTo>
                  <a:close/>
                  <a:moveTo>
                    <a:pt x="1454658" y="114300"/>
                  </a:moveTo>
                  <a:lnTo>
                    <a:pt x="1797558" y="114300"/>
                  </a:lnTo>
                  <a:lnTo>
                    <a:pt x="1454658" y="114300"/>
                  </a:lnTo>
                  <a:close/>
                  <a:moveTo>
                    <a:pt x="2254758" y="114300"/>
                  </a:moveTo>
                  <a:lnTo>
                    <a:pt x="2597658" y="114300"/>
                  </a:lnTo>
                  <a:lnTo>
                    <a:pt x="2254758" y="114300"/>
                  </a:lnTo>
                  <a:close/>
                  <a:moveTo>
                    <a:pt x="3054858" y="114300"/>
                  </a:moveTo>
                  <a:lnTo>
                    <a:pt x="3397758" y="114300"/>
                  </a:lnTo>
                  <a:lnTo>
                    <a:pt x="3054858" y="114300"/>
                  </a:lnTo>
                  <a:close/>
                  <a:moveTo>
                    <a:pt x="3854958" y="114300"/>
                  </a:moveTo>
                  <a:lnTo>
                    <a:pt x="4197858" y="114300"/>
                  </a:lnTo>
                  <a:lnTo>
                    <a:pt x="3854958" y="114300"/>
                  </a:lnTo>
                  <a:close/>
                  <a:moveTo>
                    <a:pt x="4655058" y="114300"/>
                  </a:moveTo>
                  <a:lnTo>
                    <a:pt x="4997958" y="114300"/>
                  </a:lnTo>
                  <a:lnTo>
                    <a:pt x="4655058" y="114300"/>
                  </a:lnTo>
                  <a:close/>
                  <a:moveTo>
                    <a:pt x="5455158" y="114300"/>
                  </a:moveTo>
                  <a:lnTo>
                    <a:pt x="5715508" y="114300"/>
                  </a:lnTo>
                  <a:lnTo>
                    <a:pt x="5715508" y="57150"/>
                  </a:lnTo>
                  <a:lnTo>
                    <a:pt x="5715508" y="0"/>
                  </a:lnTo>
                  <a:cubicBezTo>
                    <a:pt x="5747766" y="0"/>
                    <a:pt x="5779389" y="3429"/>
                    <a:pt x="5809742" y="10160"/>
                  </a:cubicBezTo>
                  <a:lnTo>
                    <a:pt x="5785358" y="121793"/>
                  </a:lnTo>
                  <a:cubicBezTo>
                    <a:pt x="5763006" y="116967"/>
                    <a:pt x="5739638" y="114300"/>
                    <a:pt x="5715508" y="114300"/>
                  </a:cubicBezTo>
                  <a:lnTo>
                    <a:pt x="5455158" y="114300"/>
                  </a:lnTo>
                  <a:close/>
                  <a:moveTo>
                    <a:pt x="6142101" y="490982"/>
                  </a:moveTo>
                  <a:cubicBezTo>
                    <a:pt x="6143371" y="504063"/>
                    <a:pt x="6144006" y="517398"/>
                    <a:pt x="6144006" y="530733"/>
                  </a:cubicBezTo>
                  <a:lnTo>
                    <a:pt x="6086856" y="530733"/>
                  </a:lnTo>
                  <a:lnTo>
                    <a:pt x="6144006" y="530733"/>
                  </a:lnTo>
                  <a:lnTo>
                    <a:pt x="6144006" y="725170"/>
                  </a:lnTo>
                  <a:lnTo>
                    <a:pt x="6029706" y="725170"/>
                  </a:lnTo>
                  <a:lnTo>
                    <a:pt x="6029706" y="416560"/>
                  </a:lnTo>
                  <a:cubicBezTo>
                    <a:pt x="6029706" y="406908"/>
                    <a:pt x="6029198" y="397256"/>
                    <a:pt x="6028309" y="387858"/>
                  </a:cubicBezTo>
                  <a:close/>
                  <a:moveTo>
                    <a:pt x="6030214" y="1193419"/>
                  </a:moveTo>
                  <a:lnTo>
                    <a:pt x="6030214" y="1536319"/>
                  </a:lnTo>
                  <a:lnTo>
                    <a:pt x="5915914" y="1536319"/>
                  </a:lnTo>
                  <a:lnTo>
                    <a:pt x="5915914" y="1193419"/>
                  </a:lnTo>
                  <a:close/>
                  <a:moveTo>
                    <a:pt x="5888736" y="2011299"/>
                  </a:moveTo>
                  <a:cubicBezTo>
                    <a:pt x="5840984" y="2134997"/>
                    <a:pt x="5734939" y="2230120"/>
                    <a:pt x="5604002" y="2266061"/>
                  </a:cubicBezTo>
                  <a:lnTo>
                    <a:pt x="5573776" y="2155825"/>
                  </a:lnTo>
                  <a:cubicBezTo>
                    <a:pt x="5670550" y="2129282"/>
                    <a:pt x="5747766" y="2059305"/>
                    <a:pt x="5782056" y="1970151"/>
                  </a:cubicBezTo>
                  <a:close/>
                  <a:moveTo>
                    <a:pt x="5026152" y="2240534"/>
                  </a:moveTo>
                  <a:lnTo>
                    <a:pt x="4683252" y="2240534"/>
                  </a:lnTo>
                  <a:lnTo>
                    <a:pt x="4683252" y="2126234"/>
                  </a:lnTo>
                  <a:lnTo>
                    <a:pt x="5026152" y="2126234"/>
                  </a:lnTo>
                  <a:close/>
                  <a:moveTo>
                    <a:pt x="4226052" y="2126234"/>
                  </a:moveTo>
                  <a:lnTo>
                    <a:pt x="3883152" y="2126234"/>
                  </a:lnTo>
                  <a:lnTo>
                    <a:pt x="3883152" y="2011934"/>
                  </a:lnTo>
                  <a:lnTo>
                    <a:pt x="4226052" y="2011934"/>
                  </a:lnTo>
                  <a:close/>
                  <a:moveTo>
                    <a:pt x="3425952" y="2011934"/>
                  </a:moveTo>
                  <a:lnTo>
                    <a:pt x="3083052" y="2011934"/>
                  </a:lnTo>
                  <a:lnTo>
                    <a:pt x="3083052" y="1897634"/>
                  </a:lnTo>
                  <a:lnTo>
                    <a:pt x="3425952" y="1897634"/>
                  </a:lnTo>
                  <a:close/>
                  <a:moveTo>
                    <a:pt x="2625852" y="1897634"/>
                  </a:moveTo>
                  <a:lnTo>
                    <a:pt x="2282952" y="1897634"/>
                  </a:lnTo>
                  <a:lnTo>
                    <a:pt x="2282952" y="1783334"/>
                  </a:lnTo>
                  <a:lnTo>
                    <a:pt x="2625852" y="1783334"/>
                  </a:lnTo>
                  <a:close/>
                  <a:moveTo>
                    <a:pt x="1825752" y="1783334"/>
                  </a:moveTo>
                  <a:lnTo>
                    <a:pt x="1482852" y="1783334"/>
                  </a:lnTo>
                  <a:lnTo>
                    <a:pt x="1482852" y="1669034"/>
                  </a:lnTo>
                  <a:lnTo>
                    <a:pt x="1825752" y="1669034"/>
                  </a:lnTo>
                  <a:close/>
                  <a:moveTo>
                    <a:pt x="1025652" y="1669034"/>
                  </a:moveTo>
                  <a:lnTo>
                    <a:pt x="682752" y="1669034"/>
                  </a:lnTo>
                  <a:lnTo>
                    <a:pt x="682752" y="1554734"/>
                  </a:lnTo>
                  <a:lnTo>
                    <a:pt x="1025652" y="1554734"/>
                  </a:lnTo>
                  <a:close/>
                  <a:moveTo>
                    <a:pt x="225552" y="1554734"/>
                  </a:moveTo>
                  <a:lnTo>
                    <a:pt x="428498" y="1554734"/>
                  </a:lnTo>
                  <a:lnTo>
                    <a:pt x="428498" y="1497584"/>
                  </a:lnTo>
                  <a:lnTo>
                    <a:pt x="428498" y="1554734"/>
                  </a:lnTo>
                  <a:cubicBezTo>
                    <a:pt x="343789" y="1554734"/>
                    <a:pt x="264541" y="1530731"/>
                    <a:pt x="197866" y="1489329"/>
                  </a:cubicBezTo>
                  <a:lnTo>
                    <a:pt x="258191" y="1392301"/>
                  </a:lnTo>
                  <a:cubicBezTo>
                    <a:pt x="307086" y="1422781"/>
                    <a:pt x="365506" y="1440434"/>
                    <a:pt x="428498" y="1440434"/>
                  </a:cubicBezTo>
                  <a:lnTo>
                    <a:pt x="560451" y="1440434"/>
                  </a:lnTo>
                  <a:close/>
                  <a:moveTo>
                    <a:pt x="0" y="1759839"/>
                  </a:moveTo>
                  <a:lnTo>
                    <a:pt x="0" y="1416939"/>
                  </a:lnTo>
                  <a:lnTo>
                    <a:pt x="114300" y="1416939"/>
                  </a:lnTo>
                  <a:lnTo>
                    <a:pt x="114300" y="1759839"/>
                  </a:lnTo>
                  <a:close/>
                  <a:moveTo>
                    <a:pt x="114300" y="959739"/>
                  </a:moveTo>
                  <a:lnTo>
                    <a:pt x="114300" y="616839"/>
                  </a:lnTo>
                  <a:lnTo>
                    <a:pt x="114300" y="959739"/>
                  </a:lnTo>
                  <a:close/>
                  <a:moveTo>
                    <a:pt x="0" y="416560"/>
                  </a:moveTo>
                  <a:cubicBezTo>
                    <a:pt x="0" y="276606"/>
                    <a:pt x="70993" y="153416"/>
                    <a:pt x="178562" y="78232"/>
                  </a:cubicBezTo>
                  <a:lnTo>
                    <a:pt x="244094" y="171958"/>
                  </a:lnTo>
                  <a:cubicBezTo>
                    <a:pt x="164846" y="227203"/>
                    <a:pt x="114300" y="316484"/>
                    <a:pt x="114300" y="416560"/>
                  </a:cubicBezTo>
                  <a:close/>
                </a:path>
              </a:pathLst>
            </a:custGeom>
            <a:solidFill>
              <a:srgbClr val="0070C0"/>
            </a:solidFill>
          </p:spPr>
        </p:sp>
      </p:grpSp>
      <p:grpSp>
        <p:nvGrpSpPr>
          <p:cNvPr name="Group 19" id="19"/>
          <p:cNvGrpSpPr/>
          <p:nvPr/>
        </p:nvGrpSpPr>
        <p:grpSpPr>
          <a:xfrm rot="0">
            <a:off x="6526584" y="8732060"/>
            <a:ext cx="4816211" cy="1323855"/>
            <a:chOff x="0" y="0"/>
            <a:chExt cx="7582690" cy="2084290"/>
          </a:xfrm>
        </p:grpSpPr>
        <p:sp>
          <p:nvSpPr>
            <p:cNvPr name="Freeform 20" id="20"/>
            <p:cNvSpPr/>
            <p:nvPr/>
          </p:nvSpPr>
          <p:spPr>
            <a:xfrm flipH="false" flipV="false" rot="0">
              <a:off x="0" y="0"/>
              <a:ext cx="7582662" cy="2198497"/>
            </a:xfrm>
            <a:custGeom>
              <a:avLst/>
              <a:gdLst/>
              <a:ahLst/>
              <a:cxnLst/>
              <a:rect r="r" b="b" t="t" l="l"/>
              <a:pathLst>
                <a:path h="2198497" w="7582662">
                  <a:moveTo>
                    <a:pt x="672719" y="0"/>
                  </a:moveTo>
                  <a:lnTo>
                    <a:pt x="1015619" y="0"/>
                  </a:lnTo>
                  <a:lnTo>
                    <a:pt x="1015619" y="114300"/>
                  </a:lnTo>
                  <a:lnTo>
                    <a:pt x="672719" y="114300"/>
                  </a:lnTo>
                  <a:close/>
                  <a:moveTo>
                    <a:pt x="1472819" y="114300"/>
                  </a:moveTo>
                  <a:lnTo>
                    <a:pt x="1815719" y="114300"/>
                  </a:lnTo>
                  <a:lnTo>
                    <a:pt x="1472819" y="114300"/>
                  </a:lnTo>
                  <a:close/>
                  <a:moveTo>
                    <a:pt x="2272919" y="114300"/>
                  </a:moveTo>
                  <a:lnTo>
                    <a:pt x="2615819" y="114300"/>
                  </a:lnTo>
                  <a:lnTo>
                    <a:pt x="2272919" y="114300"/>
                  </a:lnTo>
                  <a:close/>
                  <a:moveTo>
                    <a:pt x="3073019" y="114300"/>
                  </a:moveTo>
                  <a:lnTo>
                    <a:pt x="3415919" y="114300"/>
                  </a:lnTo>
                  <a:lnTo>
                    <a:pt x="3073019" y="114300"/>
                  </a:lnTo>
                  <a:close/>
                  <a:moveTo>
                    <a:pt x="3873119" y="114300"/>
                  </a:moveTo>
                  <a:lnTo>
                    <a:pt x="4216019" y="114300"/>
                  </a:lnTo>
                  <a:lnTo>
                    <a:pt x="3873119" y="114300"/>
                  </a:lnTo>
                  <a:close/>
                  <a:moveTo>
                    <a:pt x="4673219" y="114300"/>
                  </a:moveTo>
                  <a:lnTo>
                    <a:pt x="5016119" y="114300"/>
                  </a:lnTo>
                  <a:lnTo>
                    <a:pt x="4673219" y="114300"/>
                  </a:lnTo>
                  <a:close/>
                  <a:moveTo>
                    <a:pt x="5473319" y="114300"/>
                  </a:moveTo>
                  <a:lnTo>
                    <a:pt x="5816219" y="114300"/>
                  </a:lnTo>
                  <a:lnTo>
                    <a:pt x="5473319" y="114300"/>
                  </a:lnTo>
                  <a:close/>
                  <a:moveTo>
                    <a:pt x="6273419" y="114300"/>
                  </a:moveTo>
                  <a:lnTo>
                    <a:pt x="6616319" y="114300"/>
                  </a:lnTo>
                  <a:lnTo>
                    <a:pt x="6273419" y="114300"/>
                  </a:lnTo>
                  <a:close/>
                  <a:moveTo>
                    <a:pt x="7073519" y="114300"/>
                  </a:moveTo>
                  <a:lnTo>
                    <a:pt x="7183501" y="114300"/>
                  </a:lnTo>
                  <a:lnTo>
                    <a:pt x="7183501" y="57150"/>
                  </a:lnTo>
                  <a:lnTo>
                    <a:pt x="7183501" y="0"/>
                  </a:lnTo>
                  <a:cubicBezTo>
                    <a:pt x="7278624" y="0"/>
                    <a:pt x="7366381" y="32131"/>
                    <a:pt x="7435215" y="86233"/>
                  </a:cubicBezTo>
                  <a:lnTo>
                    <a:pt x="7364730" y="176149"/>
                  </a:lnTo>
                  <a:cubicBezTo>
                    <a:pt x="7315454" y="137668"/>
                    <a:pt x="7252462" y="114300"/>
                    <a:pt x="7183374" y="114300"/>
                  </a:cubicBezTo>
                  <a:lnTo>
                    <a:pt x="7073392" y="114300"/>
                  </a:lnTo>
                  <a:close/>
                  <a:moveTo>
                    <a:pt x="7582662" y="663194"/>
                  </a:moveTo>
                  <a:lnTo>
                    <a:pt x="7582662" y="1006094"/>
                  </a:lnTo>
                  <a:lnTo>
                    <a:pt x="7468362" y="1006094"/>
                  </a:lnTo>
                  <a:lnTo>
                    <a:pt x="7468362" y="663194"/>
                  </a:lnTo>
                  <a:close/>
                  <a:moveTo>
                    <a:pt x="7468362" y="1463294"/>
                  </a:moveTo>
                  <a:lnTo>
                    <a:pt x="7468362" y="1806194"/>
                  </a:lnTo>
                  <a:lnTo>
                    <a:pt x="7354062" y="1806194"/>
                  </a:lnTo>
                  <a:lnTo>
                    <a:pt x="7354062" y="1463294"/>
                  </a:lnTo>
                  <a:close/>
                  <a:moveTo>
                    <a:pt x="7042785" y="2189099"/>
                  </a:moveTo>
                  <a:cubicBezTo>
                    <a:pt x="7014464" y="2195322"/>
                    <a:pt x="6985000" y="2198497"/>
                    <a:pt x="6954774" y="2198497"/>
                  </a:cubicBezTo>
                  <a:lnTo>
                    <a:pt x="6954774" y="2141347"/>
                  </a:lnTo>
                  <a:lnTo>
                    <a:pt x="6954774" y="2198497"/>
                  </a:lnTo>
                  <a:lnTo>
                    <a:pt x="6916928" y="2198497"/>
                  </a:lnTo>
                  <a:lnTo>
                    <a:pt x="6916928" y="2084197"/>
                  </a:lnTo>
                  <a:lnTo>
                    <a:pt x="7183501" y="2084197"/>
                  </a:lnTo>
                  <a:cubicBezTo>
                    <a:pt x="7205472" y="2084197"/>
                    <a:pt x="7226808" y="2081784"/>
                    <a:pt x="7247255" y="2077339"/>
                  </a:cubicBezTo>
                  <a:close/>
                  <a:moveTo>
                    <a:pt x="6435598" y="2086737"/>
                  </a:moveTo>
                  <a:lnTo>
                    <a:pt x="6092698" y="2086737"/>
                  </a:lnTo>
                  <a:lnTo>
                    <a:pt x="6092698" y="1972437"/>
                  </a:lnTo>
                  <a:lnTo>
                    <a:pt x="6435598" y="1972437"/>
                  </a:lnTo>
                  <a:close/>
                  <a:moveTo>
                    <a:pt x="5635498" y="1972437"/>
                  </a:moveTo>
                  <a:lnTo>
                    <a:pt x="5292598" y="1972437"/>
                  </a:lnTo>
                  <a:lnTo>
                    <a:pt x="5292598" y="1858137"/>
                  </a:lnTo>
                  <a:lnTo>
                    <a:pt x="5635498" y="1858137"/>
                  </a:lnTo>
                  <a:close/>
                  <a:moveTo>
                    <a:pt x="4835398" y="1858137"/>
                  </a:moveTo>
                  <a:lnTo>
                    <a:pt x="4492498" y="1858137"/>
                  </a:lnTo>
                  <a:lnTo>
                    <a:pt x="4492498" y="1743837"/>
                  </a:lnTo>
                  <a:lnTo>
                    <a:pt x="4835398" y="1743837"/>
                  </a:lnTo>
                  <a:close/>
                  <a:moveTo>
                    <a:pt x="4035298" y="1743837"/>
                  </a:moveTo>
                  <a:lnTo>
                    <a:pt x="3692398" y="1743837"/>
                  </a:lnTo>
                  <a:lnTo>
                    <a:pt x="3692398" y="1629537"/>
                  </a:lnTo>
                  <a:lnTo>
                    <a:pt x="4035298" y="1629537"/>
                  </a:lnTo>
                  <a:close/>
                  <a:moveTo>
                    <a:pt x="3235198" y="1629537"/>
                  </a:moveTo>
                  <a:lnTo>
                    <a:pt x="2892298" y="1629537"/>
                  </a:lnTo>
                  <a:lnTo>
                    <a:pt x="2892298" y="1515237"/>
                  </a:lnTo>
                  <a:lnTo>
                    <a:pt x="3235198" y="1515237"/>
                  </a:lnTo>
                  <a:close/>
                  <a:moveTo>
                    <a:pt x="2435098" y="1515237"/>
                  </a:moveTo>
                  <a:lnTo>
                    <a:pt x="2092198" y="1515237"/>
                  </a:lnTo>
                  <a:lnTo>
                    <a:pt x="2092198" y="1400937"/>
                  </a:lnTo>
                  <a:lnTo>
                    <a:pt x="2435098" y="1400937"/>
                  </a:lnTo>
                  <a:close/>
                  <a:moveTo>
                    <a:pt x="1634998" y="1400937"/>
                  </a:moveTo>
                  <a:lnTo>
                    <a:pt x="1292098" y="1400937"/>
                  </a:lnTo>
                  <a:lnTo>
                    <a:pt x="1292098" y="1286637"/>
                  </a:lnTo>
                  <a:lnTo>
                    <a:pt x="1634998" y="1286637"/>
                  </a:lnTo>
                  <a:close/>
                  <a:moveTo>
                    <a:pt x="834898" y="1286637"/>
                  </a:moveTo>
                  <a:lnTo>
                    <a:pt x="491998" y="1286637"/>
                  </a:lnTo>
                  <a:lnTo>
                    <a:pt x="491998" y="1172337"/>
                  </a:lnTo>
                  <a:lnTo>
                    <a:pt x="834898" y="1172337"/>
                  </a:lnTo>
                  <a:close/>
                  <a:moveTo>
                    <a:pt x="62611" y="1906143"/>
                  </a:moveTo>
                  <a:cubicBezTo>
                    <a:pt x="23114" y="1846326"/>
                    <a:pt x="0" y="1775206"/>
                    <a:pt x="0" y="1698752"/>
                  </a:cubicBezTo>
                  <a:lnTo>
                    <a:pt x="0" y="1542161"/>
                  </a:lnTo>
                  <a:lnTo>
                    <a:pt x="114300" y="1542161"/>
                  </a:lnTo>
                  <a:lnTo>
                    <a:pt x="114300" y="1698752"/>
                  </a:lnTo>
                  <a:lnTo>
                    <a:pt x="57150" y="1698752"/>
                  </a:lnTo>
                  <a:lnTo>
                    <a:pt x="114300" y="1698752"/>
                  </a:lnTo>
                  <a:cubicBezTo>
                    <a:pt x="114300" y="1751711"/>
                    <a:pt x="130175" y="1801114"/>
                    <a:pt x="157988" y="1843024"/>
                  </a:cubicBezTo>
                  <a:close/>
                  <a:moveTo>
                    <a:pt x="0" y="1084961"/>
                  </a:moveTo>
                  <a:lnTo>
                    <a:pt x="0" y="742061"/>
                  </a:lnTo>
                  <a:lnTo>
                    <a:pt x="114300" y="742061"/>
                  </a:lnTo>
                  <a:lnTo>
                    <a:pt x="114300" y="1084961"/>
                  </a:lnTo>
                  <a:close/>
                  <a:moveTo>
                    <a:pt x="0" y="385445"/>
                  </a:moveTo>
                  <a:cubicBezTo>
                    <a:pt x="0" y="243713"/>
                    <a:pt x="79121" y="120904"/>
                    <a:pt x="195072" y="54102"/>
                  </a:cubicBezTo>
                  <a:lnTo>
                    <a:pt x="252095" y="153162"/>
                  </a:lnTo>
                  <a:cubicBezTo>
                    <a:pt x="168656" y="201168"/>
                    <a:pt x="114300" y="287909"/>
                    <a:pt x="114300" y="385445"/>
                  </a:cubicBezTo>
                  <a:close/>
                </a:path>
              </a:pathLst>
            </a:custGeom>
            <a:solidFill>
              <a:srgbClr val="0070C0"/>
            </a:solidFill>
          </p:spPr>
        </p:sp>
      </p:grpSp>
      <p:sp>
        <p:nvSpPr>
          <p:cNvPr name="TextBox 21" id="21"/>
          <p:cNvSpPr txBox="true"/>
          <p:nvPr/>
        </p:nvSpPr>
        <p:spPr>
          <a:xfrm rot="0">
            <a:off x="7554106" y="9159424"/>
            <a:ext cx="2761168" cy="528073"/>
          </a:xfrm>
          <a:prstGeom prst="rect">
            <a:avLst/>
          </a:prstGeom>
        </p:spPr>
        <p:txBody>
          <a:bodyPr anchor="t" rtlCol="false" tIns="0" lIns="0" bIns="0" rIns="0">
            <a:spAutoFit/>
          </a:bodyPr>
          <a:lstStyle/>
          <a:p>
            <a:pPr algn="ctr">
              <a:lnSpc>
                <a:spcPts val="3658"/>
              </a:lnSpc>
            </a:pPr>
            <a:r>
              <a:rPr lang="en-US" sz="3048">
                <a:solidFill>
                  <a:srgbClr val="0070C0"/>
                </a:solidFill>
                <a:latin typeface="Arimo Bold"/>
              </a:rPr>
              <a:t>Information </a:t>
            </a:r>
          </a:p>
        </p:txBody>
      </p:sp>
      <p:grpSp>
        <p:nvGrpSpPr>
          <p:cNvPr name="Group 22" id="22"/>
          <p:cNvGrpSpPr/>
          <p:nvPr/>
        </p:nvGrpSpPr>
        <p:grpSpPr>
          <a:xfrm rot="0">
            <a:off x="8674738" y="5928337"/>
            <a:ext cx="519910" cy="750186"/>
            <a:chOff x="0" y="0"/>
            <a:chExt cx="818552" cy="1181100"/>
          </a:xfrm>
        </p:grpSpPr>
        <p:sp>
          <p:nvSpPr>
            <p:cNvPr name="Freeform 23" id="23"/>
            <p:cNvSpPr/>
            <p:nvPr/>
          </p:nvSpPr>
          <p:spPr>
            <a:xfrm flipH="false" flipV="false" rot="0">
              <a:off x="19050" y="19050"/>
              <a:ext cx="780415" cy="1143000"/>
            </a:xfrm>
            <a:custGeom>
              <a:avLst/>
              <a:gdLst/>
              <a:ahLst/>
              <a:cxnLst/>
              <a:rect r="r" b="b" t="t" l="l"/>
              <a:pathLst>
                <a:path h="1143000" w="780415">
                  <a:moveTo>
                    <a:pt x="0" y="746887"/>
                  </a:moveTo>
                  <a:lnTo>
                    <a:pt x="195072" y="746887"/>
                  </a:lnTo>
                  <a:lnTo>
                    <a:pt x="195072" y="0"/>
                  </a:lnTo>
                  <a:lnTo>
                    <a:pt x="585343" y="0"/>
                  </a:lnTo>
                  <a:lnTo>
                    <a:pt x="585343" y="746887"/>
                  </a:lnTo>
                  <a:lnTo>
                    <a:pt x="780415" y="746887"/>
                  </a:lnTo>
                  <a:lnTo>
                    <a:pt x="390271" y="1143000"/>
                  </a:lnTo>
                  <a:close/>
                </a:path>
              </a:pathLst>
            </a:custGeom>
            <a:solidFill>
              <a:srgbClr val="E59EDD"/>
            </a:solidFill>
          </p:spPr>
        </p:sp>
        <p:sp>
          <p:nvSpPr>
            <p:cNvPr name="Freeform 24" id="24"/>
            <p:cNvSpPr/>
            <p:nvPr/>
          </p:nvSpPr>
          <p:spPr>
            <a:xfrm flipH="false" flipV="false" rot="0">
              <a:off x="-1524" y="0"/>
              <a:ext cx="821436" cy="1181100"/>
            </a:xfrm>
            <a:custGeom>
              <a:avLst/>
              <a:gdLst/>
              <a:ahLst/>
              <a:cxnLst/>
              <a:rect r="r" b="b" t="t" l="l"/>
              <a:pathLst>
                <a:path h="1181100" w="821436">
                  <a:moveTo>
                    <a:pt x="20574" y="746887"/>
                  </a:moveTo>
                  <a:lnTo>
                    <a:pt x="215646" y="746887"/>
                  </a:lnTo>
                  <a:lnTo>
                    <a:pt x="215646" y="765937"/>
                  </a:lnTo>
                  <a:lnTo>
                    <a:pt x="196596" y="765937"/>
                  </a:lnTo>
                  <a:lnTo>
                    <a:pt x="196596" y="19050"/>
                  </a:lnTo>
                  <a:cubicBezTo>
                    <a:pt x="196596" y="8509"/>
                    <a:pt x="205105" y="0"/>
                    <a:pt x="215646" y="0"/>
                  </a:cubicBezTo>
                  <a:lnTo>
                    <a:pt x="605917" y="0"/>
                  </a:lnTo>
                  <a:cubicBezTo>
                    <a:pt x="616458" y="0"/>
                    <a:pt x="624967" y="8509"/>
                    <a:pt x="624967" y="19050"/>
                  </a:cubicBezTo>
                  <a:lnTo>
                    <a:pt x="624967" y="765937"/>
                  </a:lnTo>
                  <a:lnTo>
                    <a:pt x="605917" y="765937"/>
                  </a:lnTo>
                  <a:lnTo>
                    <a:pt x="605917" y="746887"/>
                  </a:lnTo>
                  <a:lnTo>
                    <a:pt x="800989" y="746887"/>
                  </a:lnTo>
                  <a:cubicBezTo>
                    <a:pt x="808609" y="746887"/>
                    <a:pt x="815594" y="751459"/>
                    <a:pt x="818515" y="758571"/>
                  </a:cubicBezTo>
                  <a:cubicBezTo>
                    <a:pt x="821436" y="765683"/>
                    <a:pt x="819912" y="773811"/>
                    <a:pt x="814451" y="779272"/>
                  </a:cubicBezTo>
                  <a:lnTo>
                    <a:pt x="424307" y="1175385"/>
                  </a:lnTo>
                  <a:cubicBezTo>
                    <a:pt x="420751" y="1179068"/>
                    <a:pt x="415798" y="1181100"/>
                    <a:pt x="410718" y="1181100"/>
                  </a:cubicBezTo>
                  <a:cubicBezTo>
                    <a:pt x="405638" y="1181100"/>
                    <a:pt x="400685" y="1179068"/>
                    <a:pt x="397129" y="1175385"/>
                  </a:cubicBezTo>
                  <a:lnTo>
                    <a:pt x="6985" y="779399"/>
                  </a:lnTo>
                  <a:cubicBezTo>
                    <a:pt x="1651" y="773938"/>
                    <a:pt x="0" y="765810"/>
                    <a:pt x="2921" y="758698"/>
                  </a:cubicBezTo>
                  <a:cubicBezTo>
                    <a:pt x="5842" y="751586"/>
                    <a:pt x="12827" y="747014"/>
                    <a:pt x="20447" y="747014"/>
                  </a:cubicBezTo>
                  <a:moveTo>
                    <a:pt x="20447" y="785114"/>
                  </a:moveTo>
                  <a:lnTo>
                    <a:pt x="20447" y="766064"/>
                  </a:lnTo>
                  <a:lnTo>
                    <a:pt x="34036" y="752729"/>
                  </a:lnTo>
                  <a:lnTo>
                    <a:pt x="424307" y="1148715"/>
                  </a:lnTo>
                  <a:lnTo>
                    <a:pt x="410845" y="1162050"/>
                  </a:lnTo>
                  <a:lnTo>
                    <a:pt x="397256" y="1148715"/>
                  </a:lnTo>
                  <a:lnTo>
                    <a:pt x="787400" y="752602"/>
                  </a:lnTo>
                  <a:lnTo>
                    <a:pt x="800989" y="765937"/>
                  </a:lnTo>
                  <a:lnTo>
                    <a:pt x="800989" y="784987"/>
                  </a:lnTo>
                  <a:lnTo>
                    <a:pt x="605917" y="784987"/>
                  </a:lnTo>
                  <a:cubicBezTo>
                    <a:pt x="595376" y="784987"/>
                    <a:pt x="586867" y="776478"/>
                    <a:pt x="586867" y="765937"/>
                  </a:cubicBezTo>
                  <a:lnTo>
                    <a:pt x="586867" y="19050"/>
                  </a:lnTo>
                  <a:lnTo>
                    <a:pt x="605917" y="19050"/>
                  </a:lnTo>
                  <a:lnTo>
                    <a:pt x="605917" y="38100"/>
                  </a:lnTo>
                  <a:lnTo>
                    <a:pt x="215646" y="38100"/>
                  </a:lnTo>
                  <a:lnTo>
                    <a:pt x="215646" y="19050"/>
                  </a:lnTo>
                  <a:lnTo>
                    <a:pt x="234696" y="19050"/>
                  </a:lnTo>
                  <a:lnTo>
                    <a:pt x="234696" y="765937"/>
                  </a:lnTo>
                  <a:cubicBezTo>
                    <a:pt x="234696" y="776478"/>
                    <a:pt x="226187" y="784987"/>
                    <a:pt x="215646" y="784987"/>
                  </a:cubicBezTo>
                  <a:lnTo>
                    <a:pt x="20574" y="784987"/>
                  </a:lnTo>
                  <a:close/>
                </a:path>
              </a:pathLst>
            </a:custGeom>
            <a:solidFill>
              <a:srgbClr val="E59EDD"/>
            </a:solidFill>
          </p:spPr>
        </p:sp>
      </p:grpSp>
      <p:sp>
        <p:nvSpPr>
          <p:cNvPr name="Freeform 25" id="25" descr="prefecture-logo - Belpaeme Conseil"/>
          <p:cNvSpPr/>
          <p:nvPr/>
        </p:nvSpPr>
        <p:spPr>
          <a:xfrm flipH="false" flipV="false" rot="0">
            <a:off x="13906765" y="1583080"/>
            <a:ext cx="2771783" cy="2324616"/>
          </a:xfrm>
          <a:custGeom>
            <a:avLst/>
            <a:gdLst/>
            <a:ahLst/>
            <a:cxnLst/>
            <a:rect r="r" b="b" t="t" l="l"/>
            <a:pathLst>
              <a:path h="2324616" w="2771783">
                <a:moveTo>
                  <a:pt x="0" y="0"/>
                </a:moveTo>
                <a:lnTo>
                  <a:pt x="2771783" y="0"/>
                </a:lnTo>
                <a:lnTo>
                  <a:pt x="2771783" y="2324616"/>
                </a:lnTo>
                <a:lnTo>
                  <a:pt x="0" y="2324616"/>
                </a:lnTo>
                <a:lnTo>
                  <a:pt x="0" y="0"/>
                </a:lnTo>
                <a:close/>
              </a:path>
            </a:pathLst>
          </a:custGeom>
          <a:blipFill>
            <a:blip r:embed="rId4"/>
            <a:stretch>
              <a:fillRect l="0" t="0" r="0" b="-4"/>
            </a:stretch>
          </a:blipFill>
        </p:spPr>
      </p:sp>
      <p:grpSp>
        <p:nvGrpSpPr>
          <p:cNvPr name="Group 26" id="26"/>
          <p:cNvGrpSpPr/>
          <p:nvPr/>
        </p:nvGrpSpPr>
        <p:grpSpPr>
          <a:xfrm rot="0">
            <a:off x="8674738" y="3699290"/>
            <a:ext cx="519910" cy="750186"/>
            <a:chOff x="0" y="0"/>
            <a:chExt cx="818552" cy="1181100"/>
          </a:xfrm>
        </p:grpSpPr>
        <p:sp>
          <p:nvSpPr>
            <p:cNvPr name="Freeform 27" id="27"/>
            <p:cNvSpPr/>
            <p:nvPr/>
          </p:nvSpPr>
          <p:spPr>
            <a:xfrm flipH="false" flipV="false" rot="0">
              <a:off x="19050" y="19050"/>
              <a:ext cx="780415" cy="1143000"/>
            </a:xfrm>
            <a:custGeom>
              <a:avLst/>
              <a:gdLst/>
              <a:ahLst/>
              <a:cxnLst/>
              <a:rect r="r" b="b" t="t" l="l"/>
              <a:pathLst>
                <a:path h="1143000" w="780415">
                  <a:moveTo>
                    <a:pt x="0" y="746887"/>
                  </a:moveTo>
                  <a:lnTo>
                    <a:pt x="195072" y="746887"/>
                  </a:lnTo>
                  <a:lnTo>
                    <a:pt x="195072" y="0"/>
                  </a:lnTo>
                  <a:lnTo>
                    <a:pt x="585343" y="0"/>
                  </a:lnTo>
                  <a:lnTo>
                    <a:pt x="585343" y="746887"/>
                  </a:lnTo>
                  <a:lnTo>
                    <a:pt x="780415" y="746887"/>
                  </a:lnTo>
                  <a:lnTo>
                    <a:pt x="390271" y="1143000"/>
                  </a:lnTo>
                  <a:close/>
                </a:path>
              </a:pathLst>
            </a:custGeom>
            <a:solidFill>
              <a:srgbClr val="E59EDD"/>
            </a:solidFill>
          </p:spPr>
        </p:sp>
        <p:sp>
          <p:nvSpPr>
            <p:cNvPr name="Freeform 28" id="28"/>
            <p:cNvSpPr/>
            <p:nvPr/>
          </p:nvSpPr>
          <p:spPr>
            <a:xfrm flipH="false" flipV="false" rot="0">
              <a:off x="-1524" y="0"/>
              <a:ext cx="821436" cy="1181100"/>
            </a:xfrm>
            <a:custGeom>
              <a:avLst/>
              <a:gdLst/>
              <a:ahLst/>
              <a:cxnLst/>
              <a:rect r="r" b="b" t="t" l="l"/>
              <a:pathLst>
                <a:path h="1181100" w="821436">
                  <a:moveTo>
                    <a:pt x="20574" y="746887"/>
                  </a:moveTo>
                  <a:lnTo>
                    <a:pt x="215646" y="746887"/>
                  </a:lnTo>
                  <a:lnTo>
                    <a:pt x="215646" y="765937"/>
                  </a:lnTo>
                  <a:lnTo>
                    <a:pt x="196596" y="765937"/>
                  </a:lnTo>
                  <a:lnTo>
                    <a:pt x="196596" y="19050"/>
                  </a:lnTo>
                  <a:cubicBezTo>
                    <a:pt x="196596" y="8509"/>
                    <a:pt x="205105" y="0"/>
                    <a:pt x="215646" y="0"/>
                  </a:cubicBezTo>
                  <a:lnTo>
                    <a:pt x="605917" y="0"/>
                  </a:lnTo>
                  <a:cubicBezTo>
                    <a:pt x="616458" y="0"/>
                    <a:pt x="624967" y="8509"/>
                    <a:pt x="624967" y="19050"/>
                  </a:cubicBezTo>
                  <a:lnTo>
                    <a:pt x="624967" y="765937"/>
                  </a:lnTo>
                  <a:lnTo>
                    <a:pt x="605917" y="765937"/>
                  </a:lnTo>
                  <a:lnTo>
                    <a:pt x="605917" y="746887"/>
                  </a:lnTo>
                  <a:lnTo>
                    <a:pt x="800989" y="746887"/>
                  </a:lnTo>
                  <a:cubicBezTo>
                    <a:pt x="808609" y="746887"/>
                    <a:pt x="815594" y="751459"/>
                    <a:pt x="818515" y="758571"/>
                  </a:cubicBezTo>
                  <a:cubicBezTo>
                    <a:pt x="821436" y="765683"/>
                    <a:pt x="819912" y="773811"/>
                    <a:pt x="814451" y="779272"/>
                  </a:cubicBezTo>
                  <a:lnTo>
                    <a:pt x="424307" y="1175385"/>
                  </a:lnTo>
                  <a:cubicBezTo>
                    <a:pt x="420751" y="1179068"/>
                    <a:pt x="415798" y="1181100"/>
                    <a:pt x="410718" y="1181100"/>
                  </a:cubicBezTo>
                  <a:cubicBezTo>
                    <a:pt x="405638" y="1181100"/>
                    <a:pt x="400685" y="1179068"/>
                    <a:pt x="397129" y="1175385"/>
                  </a:cubicBezTo>
                  <a:lnTo>
                    <a:pt x="6985" y="779399"/>
                  </a:lnTo>
                  <a:cubicBezTo>
                    <a:pt x="1651" y="773938"/>
                    <a:pt x="0" y="765810"/>
                    <a:pt x="2921" y="758698"/>
                  </a:cubicBezTo>
                  <a:cubicBezTo>
                    <a:pt x="5842" y="751586"/>
                    <a:pt x="12827" y="747014"/>
                    <a:pt x="20447" y="747014"/>
                  </a:cubicBezTo>
                  <a:moveTo>
                    <a:pt x="20447" y="785114"/>
                  </a:moveTo>
                  <a:lnTo>
                    <a:pt x="20447" y="766064"/>
                  </a:lnTo>
                  <a:lnTo>
                    <a:pt x="34036" y="752729"/>
                  </a:lnTo>
                  <a:lnTo>
                    <a:pt x="424307" y="1148715"/>
                  </a:lnTo>
                  <a:lnTo>
                    <a:pt x="410845" y="1162050"/>
                  </a:lnTo>
                  <a:lnTo>
                    <a:pt x="397256" y="1148715"/>
                  </a:lnTo>
                  <a:lnTo>
                    <a:pt x="787400" y="752602"/>
                  </a:lnTo>
                  <a:lnTo>
                    <a:pt x="800989" y="765937"/>
                  </a:lnTo>
                  <a:lnTo>
                    <a:pt x="800989" y="784987"/>
                  </a:lnTo>
                  <a:lnTo>
                    <a:pt x="605917" y="784987"/>
                  </a:lnTo>
                  <a:cubicBezTo>
                    <a:pt x="595376" y="784987"/>
                    <a:pt x="586867" y="776478"/>
                    <a:pt x="586867" y="765937"/>
                  </a:cubicBezTo>
                  <a:lnTo>
                    <a:pt x="586867" y="19050"/>
                  </a:lnTo>
                  <a:lnTo>
                    <a:pt x="605917" y="19050"/>
                  </a:lnTo>
                  <a:lnTo>
                    <a:pt x="605917" y="38100"/>
                  </a:lnTo>
                  <a:lnTo>
                    <a:pt x="215646" y="38100"/>
                  </a:lnTo>
                  <a:lnTo>
                    <a:pt x="215646" y="19050"/>
                  </a:lnTo>
                  <a:lnTo>
                    <a:pt x="234696" y="19050"/>
                  </a:lnTo>
                  <a:lnTo>
                    <a:pt x="234696" y="765937"/>
                  </a:lnTo>
                  <a:cubicBezTo>
                    <a:pt x="234696" y="776478"/>
                    <a:pt x="226187" y="784987"/>
                    <a:pt x="215646" y="784987"/>
                  </a:cubicBezTo>
                  <a:lnTo>
                    <a:pt x="20574" y="784987"/>
                  </a:lnTo>
                  <a:close/>
                </a:path>
              </a:pathLst>
            </a:custGeom>
            <a:solidFill>
              <a:srgbClr val="E59EDD"/>
            </a:solidFill>
          </p:spPr>
        </p:sp>
      </p:grpSp>
      <p:sp>
        <p:nvSpPr>
          <p:cNvPr name="TextBox 29" id="29"/>
          <p:cNvSpPr txBox="true"/>
          <p:nvPr/>
        </p:nvSpPr>
        <p:spPr>
          <a:xfrm rot="0">
            <a:off x="12430779" y="7142564"/>
            <a:ext cx="2761168" cy="528073"/>
          </a:xfrm>
          <a:prstGeom prst="rect">
            <a:avLst/>
          </a:prstGeom>
        </p:spPr>
        <p:txBody>
          <a:bodyPr anchor="t" rtlCol="false" tIns="0" lIns="0" bIns="0" rIns="0">
            <a:spAutoFit/>
          </a:bodyPr>
          <a:lstStyle/>
          <a:p>
            <a:pPr algn="ctr">
              <a:lnSpc>
                <a:spcPts val="3658"/>
              </a:lnSpc>
            </a:pPr>
            <a:r>
              <a:rPr lang="en-US" sz="3048">
                <a:solidFill>
                  <a:srgbClr val="0070C0"/>
                </a:solidFill>
                <a:latin typeface="Arimo Bold"/>
              </a:rPr>
              <a:t>Prévision </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6C41"/>
            </a:solidFill>
          </p:spPr>
        </p:sp>
      </p:grpSp>
      <p:grpSp>
        <p:nvGrpSpPr>
          <p:cNvPr name="Group 4" id="4"/>
          <p:cNvGrpSpPr/>
          <p:nvPr/>
        </p:nvGrpSpPr>
        <p:grpSpPr>
          <a:xfrm rot="0">
            <a:off x="717300" y="724171"/>
            <a:ext cx="540000" cy="540000"/>
            <a:chOff x="0" y="0"/>
            <a:chExt cx="720000" cy="720000"/>
          </a:xfrm>
        </p:grpSpPr>
        <p:sp>
          <p:nvSpPr>
            <p:cNvPr name="Freeform 5" id="5"/>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006C41"/>
            </a:solidFill>
          </p:spPr>
        </p:sp>
      </p:grpSp>
      <p:sp>
        <p:nvSpPr>
          <p:cNvPr name="TextBox 6" id="6"/>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16</a:t>
            </a:r>
          </a:p>
        </p:txBody>
      </p:sp>
      <p:sp>
        <p:nvSpPr>
          <p:cNvPr name="TextBox 7" id="7"/>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006C41"/>
                </a:solidFill>
                <a:latin typeface="Arial Nova Bold"/>
              </a:rPr>
              <a:t>PRÉVISION</a:t>
            </a:r>
          </a:p>
        </p:txBody>
      </p:sp>
      <p:sp>
        <p:nvSpPr>
          <p:cNvPr name="TextBox 8" id="8"/>
          <p:cNvSpPr txBox="true"/>
          <p:nvPr/>
        </p:nvSpPr>
        <p:spPr>
          <a:xfrm rot="0">
            <a:off x="1028700" y="1621489"/>
            <a:ext cx="15481796" cy="1085701"/>
          </a:xfrm>
          <a:prstGeom prst="rect">
            <a:avLst/>
          </a:prstGeom>
        </p:spPr>
        <p:txBody>
          <a:bodyPr anchor="t" rtlCol="false" tIns="0" lIns="0" bIns="0" rIns="0">
            <a:spAutoFit/>
          </a:bodyPr>
          <a:lstStyle/>
          <a:p>
            <a:pPr algn="l">
              <a:lnSpc>
                <a:spcPts val="4320"/>
              </a:lnSpc>
            </a:pPr>
            <a:r>
              <a:rPr lang="en-US" sz="3600">
                <a:solidFill>
                  <a:srgbClr val="000000"/>
                </a:solidFill>
                <a:latin typeface="Arial Nova"/>
              </a:rPr>
              <a:t>Utilisation des outils de prévision Vigicrues &amp; Météo France Predict : </a:t>
            </a:r>
          </a:p>
          <a:p>
            <a:pPr algn="l">
              <a:lnSpc>
                <a:spcPts val="4320"/>
              </a:lnSpc>
            </a:pPr>
          </a:p>
        </p:txBody>
      </p:sp>
      <p:sp>
        <p:nvSpPr>
          <p:cNvPr name="Freeform 9" id="9"/>
          <p:cNvSpPr/>
          <p:nvPr/>
        </p:nvSpPr>
        <p:spPr>
          <a:xfrm flipH="false" flipV="false" rot="0">
            <a:off x="1581418" y="3250755"/>
            <a:ext cx="7013309" cy="1714500"/>
          </a:xfrm>
          <a:custGeom>
            <a:avLst/>
            <a:gdLst/>
            <a:ahLst/>
            <a:cxnLst/>
            <a:rect r="r" b="b" t="t" l="l"/>
            <a:pathLst>
              <a:path h="1714500" w="7013309">
                <a:moveTo>
                  <a:pt x="0" y="0"/>
                </a:moveTo>
                <a:lnTo>
                  <a:pt x="7013309" y="0"/>
                </a:lnTo>
                <a:lnTo>
                  <a:pt x="7013309" y="1714500"/>
                </a:lnTo>
                <a:lnTo>
                  <a:pt x="0" y="1714500"/>
                </a:lnTo>
                <a:lnTo>
                  <a:pt x="0" y="0"/>
                </a:lnTo>
                <a:close/>
              </a:path>
            </a:pathLst>
          </a:custGeom>
          <a:blipFill>
            <a:blip r:embed="rId2"/>
            <a:stretch>
              <a:fillRect l="-929" t="0" r="-929" b="0"/>
            </a:stretch>
          </a:blipFill>
        </p:spPr>
      </p:sp>
      <p:sp>
        <p:nvSpPr>
          <p:cNvPr name="Freeform 10" id="10" descr="PREDICT Services | Racines Sud"/>
          <p:cNvSpPr/>
          <p:nvPr/>
        </p:nvSpPr>
        <p:spPr>
          <a:xfrm flipH="false" flipV="false" rot="0">
            <a:off x="10395608" y="2905027"/>
            <a:ext cx="6863692" cy="2609850"/>
          </a:xfrm>
          <a:custGeom>
            <a:avLst/>
            <a:gdLst/>
            <a:ahLst/>
            <a:cxnLst/>
            <a:rect r="r" b="b" t="t" l="l"/>
            <a:pathLst>
              <a:path h="2609850" w="6863692">
                <a:moveTo>
                  <a:pt x="0" y="0"/>
                </a:moveTo>
                <a:lnTo>
                  <a:pt x="6863692" y="0"/>
                </a:lnTo>
                <a:lnTo>
                  <a:pt x="6863692" y="2609850"/>
                </a:lnTo>
                <a:lnTo>
                  <a:pt x="0" y="2609850"/>
                </a:lnTo>
                <a:lnTo>
                  <a:pt x="0" y="0"/>
                </a:lnTo>
                <a:close/>
              </a:path>
            </a:pathLst>
          </a:custGeom>
          <a:blipFill>
            <a:blip r:embed="rId3"/>
            <a:stretch>
              <a:fillRect l="-929" t="0" r="-929" b="0"/>
            </a:stretch>
          </a:blipFill>
        </p:spPr>
      </p:sp>
      <p:sp>
        <p:nvSpPr>
          <p:cNvPr name="TextBox 11" id="11"/>
          <p:cNvSpPr txBox="true"/>
          <p:nvPr/>
        </p:nvSpPr>
        <p:spPr>
          <a:xfrm rot="0">
            <a:off x="1112860" y="6175852"/>
            <a:ext cx="16056670" cy="1085701"/>
          </a:xfrm>
          <a:prstGeom prst="rect">
            <a:avLst/>
          </a:prstGeom>
        </p:spPr>
        <p:txBody>
          <a:bodyPr anchor="t" rtlCol="false" tIns="0" lIns="0" bIns="0" rIns="0">
            <a:spAutoFit/>
          </a:bodyPr>
          <a:lstStyle/>
          <a:p>
            <a:pPr algn="l">
              <a:lnSpc>
                <a:spcPts val="4320"/>
              </a:lnSpc>
            </a:pPr>
            <a:r>
              <a:rPr lang="en-US" sz="3600">
                <a:solidFill>
                  <a:srgbClr val="000000"/>
                </a:solidFill>
                <a:latin typeface="Arial Nova"/>
              </a:rPr>
              <a:t>Ces outils permettent d’informer les populations via différents canaux de communication : </a:t>
            </a:r>
          </a:p>
        </p:txBody>
      </p:sp>
      <p:sp>
        <p:nvSpPr>
          <p:cNvPr name="Freeform 12" id="12" descr="Une image contenant Police, croquis, Graphique, blanc  Description générée automatiquement"/>
          <p:cNvSpPr/>
          <p:nvPr/>
        </p:nvSpPr>
        <p:spPr>
          <a:xfrm flipH="false" flipV="false" rot="0">
            <a:off x="4877362" y="6854004"/>
            <a:ext cx="10652470" cy="2716764"/>
          </a:xfrm>
          <a:custGeom>
            <a:avLst/>
            <a:gdLst/>
            <a:ahLst/>
            <a:cxnLst/>
            <a:rect r="r" b="b" t="t" l="l"/>
            <a:pathLst>
              <a:path h="2716764" w="10652470">
                <a:moveTo>
                  <a:pt x="0" y="0"/>
                </a:moveTo>
                <a:lnTo>
                  <a:pt x="10652469" y="0"/>
                </a:lnTo>
                <a:lnTo>
                  <a:pt x="10652469" y="2716765"/>
                </a:lnTo>
                <a:lnTo>
                  <a:pt x="0" y="2716765"/>
                </a:lnTo>
                <a:lnTo>
                  <a:pt x="0" y="0"/>
                </a:lnTo>
                <a:close/>
              </a:path>
            </a:pathLst>
          </a:custGeom>
          <a:blipFill>
            <a:blip r:embed="rId4"/>
            <a:stretch>
              <a:fillRect l="-929" t="0" r="-929" b="0"/>
            </a:stretch>
          </a:blipFill>
        </p:spPr>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6C41"/>
            </a:solidFill>
          </p:spPr>
        </p:sp>
      </p:grpSp>
      <p:grpSp>
        <p:nvGrpSpPr>
          <p:cNvPr name="Group 4" id="4"/>
          <p:cNvGrpSpPr/>
          <p:nvPr/>
        </p:nvGrpSpPr>
        <p:grpSpPr>
          <a:xfrm rot="0">
            <a:off x="717300" y="724171"/>
            <a:ext cx="540000" cy="540000"/>
            <a:chOff x="0" y="0"/>
            <a:chExt cx="720000" cy="720000"/>
          </a:xfrm>
        </p:grpSpPr>
        <p:sp>
          <p:nvSpPr>
            <p:cNvPr name="Freeform 5" id="5"/>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006C41"/>
            </a:solidFill>
          </p:spPr>
        </p:sp>
      </p:grpSp>
      <p:sp>
        <p:nvSpPr>
          <p:cNvPr name="TextBox 6" id="6"/>
          <p:cNvSpPr txBox="true"/>
          <p:nvPr/>
        </p:nvSpPr>
        <p:spPr>
          <a:xfrm rot="0">
            <a:off x="1028700" y="2387300"/>
            <a:ext cx="16230600" cy="5264750"/>
          </a:xfrm>
          <a:prstGeom prst="rect">
            <a:avLst/>
          </a:prstGeom>
        </p:spPr>
        <p:txBody>
          <a:bodyPr anchor="t" rtlCol="false" tIns="0" lIns="0" bIns="0" rIns="0">
            <a:spAutoFit/>
          </a:bodyPr>
          <a:lstStyle/>
          <a:p>
            <a:pPr algn="l" marL="705802" indent="-352901" lvl="1">
              <a:lnSpc>
                <a:spcPts val="7020"/>
              </a:lnSpc>
              <a:buFont typeface="Arial"/>
              <a:buChar char="•"/>
            </a:pPr>
            <a:r>
              <a:rPr lang="en-US" sz="3900">
                <a:solidFill>
                  <a:srgbClr val="000000"/>
                </a:solidFill>
                <a:latin typeface="Arimo"/>
              </a:rPr>
              <a:t>Mise en place d’exercices de gestion de crise et de retour d’expériences</a:t>
            </a:r>
          </a:p>
          <a:p>
            <a:pPr algn="l">
              <a:lnSpc>
                <a:spcPts val="7020"/>
              </a:lnSpc>
            </a:pPr>
          </a:p>
          <a:p>
            <a:pPr algn="l" marL="705802" indent="-352901" lvl="1">
              <a:lnSpc>
                <a:spcPts val="7020"/>
              </a:lnSpc>
              <a:buFont typeface="Arial"/>
              <a:buChar char="•"/>
            </a:pPr>
            <a:r>
              <a:rPr lang="en-US" sz="3900">
                <a:solidFill>
                  <a:srgbClr val="000000"/>
                </a:solidFill>
                <a:latin typeface="Arimo"/>
              </a:rPr>
              <a:t>Mise à̀ disposition d’un kit d’urgence</a:t>
            </a:r>
          </a:p>
          <a:p>
            <a:pPr algn="l">
              <a:lnSpc>
                <a:spcPts val="7020"/>
              </a:lnSpc>
            </a:pPr>
          </a:p>
          <a:p>
            <a:pPr algn="l" marL="705802" indent="-352901" lvl="1">
              <a:lnSpc>
                <a:spcPts val="7020"/>
              </a:lnSpc>
              <a:buFont typeface="Arial"/>
              <a:buChar char="•"/>
            </a:pPr>
            <a:r>
              <a:rPr lang="en-US" sz="3900">
                <a:solidFill>
                  <a:srgbClr val="000000"/>
                </a:solidFill>
                <a:latin typeface="Arimo"/>
              </a:rPr>
              <a:t>Campagne d’entretien des cours d’eau </a:t>
            </a:r>
          </a:p>
        </p:txBody>
      </p:sp>
      <p:sp>
        <p:nvSpPr>
          <p:cNvPr name="Freeform 7" id="7"/>
          <p:cNvSpPr/>
          <p:nvPr/>
        </p:nvSpPr>
        <p:spPr>
          <a:xfrm flipH="false" flipV="false" rot="0">
            <a:off x="13276275" y="6284088"/>
            <a:ext cx="3965616" cy="2974212"/>
          </a:xfrm>
          <a:custGeom>
            <a:avLst/>
            <a:gdLst/>
            <a:ahLst/>
            <a:cxnLst/>
            <a:rect r="r" b="b" t="t" l="l"/>
            <a:pathLst>
              <a:path h="2974212" w="3965616">
                <a:moveTo>
                  <a:pt x="0" y="0"/>
                </a:moveTo>
                <a:lnTo>
                  <a:pt x="3965616" y="0"/>
                </a:lnTo>
                <a:lnTo>
                  <a:pt x="3965616" y="2974212"/>
                </a:lnTo>
                <a:lnTo>
                  <a:pt x="0" y="2974212"/>
                </a:lnTo>
                <a:lnTo>
                  <a:pt x="0" y="0"/>
                </a:lnTo>
                <a:close/>
              </a:path>
            </a:pathLst>
          </a:custGeom>
          <a:blipFill>
            <a:blip r:embed="rId2"/>
            <a:stretch>
              <a:fillRect l="0" t="0" r="0" b="0"/>
            </a:stretch>
          </a:blipFill>
        </p:spPr>
      </p:sp>
      <p:sp>
        <p:nvSpPr>
          <p:cNvPr name="Freeform 8" id="8"/>
          <p:cNvSpPr/>
          <p:nvPr/>
        </p:nvSpPr>
        <p:spPr>
          <a:xfrm flipH="false" flipV="false" rot="0">
            <a:off x="10365035" y="6679479"/>
            <a:ext cx="2911239" cy="2183430"/>
          </a:xfrm>
          <a:custGeom>
            <a:avLst/>
            <a:gdLst/>
            <a:ahLst/>
            <a:cxnLst/>
            <a:rect r="r" b="b" t="t" l="l"/>
            <a:pathLst>
              <a:path h="2183430" w="2911239">
                <a:moveTo>
                  <a:pt x="0" y="0"/>
                </a:moveTo>
                <a:lnTo>
                  <a:pt x="2911240" y="0"/>
                </a:lnTo>
                <a:lnTo>
                  <a:pt x="2911240" y="2183430"/>
                </a:lnTo>
                <a:lnTo>
                  <a:pt x="0" y="2183430"/>
                </a:lnTo>
                <a:lnTo>
                  <a:pt x="0" y="0"/>
                </a:lnTo>
                <a:close/>
              </a:path>
            </a:pathLst>
          </a:custGeom>
          <a:blipFill>
            <a:blip r:embed="rId3"/>
            <a:stretch>
              <a:fillRect l="0" t="0" r="0" b="0"/>
            </a:stretch>
          </a:blipFill>
        </p:spPr>
      </p:sp>
      <p:sp>
        <p:nvSpPr>
          <p:cNvPr name="Freeform 9" id="9"/>
          <p:cNvSpPr/>
          <p:nvPr/>
        </p:nvSpPr>
        <p:spPr>
          <a:xfrm flipH="false" flipV="false" rot="0">
            <a:off x="11299896" y="3389512"/>
            <a:ext cx="4075644" cy="2714905"/>
          </a:xfrm>
          <a:custGeom>
            <a:avLst/>
            <a:gdLst/>
            <a:ahLst/>
            <a:cxnLst/>
            <a:rect r="r" b="b" t="t" l="l"/>
            <a:pathLst>
              <a:path h="2714905" w="4075644">
                <a:moveTo>
                  <a:pt x="0" y="0"/>
                </a:moveTo>
                <a:lnTo>
                  <a:pt x="4075644" y="0"/>
                </a:lnTo>
                <a:lnTo>
                  <a:pt x="4075644" y="2714905"/>
                </a:lnTo>
                <a:lnTo>
                  <a:pt x="0" y="2714905"/>
                </a:lnTo>
                <a:lnTo>
                  <a:pt x="0" y="0"/>
                </a:lnTo>
                <a:close/>
              </a:path>
            </a:pathLst>
          </a:custGeom>
          <a:blipFill>
            <a:blip r:embed="rId4"/>
            <a:stretch>
              <a:fillRect l="0" t="0" r="0" b="0"/>
            </a:stretch>
          </a:blipFill>
        </p:spPr>
      </p:sp>
      <p:sp>
        <p:nvSpPr>
          <p:cNvPr name="TextBox 10" id="10"/>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17</a:t>
            </a:r>
          </a:p>
        </p:txBody>
      </p:sp>
      <p:sp>
        <p:nvSpPr>
          <p:cNvPr name="TextBox 11" id="11"/>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006C41"/>
                </a:solidFill>
                <a:latin typeface="Arial Nova Bold"/>
              </a:rPr>
              <a:t>PRÉVENTION</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6C41"/>
            </a:solidFill>
          </p:spPr>
        </p:sp>
      </p:grpSp>
      <p:grpSp>
        <p:nvGrpSpPr>
          <p:cNvPr name="Group 4" id="4"/>
          <p:cNvGrpSpPr/>
          <p:nvPr/>
        </p:nvGrpSpPr>
        <p:grpSpPr>
          <a:xfrm rot="0">
            <a:off x="717300" y="724171"/>
            <a:ext cx="540000" cy="540000"/>
            <a:chOff x="0" y="0"/>
            <a:chExt cx="720000" cy="720000"/>
          </a:xfrm>
        </p:grpSpPr>
        <p:sp>
          <p:nvSpPr>
            <p:cNvPr name="Freeform 5" id="5"/>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006C41"/>
            </a:solidFill>
          </p:spPr>
        </p:sp>
      </p:grpSp>
      <p:sp>
        <p:nvSpPr>
          <p:cNvPr name="TextBox 6" id="6"/>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18</a:t>
            </a:r>
          </a:p>
        </p:txBody>
      </p:sp>
      <p:sp>
        <p:nvSpPr>
          <p:cNvPr name="TextBox 7" id="7"/>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006C41"/>
                </a:solidFill>
                <a:latin typeface="Arial Nova Bold"/>
              </a:rPr>
              <a:t>INFORMATION DE LA POPULATION</a:t>
            </a:r>
          </a:p>
        </p:txBody>
      </p:sp>
      <p:sp>
        <p:nvSpPr>
          <p:cNvPr name="Freeform 8" id="8"/>
          <p:cNvSpPr/>
          <p:nvPr/>
        </p:nvSpPr>
        <p:spPr>
          <a:xfrm flipH="false" flipV="false" rot="0">
            <a:off x="4336382" y="2143474"/>
            <a:ext cx="9615237" cy="2415060"/>
          </a:xfrm>
          <a:custGeom>
            <a:avLst/>
            <a:gdLst/>
            <a:ahLst/>
            <a:cxnLst/>
            <a:rect r="r" b="b" t="t" l="l"/>
            <a:pathLst>
              <a:path h="2415060" w="9615237">
                <a:moveTo>
                  <a:pt x="0" y="0"/>
                </a:moveTo>
                <a:lnTo>
                  <a:pt x="9615236" y="0"/>
                </a:lnTo>
                <a:lnTo>
                  <a:pt x="9615236" y="2415060"/>
                </a:lnTo>
                <a:lnTo>
                  <a:pt x="0" y="2415060"/>
                </a:lnTo>
                <a:lnTo>
                  <a:pt x="0" y="0"/>
                </a:lnTo>
                <a:close/>
              </a:path>
            </a:pathLst>
          </a:custGeom>
          <a:blipFill>
            <a:blip r:embed="rId2"/>
            <a:stretch>
              <a:fillRect l="0" t="0" r="0" b="0"/>
            </a:stretch>
          </a:blipFill>
        </p:spPr>
      </p:sp>
      <p:sp>
        <p:nvSpPr>
          <p:cNvPr name="TextBox 9" id="9"/>
          <p:cNvSpPr txBox="true"/>
          <p:nvPr/>
        </p:nvSpPr>
        <p:spPr>
          <a:xfrm rot="0">
            <a:off x="1028700" y="1496696"/>
            <a:ext cx="15990570" cy="1085701"/>
          </a:xfrm>
          <a:prstGeom prst="rect">
            <a:avLst/>
          </a:prstGeom>
        </p:spPr>
        <p:txBody>
          <a:bodyPr anchor="t" rtlCol="false" tIns="0" lIns="0" bIns="0" rIns="0">
            <a:spAutoFit/>
          </a:bodyPr>
          <a:lstStyle/>
          <a:p>
            <a:pPr algn="l" marL="651510" indent="-325755" lvl="1">
              <a:lnSpc>
                <a:spcPts val="4320"/>
              </a:lnSpc>
              <a:buFont typeface="Arial"/>
              <a:buChar char="•"/>
            </a:pPr>
            <a:r>
              <a:rPr lang="en-US" sz="3600">
                <a:solidFill>
                  <a:srgbClr val="000000"/>
                </a:solidFill>
                <a:latin typeface="Arial Nova"/>
              </a:rPr>
              <a:t>Les canaux de communication pour informer les populations sont divers et variés :  </a:t>
            </a:r>
          </a:p>
        </p:txBody>
      </p:sp>
      <p:sp>
        <p:nvSpPr>
          <p:cNvPr name="TextBox 10" id="10"/>
          <p:cNvSpPr txBox="true"/>
          <p:nvPr/>
        </p:nvSpPr>
        <p:spPr>
          <a:xfrm rot="0">
            <a:off x="1028700" y="4611977"/>
            <a:ext cx="11147290" cy="4967868"/>
          </a:xfrm>
          <a:prstGeom prst="rect">
            <a:avLst/>
          </a:prstGeom>
        </p:spPr>
        <p:txBody>
          <a:bodyPr anchor="t" rtlCol="false" tIns="0" lIns="0" bIns="0" rIns="0">
            <a:spAutoFit/>
          </a:bodyPr>
          <a:lstStyle/>
          <a:p>
            <a:pPr algn="l" marL="651510" indent="-325755" lvl="1">
              <a:lnSpc>
                <a:spcPts val="6480"/>
              </a:lnSpc>
              <a:buFont typeface="Arial"/>
              <a:buChar char="•"/>
            </a:pPr>
            <a:r>
              <a:rPr lang="en-US" sz="3600">
                <a:solidFill>
                  <a:srgbClr val="000000"/>
                </a:solidFill>
                <a:latin typeface="Arial Nova"/>
              </a:rPr>
              <a:t>Organisation de campagnes de sensibilisation au risque inondation dans les écoles</a:t>
            </a:r>
          </a:p>
          <a:p>
            <a:pPr algn="l" marL="651510" indent="-325755" lvl="1">
              <a:lnSpc>
                <a:spcPts val="6480"/>
              </a:lnSpc>
              <a:buFont typeface="Arial"/>
              <a:buChar char="•"/>
            </a:pPr>
            <a:r>
              <a:rPr lang="en-US" sz="3600">
                <a:solidFill>
                  <a:srgbClr val="000000"/>
                </a:solidFill>
                <a:latin typeface="Arial Nova"/>
              </a:rPr>
              <a:t>Sensibilisation des communes / intercommunalités dans le cadre de la compétence GEMAPI </a:t>
            </a:r>
          </a:p>
          <a:p>
            <a:pPr algn="l" marL="651510" indent="-325755" lvl="1">
              <a:lnSpc>
                <a:spcPts val="4320"/>
              </a:lnSpc>
              <a:buFont typeface="Arial"/>
              <a:buChar char="•"/>
            </a:pPr>
            <a:r>
              <a:rPr lang="en-US" sz="3600">
                <a:solidFill>
                  <a:srgbClr val="000000"/>
                </a:solidFill>
                <a:latin typeface="Arial Nova"/>
              </a:rPr>
              <a:t>Conservation et transmission de la mémoire des risques </a:t>
            </a:r>
          </a:p>
          <a:p>
            <a:pPr algn="l" marL="651510" indent="-325755" lvl="1">
              <a:lnSpc>
                <a:spcPts val="4320"/>
              </a:lnSpc>
            </a:pPr>
          </a:p>
        </p:txBody>
      </p:sp>
      <p:sp>
        <p:nvSpPr>
          <p:cNvPr name="Freeform 11" id="11" descr="FOURNITURE ET POSE DE REPERE DE CRUE - EDUCARISK"/>
          <p:cNvSpPr/>
          <p:nvPr/>
        </p:nvSpPr>
        <p:spPr>
          <a:xfrm flipH="false" flipV="false" rot="0">
            <a:off x="11960369" y="5339584"/>
            <a:ext cx="5881194" cy="3588917"/>
          </a:xfrm>
          <a:custGeom>
            <a:avLst/>
            <a:gdLst/>
            <a:ahLst/>
            <a:cxnLst/>
            <a:rect r="r" b="b" t="t" l="l"/>
            <a:pathLst>
              <a:path h="3588917" w="5881194">
                <a:moveTo>
                  <a:pt x="0" y="0"/>
                </a:moveTo>
                <a:lnTo>
                  <a:pt x="5881194" y="0"/>
                </a:lnTo>
                <a:lnTo>
                  <a:pt x="5881194" y="3588917"/>
                </a:lnTo>
                <a:lnTo>
                  <a:pt x="0" y="3588917"/>
                </a:lnTo>
                <a:lnTo>
                  <a:pt x="0" y="0"/>
                </a:lnTo>
                <a:close/>
              </a:path>
            </a:pathLst>
          </a:custGeom>
          <a:blipFill>
            <a:blip r:embed="rId3"/>
            <a:stretch>
              <a:fillRect l="0" t="0" r="0" b="0"/>
            </a:stretch>
          </a:blipFill>
        </p:spPr>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8EA924"/>
            </a:solidFill>
          </p:spPr>
        </p:sp>
      </p:grpSp>
      <p:sp>
        <p:nvSpPr>
          <p:cNvPr name="TextBox 4" id="4"/>
          <p:cNvSpPr txBox="true"/>
          <p:nvPr/>
        </p:nvSpPr>
        <p:spPr>
          <a:xfrm rot="0">
            <a:off x="39682" y="9661159"/>
            <a:ext cx="649988" cy="465773"/>
          </a:xfrm>
          <a:prstGeom prst="rect">
            <a:avLst/>
          </a:prstGeom>
        </p:spPr>
        <p:txBody>
          <a:bodyPr anchor="t" rtlCol="false" tIns="0" lIns="0" bIns="0" rIns="0">
            <a:spAutoFit/>
          </a:bodyPr>
          <a:lstStyle/>
          <a:p>
            <a:pPr algn="r">
              <a:lnSpc>
                <a:spcPts val="2520"/>
              </a:lnSpc>
            </a:pPr>
            <a:r>
              <a:rPr lang="en-US" sz="2100">
                <a:solidFill>
                  <a:srgbClr val="FFFFFF"/>
                </a:solidFill>
                <a:latin typeface="Rubik Bold"/>
                <a:ea typeface="Rubik Bold"/>
              </a:rPr>
              <a:t>‹N°›</a:t>
            </a:r>
          </a:p>
        </p:txBody>
      </p:sp>
      <p:grpSp>
        <p:nvGrpSpPr>
          <p:cNvPr name="Group 5" id="5"/>
          <p:cNvGrpSpPr/>
          <p:nvPr/>
        </p:nvGrpSpPr>
        <p:grpSpPr>
          <a:xfrm rot="0">
            <a:off x="-19050" y="9432986"/>
            <a:ext cx="854014" cy="854014"/>
            <a:chOff x="0" y="0"/>
            <a:chExt cx="1138686" cy="1138686"/>
          </a:xfrm>
        </p:grpSpPr>
        <p:sp>
          <p:nvSpPr>
            <p:cNvPr name="Freeform 6" id="6"/>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8EA924"/>
            </a:solidFill>
          </p:spPr>
        </p:sp>
      </p:grpSp>
      <p:sp>
        <p:nvSpPr>
          <p:cNvPr name="TextBox 7" id="7"/>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19</a:t>
            </a:r>
          </a:p>
        </p:txBody>
      </p:sp>
      <p:sp>
        <p:nvSpPr>
          <p:cNvPr name="TextBox 8" id="8"/>
          <p:cNvSpPr txBox="true"/>
          <p:nvPr/>
        </p:nvSpPr>
        <p:spPr>
          <a:xfrm rot="0">
            <a:off x="1556076" y="667096"/>
            <a:ext cx="12405566" cy="692252"/>
          </a:xfrm>
          <a:prstGeom prst="rect">
            <a:avLst/>
          </a:prstGeom>
        </p:spPr>
        <p:txBody>
          <a:bodyPr anchor="t" rtlCol="false" tIns="0" lIns="0" bIns="0" rIns="0">
            <a:spAutoFit/>
          </a:bodyPr>
          <a:lstStyle/>
          <a:p>
            <a:pPr algn="l">
              <a:lnSpc>
                <a:spcPts val="5184"/>
              </a:lnSpc>
            </a:pPr>
            <a:r>
              <a:rPr lang="en-US" sz="4800">
                <a:solidFill>
                  <a:srgbClr val="4C6108"/>
                </a:solidFill>
                <a:latin typeface="Arimo Bold"/>
              </a:rPr>
              <a:t>LES FICHES INTERCALAIRES</a:t>
            </a:r>
          </a:p>
        </p:txBody>
      </p:sp>
      <p:grpSp>
        <p:nvGrpSpPr>
          <p:cNvPr name="Group 9" id="9"/>
          <p:cNvGrpSpPr/>
          <p:nvPr/>
        </p:nvGrpSpPr>
        <p:grpSpPr>
          <a:xfrm rot="0">
            <a:off x="717300" y="724171"/>
            <a:ext cx="540000" cy="540000"/>
            <a:chOff x="0" y="0"/>
            <a:chExt cx="720000" cy="720000"/>
          </a:xfrm>
        </p:grpSpPr>
        <p:sp>
          <p:nvSpPr>
            <p:cNvPr name="Freeform 10" id="10"/>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8EA924"/>
            </a:solidFill>
          </p:spPr>
        </p:sp>
      </p:grpSp>
      <p:grpSp>
        <p:nvGrpSpPr>
          <p:cNvPr name="Group 11" id="11"/>
          <p:cNvGrpSpPr/>
          <p:nvPr/>
        </p:nvGrpSpPr>
        <p:grpSpPr>
          <a:xfrm rot="0">
            <a:off x="13675402" y="4085002"/>
            <a:ext cx="3988933" cy="5173298"/>
            <a:chOff x="0" y="0"/>
            <a:chExt cx="5318577" cy="6897730"/>
          </a:xfrm>
        </p:grpSpPr>
        <p:grpSp>
          <p:nvGrpSpPr>
            <p:cNvPr name="Group 12" id="12"/>
            <p:cNvGrpSpPr/>
            <p:nvPr/>
          </p:nvGrpSpPr>
          <p:grpSpPr>
            <a:xfrm rot="0">
              <a:off x="0" y="0"/>
              <a:ext cx="5318577" cy="6897730"/>
              <a:chOff x="0" y="0"/>
              <a:chExt cx="387082" cy="502012"/>
            </a:xfrm>
          </p:grpSpPr>
          <p:sp>
            <p:nvSpPr>
              <p:cNvPr name="Freeform 13" id="13"/>
              <p:cNvSpPr/>
              <p:nvPr/>
            </p:nvSpPr>
            <p:spPr>
              <a:xfrm flipH="false" flipV="false" rot="0">
                <a:off x="0" y="0"/>
                <a:ext cx="387082" cy="502012"/>
              </a:xfrm>
              <a:custGeom>
                <a:avLst/>
                <a:gdLst/>
                <a:ahLst/>
                <a:cxnLst/>
                <a:rect r="r" b="b" t="t" l="l"/>
                <a:pathLst>
                  <a:path h="502012" w="387082">
                    <a:moveTo>
                      <a:pt x="0" y="0"/>
                    </a:moveTo>
                    <a:lnTo>
                      <a:pt x="387082" y="0"/>
                    </a:lnTo>
                    <a:lnTo>
                      <a:pt x="387082" y="502012"/>
                    </a:lnTo>
                    <a:lnTo>
                      <a:pt x="0" y="502012"/>
                    </a:lnTo>
                    <a:close/>
                  </a:path>
                </a:pathLst>
              </a:custGeom>
              <a:solidFill>
                <a:srgbClr val="FFFFFF"/>
              </a:solidFill>
              <a:ln w="28575" cap="sq">
                <a:solidFill>
                  <a:srgbClr val="D9D9D9"/>
                </a:solidFill>
                <a:prstDash val="solid"/>
                <a:miter/>
              </a:ln>
            </p:spPr>
          </p:sp>
          <p:sp>
            <p:nvSpPr>
              <p:cNvPr name="TextBox 14" id="14"/>
              <p:cNvSpPr txBox="true"/>
              <p:nvPr/>
            </p:nvSpPr>
            <p:spPr>
              <a:xfrm>
                <a:off x="0" y="-152400"/>
                <a:ext cx="387082" cy="654412"/>
              </a:xfrm>
              <a:prstGeom prst="rect">
                <a:avLst/>
              </a:prstGeom>
            </p:spPr>
            <p:txBody>
              <a:bodyPr anchor="ctr" rtlCol="false" tIns="154294" lIns="154294" bIns="154294" rIns="154294"/>
              <a:lstStyle/>
              <a:p>
                <a:pPr algn="ctr">
                  <a:lnSpc>
                    <a:spcPts val="11756"/>
                  </a:lnSpc>
                </a:pPr>
              </a:p>
            </p:txBody>
          </p:sp>
        </p:grpSp>
        <p:grpSp>
          <p:nvGrpSpPr>
            <p:cNvPr name="Group 15" id="15"/>
            <p:cNvGrpSpPr/>
            <p:nvPr/>
          </p:nvGrpSpPr>
          <p:grpSpPr>
            <a:xfrm rot="0">
              <a:off x="157548" y="4841112"/>
              <a:ext cx="5028914" cy="1346989"/>
              <a:chOff x="0" y="0"/>
              <a:chExt cx="4242445" cy="1136334"/>
            </a:xfrm>
          </p:grpSpPr>
          <p:sp>
            <p:nvSpPr>
              <p:cNvPr name="Freeform 16" id="16"/>
              <p:cNvSpPr/>
              <p:nvPr/>
            </p:nvSpPr>
            <p:spPr>
              <a:xfrm flipH="false" flipV="false" rot="0">
                <a:off x="0" y="0"/>
                <a:ext cx="4242445" cy="1136334"/>
              </a:xfrm>
              <a:custGeom>
                <a:avLst/>
                <a:gdLst/>
                <a:ahLst/>
                <a:cxnLst/>
                <a:rect r="r" b="b" t="t" l="l"/>
                <a:pathLst>
                  <a:path h="1136334" w="4242445">
                    <a:moveTo>
                      <a:pt x="0" y="0"/>
                    </a:moveTo>
                    <a:lnTo>
                      <a:pt x="4242445" y="0"/>
                    </a:lnTo>
                    <a:lnTo>
                      <a:pt x="4242445" y="1136334"/>
                    </a:lnTo>
                    <a:lnTo>
                      <a:pt x="0" y="1136334"/>
                    </a:lnTo>
                    <a:close/>
                  </a:path>
                </a:pathLst>
              </a:custGeom>
              <a:solidFill>
                <a:srgbClr val="86A315"/>
              </a:solidFill>
            </p:spPr>
          </p:sp>
          <p:sp>
            <p:nvSpPr>
              <p:cNvPr name="TextBox 17" id="17"/>
              <p:cNvSpPr txBox="true"/>
              <p:nvPr/>
            </p:nvSpPr>
            <p:spPr>
              <a:xfrm>
                <a:off x="0" y="-57150"/>
                <a:ext cx="4242445" cy="1193484"/>
              </a:xfrm>
              <a:prstGeom prst="rect">
                <a:avLst/>
              </a:prstGeom>
            </p:spPr>
            <p:txBody>
              <a:bodyPr anchor="ctr" rtlCol="false" tIns="50805" lIns="50805" bIns="50805" rIns="50805"/>
              <a:lstStyle/>
              <a:p>
                <a:pPr algn="ctr">
                  <a:lnSpc>
                    <a:spcPts val="3870"/>
                  </a:lnSpc>
                </a:pPr>
              </a:p>
            </p:txBody>
          </p:sp>
        </p:grpSp>
        <p:grpSp>
          <p:nvGrpSpPr>
            <p:cNvPr name="Group 18" id="18"/>
            <p:cNvGrpSpPr/>
            <p:nvPr/>
          </p:nvGrpSpPr>
          <p:grpSpPr>
            <a:xfrm rot="0">
              <a:off x="157548" y="3898766"/>
              <a:ext cx="5016214" cy="962057"/>
              <a:chOff x="0" y="0"/>
              <a:chExt cx="4231732" cy="811602"/>
            </a:xfrm>
          </p:grpSpPr>
          <p:sp>
            <p:nvSpPr>
              <p:cNvPr name="Freeform 19" id="19"/>
              <p:cNvSpPr/>
              <p:nvPr/>
            </p:nvSpPr>
            <p:spPr>
              <a:xfrm flipH="false" flipV="false" rot="0">
                <a:off x="0" y="0"/>
                <a:ext cx="4231732" cy="811602"/>
              </a:xfrm>
              <a:custGeom>
                <a:avLst/>
                <a:gdLst/>
                <a:ahLst/>
                <a:cxnLst/>
                <a:rect r="r" b="b" t="t" l="l"/>
                <a:pathLst>
                  <a:path h="811602" w="4231732">
                    <a:moveTo>
                      <a:pt x="0" y="0"/>
                    </a:moveTo>
                    <a:lnTo>
                      <a:pt x="4231732" y="0"/>
                    </a:lnTo>
                    <a:lnTo>
                      <a:pt x="4231732" y="811602"/>
                    </a:lnTo>
                    <a:lnTo>
                      <a:pt x="0" y="811602"/>
                    </a:lnTo>
                    <a:close/>
                  </a:path>
                </a:pathLst>
              </a:custGeom>
              <a:solidFill>
                <a:srgbClr val="A5EB4D"/>
              </a:solidFill>
            </p:spPr>
          </p:sp>
          <p:sp>
            <p:nvSpPr>
              <p:cNvPr name="TextBox 20" id="20"/>
              <p:cNvSpPr txBox="true"/>
              <p:nvPr/>
            </p:nvSpPr>
            <p:spPr>
              <a:xfrm>
                <a:off x="0" y="-57150"/>
                <a:ext cx="4231732" cy="868752"/>
              </a:xfrm>
              <a:prstGeom prst="rect">
                <a:avLst/>
              </a:prstGeom>
            </p:spPr>
            <p:txBody>
              <a:bodyPr anchor="ctr" rtlCol="false" tIns="50805" lIns="50805" bIns="50805" rIns="50805"/>
              <a:lstStyle/>
              <a:p>
                <a:pPr algn="ctr">
                  <a:lnSpc>
                    <a:spcPts val="3870"/>
                  </a:lnSpc>
                </a:pPr>
              </a:p>
            </p:txBody>
          </p:sp>
        </p:grpSp>
        <p:grpSp>
          <p:nvGrpSpPr>
            <p:cNvPr name="Group 21" id="21"/>
            <p:cNvGrpSpPr/>
            <p:nvPr/>
          </p:nvGrpSpPr>
          <p:grpSpPr>
            <a:xfrm rot="0">
              <a:off x="2665655" y="3898766"/>
              <a:ext cx="2515667" cy="962057"/>
              <a:chOff x="0" y="0"/>
              <a:chExt cx="2122244" cy="811602"/>
            </a:xfrm>
          </p:grpSpPr>
          <p:sp>
            <p:nvSpPr>
              <p:cNvPr name="Freeform 22" id="22"/>
              <p:cNvSpPr/>
              <p:nvPr/>
            </p:nvSpPr>
            <p:spPr>
              <a:xfrm flipH="false" flipV="false" rot="0">
                <a:off x="0" y="0"/>
                <a:ext cx="2122244" cy="811602"/>
              </a:xfrm>
              <a:custGeom>
                <a:avLst/>
                <a:gdLst/>
                <a:ahLst/>
                <a:cxnLst/>
                <a:rect r="r" b="b" t="t" l="l"/>
                <a:pathLst>
                  <a:path h="811602" w="2122244">
                    <a:moveTo>
                      <a:pt x="0" y="0"/>
                    </a:moveTo>
                    <a:lnTo>
                      <a:pt x="2122244" y="0"/>
                    </a:lnTo>
                    <a:lnTo>
                      <a:pt x="2122244" y="811602"/>
                    </a:lnTo>
                    <a:lnTo>
                      <a:pt x="0" y="811602"/>
                    </a:lnTo>
                    <a:close/>
                  </a:path>
                </a:pathLst>
              </a:custGeom>
              <a:solidFill>
                <a:srgbClr val="74B76E"/>
              </a:solidFill>
            </p:spPr>
          </p:sp>
          <p:sp>
            <p:nvSpPr>
              <p:cNvPr name="TextBox 23" id="23"/>
              <p:cNvSpPr txBox="true"/>
              <p:nvPr/>
            </p:nvSpPr>
            <p:spPr>
              <a:xfrm>
                <a:off x="0" y="-57150"/>
                <a:ext cx="2122244" cy="868752"/>
              </a:xfrm>
              <a:prstGeom prst="rect">
                <a:avLst/>
              </a:prstGeom>
            </p:spPr>
            <p:txBody>
              <a:bodyPr anchor="ctr" rtlCol="false" tIns="50805" lIns="50805" bIns="50805" rIns="50805"/>
              <a:lstStyle/>
              <a:p>
                <a:pPr algn="ctr">
                  <a:lnSpc>
                    <a:spcPts val="3870"/>
                  </a:lnSpc>
                </a:pPr>
              </a:p>
            </p:txBody>
          </p:sp>
        </p:grpSp>
        <p:grpSp>
          <p:nvGrpSpPr>
            <p:cNvPr name="Group 24" id="24"/>
            <p:cNvGrpSpPr/>
            <p:nvPr/>
          </p:nvGrpSpPr>
          <p:grpSpPr>
            <a:xfrm rot="0">
              <a:off x="170051" y="2816021"/>
              <a:ext cx="5016214" cy="1091893"/>
              <a:chOff x="0" y="0"/>
              <a:chExt cx="4231732" cy="921133"/>
            </a:xfrm>
          </p:grpSpPr>
          <p:sp>
            <p:nvSpPr>
              <p:cNvPr name="Freeform 25" id="25"/>
              <p:cNvSpPr/>
              <p:nvPr/>
            </p:nvSpPr>
            <p:spPr>
              <a:xfrm flipH="false" flipV="false" rot="0">
                <a:off x="0" y="0"/>
                <a:ext cx="4231732" cy="921133"/>
              </a:xfrm>
              <a:custGeom>
                <a:avLst/>
                <a:gdLst/>
                <a:ahLst/>
                <a:cxnLst/>
                <a:rect r="r" b="b" t="t" l="l"/>
                <a:pathLst>
                  <a:path h="921133" w="4231732">
                    <a:moveTo>
                      <a:pt x="0" y="0"/>
                    </a:moveTo>
                    <a:lnTo>
                      <a:pt x="4231732" y="0"/>
                    </a:lnTo>
                    <a:lnTo>
                      <a:pt x="4231732" y="921133"/>
                    </a:lnTo>
                    <a:lnTo>
                      <a:pt x="0" y="921133"/>
                    </a:lnTo>
                    <a:close/>
                  </a:path>
                </a:pathLst>
              </a:custGeom>
              <a:solidFill>
                <a:srgbClr val="B1C82E"/>
              </a:solidFill>
            </p:spPr>
          </p:sp>
          <p:sp>
            <p:nvSpPr>
              <p:cNvPr name="TextBox 26" id="26"/>
              <p:cNvSpPr txBox="true"/>
              <p:nvPr/>
            </p:nvSpPr>
            <p:spPr>
              <a:xfrm>
                <a:off x="0" y="-57150"/>
                <a:ext cx="4231732" cy="978283"/>
              </a:xfrm>
              <a:prstGeom prst="rect">
                <a:avLst/>
              </a:prstGeom>
            </p:spPr>
            <p:txBody>
              <a:bodyPr anchor="ctr" rtlCol="false" tIns="50805" lIns="50805" bIns="50805" rIns="50805"/>
              <a:lstStyle/>
              <a:p>
                <a:pPr algn="ctr">
                  <a:lnSpc>
                    <a:spcPts val="3870"/>
                  </a:lnSpc>
                </a:pPr>
              </a:p>
            </p:txBody>
          </p:sp>
        </p:grpSp>
        <p:grpSp>
          <p:nvGrpSpPr>
            <p:cNvPr name="Group 27" id="27"/>
            <p:cNvGrpSpPr/>
            <p:nvPr/>
          </p:nvGrpSpPr>
          <p:grpSpPr>
            <a:xfrm rot="0">
              <a:off x="161328" y="1722704"/>
              <a:ext cx="5016214" cy="1094353"/>
              <a:chOff x="0" y="0"/>
              <a:chExt cx="4231732" cy="923207"/>
            </a:xfrm>
          </p:grpSpPr>
          <p:sp>
            <p:nvSpPr>
              <p:cNvPr name="Freeform 28" id="28"/>
              <p:cNvSpPr/>
              <p:nvPr/>
            </p:nvSpPr>
            <p:spPr>
              <a:xfrm flipH="false" flipV="false" rot="0">
                <a:off x="0" y="0"/>
                <a:ext cx="4231732" cy="923208"/>
              </a:xfrm>
              <a:custGeom>
                <a:avLst/>
                <a:gdLst/>
                <a:ahLst/>
                <a:cxnLst/>
                <a:rect r="r" b="b" t="t" l="l"/>
                <a:pathLst>
                  <a:path h="923208" w="4231732">
                    <a:moveTo>
                      <a:pt x="0" y="0"/>
                    </a:moveTo>
                    <a:lnTo>
                      <a:pt x="4231732" y="0"/>
                    </a:lnTo>
                    <a:lnTo>
                      <a:pt x="4231732" y="923208"/>
                    </a:lnTo>
                    <a:lnTo>
                      <a:pt x="0" y="923208"/>
                    </a:lnTo>
                    <a:close/>
                  </a:path>
                </a:pathLst>
              </a:custGeom>
              <a:solidFill>
                <a:srgbClr val="76C469"/>
              </a:solidFill>
            </p:spPr>
          </p:sp>
          <p:sp>
            <p:nvSpPr>
              <p:cNvPr name="TextBox 29" id="29"/>
              <p:cNvSpPr txBox="true"/>
              <p:nvPr/>
            </p:nvSpPr>
            <p:spPr>
              <a:xfrm>
                <a:off x="0" y="-57150"/>
                <a:ext cx="4231732" cy="980357"/>
              </a:xfrm>
              <a:prstGeom prst="rect">
                <a:avLst/>
              </a:prstGeom>
            </p:spPr>
            <p:txBody>
              <a:bodyPr anchor="ctr" rtlCol="false" tIns="50805" lIns="50805" bIns="50805" rIns="50805"/>
              <a:lstStyle/>
              <a:p>
                <a:pPr algn="ctr">
                  <a:lnSpc>
                    <a:spcPts val="3870"/>
                  </a:lnSpc>
                </a:pPr>
              </a:p>
            </p:txBody>
          </p:sp>
        </p:grpSp>
        <p:grpSp>
          <p:nvGrpSpPr>
            <p:cNvPr name="Group 30" id="30"/>
            <p:cNvGrpSpPr/>
            <p:nvPr/>
          </p:nvGrpSpPr>
          <p:grpSpPr>
            <a:xfrm rot="0">
              <a:off x="161328" y="1722704"/>
              <a:ext cx="2508107" cy="1094353"/>
              <a:chOff x="0" y="0"/>
              <a:chExt cx="2115866" cy="923207"/>
            </a:xfrm>
          </p:grpSpPr>
          <p:sp>
            <p:nvSpPr>
              <p:cNvPr name="Freeform 31" id="31"/>
              <p:cNvSpPr/>
              <p:nvPr/>
            </p:nvSpPr>
            <p:spPr>
              <a:xfrm flipH="false" flipV="false" rot="0">
                <a:off x="0" y="0"/>
                <a:ext cx="2115866" cy="923208"/>
              </a:xfrm>
              <a:custGeom>
                <a:avLst/>
                <a:gdLst/>
                <a:ahLst/>
                <a:cxnLst/>
                <a:rect r="r" b="b" t="t" l="l"/>
                <a:pathLst>
                  <a:path h="923208" w="2115866">
                    <a:moveTo>
                      <a:pt x="0" y="0"/>
                    </a:moveTo>
                    <a:lnTo>
                      <a:pt x="2115866" y="0"/>
                    </a:lnTo>
                    <a:lnTo>
                      <a:pt x="2115866" y="923208"/>
                    </a:lnTo>
                    <a:lnTo>
                      <a:pt x="0" y="923208"/>
                    </a:lnTo>
                    <a:close/>
                  </a:path>
                </a:pathLst>
              </a:custGeom>
              <a:solidFill>
                <a:srgbClr val="3CB04B"/>
              </a:solidFill>
            </p:spPr>
          </p:sp>
          <p:sp>
            <p:nvSpPr>
              <p:cNvPr name="TextBox 32" id="32"/>
              <p:cNvSpPr txBox="true"/>
              <p:nvPr/>
            </p:nvSpPr>
            <p:spPr>
              <a:xfrm>
                <a:off x="0" y="-57150"/>
                <a:ext cx="2115866" cy="980357"/>
              </a:xfrm>
              <a:prstGeom prst="rect">
                <a:avLst/>
              </a:prstGeom>
            </p:spPr>
            <p:txBody>
              <a:bodyPr anchor="ctr" rtlCol="false" tIns="50805" lIns="50805" bIns="50805" rIns="50805"/>
              <a:lstStyle/>
              <a:p>
                <a:pPr algn="ctr">
                  <a:lnSpc>
                    <a:spcPts val="3870"/>
                  </a:lnSpc>
                </a:pPr>
              </a:p>
            </p:txBody>
          </p:sp>
        </p:grpSp>
        <p:grpSp>
          <p:nvGrpSpPr>
            <p:cNvPr name="Group 33" id="33"/>
            <p:cNvGrpSpPr/>
            <p:nvPr/>
          </p:nvGrpSpPr>
          <p:grpSpPr>
            <a:xfrm rot="0">
              <a:off x="161328" y="852023"/>
              <a:ext cx="5023774" cy="865224"/>
              <a:chOff x="0" y="0"/>
              <a:chExt cx="4238110" cy="729913"/>
            </a:xfrm>
          </p:grpSpPr>
          <p:sp>
            <p:nvSpPr>
              <p:cNvPr name="Freeform 34" id="34"/>
              <p:cNvSpPr/>
              <p:nvPr/>
            </p:nvSpPr>
            <p:spPr>
              <a:xfrm flipH="false" flipV="false" rot="0">
                <a:off x="0" y="0"/>
                <a:ext cx="4238110" cy="729913"/>
              </a:xfrm>
              <a:custGeom>
                <a:avLst/>
                <a:gdLst/>
                <a:ahLst/>
                <a:cxnLst/>
                <a:rect r="r" b="b" t="t" l="l"/>
                <a:pathLst>
                  <a:path h="729913" w="4238110">
                    <a:moveTo>
                      <a:pt x="0" y="0"/>
                    </a:moveTo>
                    <a:lnTo>
                      <a:pt x="4238110" y="0"/>
                    </a:lnTo>
                    <a:lnTo>
                      <a:pt x="4238110" y="729913"/>
                    </a:lnTo>
                    <a:lnTo>
                      <a:pt x="0" y="729913"/>
                    </a:lnTo>
                    <a:close/>
                  </a:path>
                </a:pathLst>
              </a:custGeom>
              <a:solidFill>
                <a:srgbClr val="B1C82E"/>
              </a:solidFill>
            </p:spPr>
          </p:sp>
          <p:sp>
            <p:nvSpPr>
              <p:cNvPr name="TextBox 35" id="35"/>
              <p:cNvSpPr txBox="true"/>
              <p:nvPr/>
            </p:nvSpPr>
            <p:spPr>
              <a:xfrm>
                <a:off x="0" y="-57150"/>
                <a:ext cx="4238110" cy="787063"/>
              </a:xfrm>
              <a:prstGeom prst="rect">
                <a:avLst/>
              </a:prstGeom>
            </p:spPr>
            <p:txBody>
              <a:bodyPr anchor="ctr" rtlCol="false" tIns="50805" lIns="50805" bIns="50805" rIns="50805"/>
              <a:lstStyle/>
              <a:p>
                <a:pPr algn="ctr">
                  <a:lnSpc>
                    <a:spcPts val="3870"/>
                  </a:lnSpc>
                </a:pPr>
              </a:p>
            </p:txBody>
          </p:sp>
        </p:grpSp>
        <p:grpSp>
          <p:nvGrpSpPr>
            <p:cNvPr name="Group 36" id="36"/>
            <p:cNvGrpSpPr/>
            <p:nvPr/>
          </p:nvGrpSpPr>
          <p:grpSpPr>
            <a:xfrm rot="0">
              <a:off x="2669435" y="852023"/>
              <a:ext cx="2508107" cy="865224"/>
              <a:chOff x="0" y="0"/>
              <a:chExt cx="2115866" cy="729913"/>
            </a:xfrm>
          </p:grpSpPr>
          <p:sp>
            <p:nvSpPr>
              <p:cNvPr name="Freeform 37" id="37"/>
              <p:cNvSpPr/>
              <p:nvPr/>
            </p:nvSpPr>
            <p:spPr>
              <a:xfrm flipH="false" flipV="false" rot="0">
                <a:off x="0" y="0"/>
                <a:ext cx="2115866" cy="729913"/>
              </a:xfrm>
              <a:custGeom>
                <a:avLst/>
                <a:gdLst/>
                <a:ahLst/>
                <a:cxnLst/>
                <a:rect r="r" b="b" t="t" l="l"/>
                <a:pathLst>
                  <a:path h="729913" w="2115866">
                    <a:moveTo>
                      <a:pt x="0" y="0"/>
                    </a:moveTo>
                    <a:lnTo>
                      <a:pt x="2115866" y="0"/>
                    </a:lnTo>
                    <a:lnTo>
                      <a:pt x="2115866" y="729913"/>
                    </a:lnTo>
                    <a:lnTo>
                      <a:pt x="0" y="729913"/>
                    </a:lnTo>
                    <a:close/>
                  </a:path>
                </a:pathLst>
              </a:custGeom>
              <a:solidFill>
                <a:srgbClr val="4C610A"/>
              </a:solidFill>
            </p:spPr>
          </p:sp>
          <p:sp>
            <p:nvSpPr>
              <p:cNvPr name="TextBox 38" id="38"/>
              <p:cNvSpPr txBox="true"/>
              <p:nvPr/>
            </p:nvSpPr>
            <p:spPr>
              <a:xfrm>
                <a:off x="0" y="-57150"/>
                <a:ext cx="2115866" cy="787063"/>
              </a:xfrm>
              <a:prstGeom prst="rect">
                <a:avLst/>
              </a:prstGeom>
            </p:spPr>
            <p:txBody>
              <a:bodyPr anchor="ctr" rtlCol="false" tIns="50805" lIns="50805" bIns="50805" rIns="50805"/>
              <a:lstStyle/>
              <a:p>
                <a:pPr algn="ctr">
                  <a:lnSpc>
                    <a:spcPts val="3870"/>
                  </a:lnSpc>
                </a:pPr>
              </a:p>
            </p:txBody>
          </p:sp>
        </p:grpSp>
        <p:grpSp>
          <p:nvGrpSpPr>
            <p:cNvPr name="Group 39" id="39"/>
            <p:cNvGrpSpPr/>
            <p:nvPr/>
          </p:nvGrpSpPr>
          <p:grpSpPr>
            <a:xfrm rot="0">
              <a:off x="157548" y="2816021"/>
              <a:ext cx="2508107" cy="1091893"/>
              <a:chOff x="0" y="0"/>
              <a:chExt cx="2115866" cy="921133"/>
            </a:xfrm>
          </p:grpSpPr>
          <p:sp>
            <p:nvSpPr>
              <p:cNvPr name="Freeform 40" id="40"/>
              <p:cNvSpPr/>
              <p:nvPr/>
            </p:nvSpPr>
            <p:spPr>
              <a:xfrm flipH="false" flipV="false" rot="0">
                <a:off x="0" y="0"/>
                <a:ext cx="2115866" cy="921133"/>
              </a:xfrm>
              <a:custGeom>
                <a:avLst/>
                <a:gdLst/>
                <a:ahLst/>
                <a:cxnLst/>
                <a:rect r="r" b="b" t="t" l="l"/>
                <a:pathLst>
                  <a:path h="921133" w="2115866">
                    <a:moveTo>
                      <a:pt x="0" y="0"/>
                    </a:moveTo>
                    <a:lnTo>
                      <a:pt x="2115866" y="0"/>
                    </a:lnTo>
                    <a:lnTo>
                      <a:pt x="2115866" y="921133"/>
                    </a:lnTo>
                    <a:lnTo>
                      <a:pt x="0" y="921133"/>
                    </a:lnTo>
                    <a:close/>
                  </a:path>
                </a:pathLst>
              </a:custGeom>
              <a:solidFill>
                <a:srgbClr val="86A315"/>
              </a:solidFill>
            </p:spPr>
          </p:sp>
          <p:sp>
            <p:nvSpPr>
              <p:cNvPr name="TextBox 41" id="41"/>
              <p:cNvSpPr txBox="true"/>
              <p:nvPr/>
            </p:nvSpPr>
            <p:spPr>
              <a:xfrm>
                <a:off x="0" y="-57150"/>
                <a:ext cx="2115866" cy="978283"/>
              </a:xfrm>
              <a:prstGeom prst="rect">
                <a:avLst/>
              </a:prstGeom>
            </p:spPr>
            <p:txBody>
              <a:bodyPr anchor="ctr" rtlCol="false" tIns="50805" lIns="50805" bIns="50805" rIns="50805"/>
              <a:lstStyle/>
              <a:p>
                <a:pPr algn="ctr">
                  <a:lnSpc>
                    <a:spcPts val="3870"/>
                  </a:lnSpc>
                </a:pPr>
              </a:p>
            </p:txBody>
          </p:sp>
        </p:grpSp>
        <p:sp>
          <p:nvSpPr>
            <p:cNvPr name="Freeform 42" id="42"/>
            <p:cNvSpPr/>
            <p:nvPr/>
          </p:nvSpPr>
          <p:spPr>
            <a:xfrm flipH="false" flipV="false" rot="0">
              <a:off x="1839056" y="992107"/>
              <a:ext cx="583594" cy="585057"/>
            </a:xfrm>
            <a:custGeom>
              <a:avLst/>
              <a:gdLst/>
              <a:ahLst/>
              <a:cxnLst/>
              <a:rect r="r" b="b" t="t" l="l"/>
              <a:pathLst>
                <a:path h="585057" w="583594">
                  <a:moveTo>
                    <a:pt x="0" y="0"/>
                  </a:moveTo>
                  <a:lnTo>
                    <a:pt x="583595" y="0"/>
                  </a:lnTo>
                  <a:lnTo>
                    <a:pt x="583595" y="585057"/>
                  </a:lnTo>
                  <a:lnTo>
                    <a:pt x="0" y="58505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43" id="43"/>
            <p:cNvGrpSpPr/>
            <p:nvPr/>
          </p:nvGrpSpPr>
          <p:grpSpPr>
            <a:xfrm rot="0">
              <a:off x="4325157" y="977095"/>
              <a:ext cx="611548" cy="611548"/>
              <a:chOff x="0" y="0"/>
              <a:chExt cx="812800" cy="812800"/>
            </a:xfrm>
          </p:grpSpPr>
          <p:sp>
            <p:nvSpPr>
              <p:cNvPr name="Freeform 44" id="4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76200" cap="sq">
                <a:solidFill>
                  <a:srgbClr val="3CB04B"/>
                </a:solidFill>
                <a:prstDash val="solid"/>
                <a:miter/>
              </a:ln>
            </p:spPr>
          </p:sp>
          <p:sp>
            <p:nvSpPr>
              <p:cNvPr name="TextBox 45" id="45"/>
              <p:cNvSpPr txBox="true"/>
              <p:nvPr/>
            </p:nvSpPr>
            <p:spPr>
              <a:xfrm>
                <a:off x="76200" y="76200"/>
                <a:ext cx="660400" cy="660400"/>
              </a:xfrm>
              <a:prstGeom prst="rect">
                <a:avLst/>
              </a:prstGeom>
            </p:spPr>
            <p:txBody>
              <a:bodyPr anchor="ctr" rtlCol="false" tIns="50800" lIns="50800" bIns="50800" rIns="50800"/>
              <a:lstStyle/>
              <a:p>
                <a:pPr algn="ctr">
                  <a:lnSpc>
                    <a:spcPts val="5712"/>
                  </a:lnSpc>
                </a:pPr>
              </a:p>
            </p:txBody>
          </p:sp>
        </p:grpSp>
        <p:sp>
          <p:nvSpPr>
            <p:cNvPr name="Freeform 46" id="46"/>
            <p:cNvSpPr/>
            <p:nvPr/>
          </p:nvSpPr>
          <p:spPr>
            <a:xfrm flipH="false" flipV="false" rot="0">
              <a:off x="4433174" y="1042303"/>
              <a:ext cx="443719" cy="443719"/>
            </a:xfrm>
            <a:custGeom>
              <a:avLst/>
              <a:gdLst/>
              <a:ahLst/>
              <a:cxnLst/>
              <a:rect r="r" b="b" t="t" l="l"/>
              <a:pathLst>
                <a:path h="443719" w="443719">
                  <a:moveTo>
                    <a:pt x="0" y="0"/>
                  </a:moveTo>
                  <a:lnTo>
                    <a:pt x="443719" y="0"/>
                  </a:lnTo>
                  <a:lnTo>
                    <a:pt x="443719" y="443718"/>
                  </a:lnTo>
                  <a:lnTo>
                    <a:pt x="0" y="44371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7" id="47"/>
            <p:cNvGrpSpPr/>
            <p:nvPr/>
          </p:nvGrpSpPr>
          <p:grpSpPr>
            <a:xfrm rot="0">
              <a:off x="2093701" y="2227217"/>
              <a:ext cx="459212" cy="459212"/>
              <a:chOff x="0" y="0"/>
              <a:chExt cx="812800" cy="812800"/>
            </a:xfrm>
          </p:grpSpPr>
          <p:sp>
            <p:nvSpPr>
              <p:cNvPr name="Freeform 48" id="4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49" id="49"/>
              <p:cNvSpPr txBox="true"/>
              <p:nvPr/>
            </p:nvSpPr>
            <p:spPr>
              <a:xfrm>
                <a:off x="76200" y="76200"/>
                <a:ext cx="660400" cy="660400"/>
              </a:xfrm>
              <a:prstGeom prst="rect">
                <a:avLst/>
              </a:prstGeom>
            </p:spPr>
            <p:txBody>
              <a:bodyPr anchor="ctr" rtlCol="false" tIns="38146" lIns="38146" bIns="38146" rIns="38146"/>
              <a:lstStyle/>
              <a:p>
                <a:pPr algn="ctr">
                  <a:lnSpc>
                    <a:spcPts val="5712"/>
                  </a:lnSpc>
                </a:pPr>
              </a:p>
            </p:txBody>
          </p:sp>
        </p:grpSp>
        <p:sp>
          <p:nvSpPr>
            <p:cNvPr name="Freeform 50" id="50"/>
            <p:cNvSpPr/>
            <p:nvPr/>
          </p:nvSpPr>
          <p:spPr>
            <a:xfrm flipH="false" flipV="false" rot="0">
              <a:off x="2163261" y="2276332"/>
              <a:ext cx="318709" cy="321117"/>
            </a:xfrm>
            <a:custGeom>
              <a:avLst/>
              <a:gdLst/>
              <a:ahLst/>
              <a:cxnLst/>
              <a:rect r="r" b="b" t="t" l="l"/>
              <a:pathLst>
                <a:path h="321117" w="318709">
                  <a:moveTo>
                    <a:pt x="0" y="0"/>
                  </a:moveTo>
                  <a:lnTo>
                    <a:pt x="318709" y="0"/>
                  </a:lnTo>
                  <a:lnTo>
                    <a:pt x="318709" y="321118"/>
                  </a:lnTo>
                  <a:lnTo>
                    <a:pt x="0" y="32111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51" id="51"/>
            <p:cNvGrpSpPr/>
            <p:nvPr/>
          </p:nvGrpSpPr>
          <p:grpSpPr>
            <a:xfrm rot="0">
              <a:off x="1896595" y="3043129"/>
              <a:ext cx="587495" cy="587495"/>
              <a:chOff x="0" y="0"/>
              <a:chExt cx="812800" cy="812800"/>
            </a:xfrm>
          </p:grpSpPr>
          <p:sp>
            <p:nvSpPr>
              <p:cNvPr name="Freeform 52" id="5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53" id="53"/>
              <p:cNvSpPr txBox="true"/>
              <p:nvPr/>
            </p:nvSpPr>
            <p:spPr>
              <a:xfrm>
                <a:off x="76200" y="76200"/>
                <a:ext cx="660400" cy="660400"/>
              </a:xfrm>
              <a:prstGeom prst="rect">
                <a:avLst/>
              </a:prstGeom>
            </p:spPr>
            <p:txBody>
              <a:bodyPr anchor="ctr" rtlCol="false" tIns="48802" lIns="48802" bIns="48802" rIns="48802"/>
              <a:lstStyle/>
              <a:p>
                <a:pPr algn="ctr">
                  <a:lnSpc>
                    <a:spcPts val="5712"/>
                  </a:lnSpc>
                </a:pPr>
              </a:p>
            </p:txBody>
          </p:sp>
        </p:grpSp>
        <p:sp>
          <p:nvSpPr>
            <p:cNvPr name="Freeform 54" id="54"/>
            <p:cNvSpPr/>
            <p:nvPr/>
          </p:nvSpPr>
          <p:spPr>
            <a:xfrm flipH="false" flipV="false" rot="0">
              <a:off x="2045411" y="3135233"/>
              <a:ext cx="289863" cy="403287"/>
            </a:xfrm>
            <a:custGeom>
              <a:avLst/>
              <a:gdLst/>
              <a:ahLst/>
              <a:cxnLst/>
              <a:rect r="r" b="b" t="t" l="l"/>
              <a:pathLst>
                <a:path h="403287" w="289863">
                  <a:moveTo>
                    <a:pt x="0" y="0"/>
                  </a:moveTo>
                  <a:lnTo>
                    <a:pt x="289862" y="0"/>
                  </a:lnTo>
                  <a:lnTo>
                    <a:pt x="289862" y="403287"/>
                  </a:lnTo>
                  <a:lnTo>
                    <a:pt x="0" y="40328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55" id="55"/>
            <p:cNvGrpSpPr/>
            <p:nvPr/>
          </p:nvGrpSpPr>
          <p:grpSpPr>
            <a:xfrm rot="0">
              <a:off x="3401248" y="4857962"/>
              <a:ext cx="1772514" cy="1330139"/>
              <a:chOff x="0" y="0"/>
              <a:chExt cx="1495312" cy="1122120"/>
            </a:xfrm>
          </p:grpSpPr>
          <p:sp>
            <p:nvSpPr>
              <p:cNvPr name="Freeform 56" id="56"/>
              <p:cNvSpPr/>
              <p:nvPr/>
            </p:nvSpPr>
            <p:spPr>
              <a:xfrm flipH="false" flipV="false" rot="0">
                <a:off x="0" y="0"/>
                <a:ext cx="1495312" cy="1122120"/>
              </a:xfrm>
              <a:custGeom>
                <a:avLst/>
                <a:gdLst/>
                <a:ahLst/>
                <a:cxnLst/>
                <a:rect r="r" b="b" t="t" l="l"/>
                <a:pathLst>
                  <a:path h="1122120" w="1495312">
                    <a:moveTo>
                      <a:pt x="0" y="0"/>
                    </a:moveTo>
                    <a:lnTo>
                      <a:pt x="1495312" y="0"/>
                    </a:lnTo>
                    <a:lnTo>
                      <a:pt x="1495312" y="1122120"/>
                    </a:lnTo>
                    <a:lnTo>
                      <a:pt x="0" y="1122120"/>
                    </a:lnTo>
                    <a:close/>
                  </a:path>
                </a:pathLst>
              </a:custGeom>
              <a:solidFill>
                <a:srgbClr val="84C82F"/>
              </a:solidFill>
            </p:spPr>
          </p:sp>
          <p:sp>
            <p:nvSpPr>
              <p:cNvPr name="TextBox 57" id="57"/>
              <p:cNvSpPr txBox="true"/>
              <p:nvPr/>
            </p:nvSpPr>
            <p:spPr>
              <a:xfrm>
                <a:off x="0" y="-66675"/>
                <a:ext cx="1495312" cy="1188795"/>
              </a:xfrm>
              <a:prstGeom prst="rect">
                <a:avLst/>
              </a:prstGeom>
            </p:spPr>
            <p:txBody>
              <a:bodyPr anchor="ctr" rtlCol="false" tIns="50805" lIns="50805" bIns="50805" rIns="50805"/>
              <a:lstStyle/>
              <a:p>
                <a:pPr algn="ctr">
                  <a:lnSpc>
                    <a:spcPts val="5699"/>
                  </a:lnSpc>
                </a:pPr>
              </a:p>
            </p:txBody>
          </p:sp>
        </p:grpSp>
        <p:grpSp>
          <p:nvGrpSpPr>
            <p:cNvPr name="Group 58" id="58"/>
            <p:cNvGrpSpPr/>
            <p:nvPr/>
          </p:nvGrpSpPr>
          <p:grpSpPr>
            <a:xfrm rot="0">
              <a:off x="2520517" y="5245227"/>
              <a:ext cx="707699" cy="707699"/>
              <a:chOff x="0" y="0"/>
              <a:chExt cx="812800" cy="812800"/>
            </a:xfrm>
          </p:grpSpPr>
          <p:sp>
            <p:nvSpPr>
              <p:cNvPr name="Freeform 59" id="5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60" id="60"/>
              <p:cNvSpPr txBox="true"/>
              <p:nvPr/>
            </p:nvSpPr>
            <p:spPr>
              <a:xfrm>
                <a:off x="76200" y="76200"/>
                <a:ext cx="660400" cy="660400"/>
              </a:xfrm>
              <a:prstGeom prst="rect">
                <a:avLst/>
              </a:prstGeom>
            </p:spPr>
            <p:txBody>
              <a:bodyPr anchor="ctr" rtlCol="false" tIns="58787" lIns="58787" bIns="58787" rIns="58787"/>
              <a:lstStyle/>
              <a:p>
                <a:pPr algn="ctr">
                  <a:lnSpc>
                    <a:spcPts val="5712"/>
                  </a:lnSpc>
                </a:pPr>
              </a:p>
            </p:txBody>
          </p:sp>
        </p:grpSp>
        <p:sp>
          <p:nvSpPr>
            <p:cNvPr name="Freeform 61" id="61"/>
            <p:cNvSpPr/>
            <p:nvPr/>
          </p:nvSpPr>
          <p:spPr>
            <a:xfrm flipH="false" flipV="false" rot="0">
              <a:off x="2660098" y="5381950"/>
              <a:ext cx="428536" cy="428536"/>
            </a:xfrm>
            <a:custGeom>
              <a:avLst/>
              <a:gdLst/>
              <a:ahLst/>
              <a:cxnLst/>
              <a:rect r="r" b="b" t="t" l="l"/>
              <a:pathLst>
                <a:path h="428536" w="428536">
                  <a:moveTo>
                    <a:pt x="0" y="0"/>
                  </a:moveTo>
                  <a:lnTo>
                    <a:pt x="428536" y="0"/>
                  </a:lnTo>
                  <a:lnTo>
                    <a:pt x="428536" y="428537"/>
                  </a:lnTo>
                  <a:lnTo>
                    <a:pt x="0" y="42853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62" id="62"/>
            <p:cNvSpPr/>
            <p:nvPr/>
          </p:nvSpPr>
          <p:spPr>
            <a:xfrm flipH="false" flipV="false" rot="0">
              <a:off x="3447602" y="4896030"/>
              <a:ext cx="879335" cy="1236867"/>
            </a:xfrm>
            <a:custGeom>
              <a:avLst/>
              <a:gdLst/>
              <a:ahLst/>
              <a:cxnLst/>
              <a:rect r="r" b="b" t="t" l="l"/>
              <a:pathLst>
                <a:path h="1236867" w="879335">
                  <a:moveTo>
                    <a:pt x="0" y="0"/>
                  </a:moveTo>
                  <a:lnTo>
                    <a:pt x="879336" y="0"/>
                  </a:lnTo>
                  <a:lnTo>
                    <a:pt x="879336" y="1236867"/>
                  </a:lnTo>
                  <a:lnTo>
                    <a:pt x="0" y="1236867"/>
                  </a:lnTo>
                  <a:lnTo>
                    <a:pt x="0" y="0"/>
                  </a:lnTo>
                  <a:close/>
                </a:path>
              </a:pathLst>
            </a:custGeom>
            <a:blipFill>
              <a:blip r:embed="rId12"/>
              <a:stretch>
                <a:fillRect l="0" t="0" r="0" b="0"/>
              </a:stretch>
            </a:blipFill>
          </p:spPr>
        </p:sp>
        <p:sp>
          <p:nvSpPr>
            <p:cNvPr name="Freeform 63" id="63"/>
            <p:cNvSpPr/>
            <p:nvPr/>
          </p:nvSpPr>
          <p:spPr>
            <a:xfrm flipH="false" flipV="false" rot="0">
              <a:off x="3936188" y="5086891"/>
              <a:ext cx="1365825" cy="1024369"/>
            </a:xfrm>
            <a:custGeom>
              <a:avLst/>
              <a:gdLst/>
              <a:ahLst/>
              <a:cxnLst/>
              <a:rect r="r" b="b" t="t" l="l"/>
              <a:pathLst>
                <a:path h="1024369" w="1365825">
                  <a:moveTo>
                    <a:pt x="0" y="0"/>
                  </a:moveTo>
                  <a:lnTo>
                    <a:pt x="1365825" y="0"/>
                  </a:lnTo>
                  <a:lnTo>
                    <a:pt x="1365825" y="1024369"/>
                  </a:lnTo>
                  <a:lnTo>
                    <a:pt x="0" y="1024369"/>
                  </a:lnTo>
                  <a:lnTo>
                    <a:pt x="0" y="0"/>
                  </a:lnTo>
                  <a:close/>
                </a:path>
              </a:pathLst>
            </a:custGeom>
            <a:blipFill>
              <a:blip r:embed="rId13"/>
              <a:stretch>
                <a:fillRect l="0" t="0" r="0" b="0"/>
              </a:stretch>
            </a:blipFill>
          </p:spPr>
        </p:sp>
        <p:grpSp>
          <p:nvGrpSpPr>
            <p:cNvPr name="Group 64" id="64"/>
            <p:cNvGrpSpPr/>
            <p:nvPr/>
          </p:nvGrpSpPr>
          <p:grpSpPr>
            <a:xfrm rot="0">
              <a:off x="1839056" y="1781384"/>
              <a:ext cx="587495" cy="58749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66" id="66"/>
              <p:cNvSpPr txBox="true"/>
              <p:nvPr/>
            </p:nvSpPr>
            <p:spPr>
              <a:xfrm>
                <a:off x="76200" y="76200"/>
                <a:ext cx="660400" cy="660400"/>
              </a:xfrm>
              <a:prstGeom prst="rect">
                <a:avLst/>
              </a:prstGeom>
            </p:spPr>
            <p:txBody>
              <a:bodyPr anchor="ctr" rtlCol="false" tIns="48802" lIns="48802" bIns="48802" rIns="48802"/>
              <a:lstStyle/>
              <a:p>
                <a:pPr algn="ctr">
                  <a:lnSpc>
                    <a:spcPts val="5712"/>
                  </a:lnSpc>
                </a:pPr>
              </a:p>
            </p:txBody>
          </p:sp>
        </p:grpSp>
        <p:sp>
          <p:nvSpPr>
            <p:cNvPr name="Freeform 67" id="67"/>
            <p:cNvSpPr/>
            <p:nvPr/>
          </p:nvSpPr>
          <p:spPr>
            <a:xfrm flipH="false" flipV="false" rot="0">
              <a:off x="1918756" y="1868870"/>
              <a:ext cx="404551" cy="401011"/>
            </a:xfrm>
            <a:custGeom>
              <a:avLst/>
              <a:gdLst/>
              <a:ahLst/>
              <a:cxnLst/>
              <a:rect r="r" b="b" t="t" l="l"/>
              <a:pathLst>
                <a:path h="401011" w="404551">
                  <a:moveTo>
                    <a:pt x="0" y="0"/>
                  </a:moveTo>
                  <a:lnTo>
                    <a:pt x="404551" y="0"/>
                  </a:lnTo>
                  <a:lnTo>
                    <a:pt x="404551" y="401011"/>
                  </a:lnTo>
                  <a:lnTo>
                    <a:pt x="0" y="401011"/>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TextBox 68" id="68"/>
            <p:cNvSpPr txBox="true"/>
            <p:nvPr/>
          </p:nvSpPr>
          <p:spPr>
            <a:xfrm rot="0">
              <a:off x="2857260" y="3289388"/>
              <a:ext cx="1163824" cy="502254"/>
            </a:xfrm>
            <a:prstGeom prst="rect">
              <a:avLst/>
            </a:prstGeom>
          </p:spPr>
          <p:txBody>
            <a:bodyPr anchor="t" rtlCol="false" tIns="0" lIns="0" bIns="0" rIns="0">
              <a:spAutoFit/>
            </a:bodyPr>
            <a:lstStyle/>
            <a:p>
              <a:pPr algn="l" marL="0" indent="0" lvl="1">
                <a:lnSpc>
                  <a:spcPts val="755"/>
                </a:lnSpc>
                <a:spcBef>
                  <a:spcPct val="0"/>
                </a:spcBef>
              </a:pPr>
              <a:r>
                <a:rPr lang="en-US" sz="635">
                  <a:solidFill>
                    <a:srgbClr val="FFFFFF"/>
                  </a:solidFill>
                  <a:latin typeface="TT Norms Bold"/>
                </a:rPr>
                <a:t>Couper les énergies (électricité et gaz) et o</a:t>
              </a:r>
              <a:r>
                <a:rPr lang="en-US" sz="635" strike="noStrike" u="none">
                  <a:solidFill>
                    <a:srgbClr val="FFFFFF"/>
                  </a:solidFill>
                  <a:latin typeface="TT Norms Bold"/>
                </a:rPr>
                <a:t>bstruer les entrées d’eau potentielles.</a:t>
              </a:r>
            </a:p>
          </p:txBody>
        </p:sp>
        <p:grpSp>
          <p:nvGrpSpPr>
            <p:cNvPr name="Group 69" id="69"/>
            <p:cNvGrpSpPr/>
            <p:nvPr/>
          </p:nvGrpSpPr>
          <p:grpSpPr>
            <a:xfrm rot="0">
              <a:off x="4006504" y="2891001"/>
              <a:ext cx="587495" cy="58749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95250" cap="sq">
                <a:solidFill>
                  <a:srgbClr val="C00000"/>
                </a:solidFill>
                <a:prstDash val="solid"/>
                <a:miter/>
              </a:ln>
            </p:spPr>
          </p:sp>
          <p:sp>
            <p:nvSpPr>
              <p:cNvPr name="TextBox 71" id="71"/>
              <p:cNvSpPr txBox="true"/>
              <p:nvPr/>
            </p:nvSpPr>
            <p:spPr>
              <a:xfrm>
                <a:off x="76200" y="76200"/>
                <a:ext cx="660400" cy="660400"/>
              </a:xfrm>
              <a:prstGeom prst="rect">
                <a:avLst/>
              </a:prstGeom>
            </p:spPr>
            <p:txBody>
              <a:bodyPr anchor="ctr" rtlCol="false" tIns="48802" lIns="48802" bIns="48802" rIns="48802"/>
              <a:lstStyle/>
              <a:p>
                <a:pPr algn="ctr">
                  <a:lnSpc>
                    <a:spcPts val="5712"/>
                  </a:lnSpc>
                </a:pPr>
              </a:p>
            </p:txBody>
          </p:sp>
        </p:grpSp>
        <p:sp>
          <p:nvSpPr>
            <p:cNvPr name="Freeform 72" id="72"/>
            <p:cNvSpPr/>
            <p:nvPr/>
          </p:nvSpPr>
          <p:spPr>
            <a:xfrm flipH="false" flipV="false" rot="0">
              <a:off x="4113153" y="2986601"/>
              <a:ext cx="360135" cy="396297"/>
            </a:xfrm>
            <a:custGeom>
              <a:avLst/>
              <a:gdLst/>
              <a:ahLst/>
              <a:cxnLst/>
              <a:rect r="r" b="b" t="t" l="l"/>
              <a:pathLst>
                <a:path h="396297" w="360135">
                  <a:moveTo>
                    <a:pt x="0" y="0"/>
                  </a:moveTo>
                  <a:lnTo>
                    <a:pt x="360135" y="0"/>
                  </a:lnTo>
                  <a:lnTo>
                    <a:pt x="360135" y="396296"/>
                  </a:lnTo>
                  <a:lnTo>
                    <a:pt x="0" y="396296"/>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grpSp>
          <p:nvGrpSpPr>
            <p:cNvPr name="Group 73" id="73"/>
            <p:cNvGrpSpPr/>
            <p:nvPr/>
          </p:nvGrpSpPr>
          <p:grpSpPr>
            <a:xfrm rot="0">
              <a:off x="4325157" y="3235303"/>
              <a:ext cx="587495" cy="58749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95250" cap="sq">
                <a:solidFill>
                  <a:srgbClr val="3CB04B"/>
                </a:solidFill>
                <a:prstDash val="solid"/>
                <a:miter/>
              </a:ln>
            </p:spPr>
          </p:sp>
          <p:sp>
            <p:nvSpPr>
              <p:cNvPr name="TextBox 75" id="75"/>
              <p:cNvSpPr txBox="true"/>
              <p:nvPr/>
            </p:nvSpPr>
            <p:spPr>
              <a:xfrm>
                <a:off x="76200" y="76200"/>
                <a:ext cx="660400" cy="660400"/>
              </a:xfrm>
              <a:prstGeom prst="rect">
                <a:avLst/>
              </a:prstGeom>
            </p:spPr>
            <p:txBody>
              <a:bodyPr anchor="ctr" rtlCol="false" tIns="48802" lIns="48802" bIns="48802" rIns="48802"/>
              <a:lstStyle/>
              <a:p>
                <a:pPr algn="ctr">
                  <a:lnSpc>
                    <a:spcPts val="5712"/>
                  </a:lnSpc>
                </a:pPr>
              </a:p>
            </p:txBody>
          </p:sp>
        </p:grpSp>
        <p:sp>
          <p:nvSpPr>
            <p:cNvPr name="Freeform 76" id="76"/>
            <p:cNvSpPr/>
            <p:nvPr/>
          </p:nvSpPr>
          <p:spPr>
            <a:xfrm flipH="false" flipV="false" rot="0">
              <a:off x="4473288" y="3325034"/>
              <a:ext cx="291233" cy="408033"/>
            </a:xfrm>
            <a:custGeom>
              <a:avLst/>
              <a:gdLst/>
              <a:ahLst/>
              <a:cxnLst/>
              <a:rect r="r" b="b" t="t" l="l"/>
              <a:pathLst>
                <a:path h="408033" w="291233">
                  <a:moveTo>
                    <a:pt x="0" y="0"/>
                  </a:moveTo>
                  <a:lnTo>
                    <a:pt x="291233" y="0"/>
                  </a:lnTo>
                  <a:lnTo>
                    <a:pt x="291233" y="408033"/>
                  </a:lnTo>
                  <a:lnTo>
                    <a:pt x="0" y="408033"/>
                  </a:lnTo>
                  <a:lnTo>
                    <a:pt x="0" y="0"/>
                  </a:lnTo>
                  <a:close/>
                </a:path>
              </a:pathLst>
            </a:custGeom>
            <a:blipFill>
              <a:blip r:embed="rId18">
                <a:extLst>
                  <a:ext uri="{96DAC541-7B7A-43D3-8B79-37D633B846F1}">
                    <asvg:svgBlip xmlns:asvg="http://schemas.microsoft.com/office/drawing/2016/SVG/main" r:embed="rId19"/>
                  </a:ext>
                </a:extLst>
              </a:blip>
              <a:stretch>
                <a:fillRect l="0" t="0" r="0" b="0"/>
              </a:stretch>
            </a:blipFill>
          </p:spPr>
        </p:sp>
        <p:grpSp>
          <p:nvGrpSpPr>
            <p:cNvPr name="Group 77" id="77"/>
            <p:cNvGrpSpPr/>
            <p:nvPr/>
          </p:nvGrpSpPr>
          <p:grpSpPr>
            <a:xfrm rot="0">
              <a:off x="4312653" y="4117733"/>
              <a:ext cx="587495" cy="587495"/>
              <a:chOff x="0" y="0"/>
              <a:chExt cx="812800" cy="812800"/>
            </a:xfrm>
          </p:grpSpPr>
          <p:sp>
            <p:nvSpPr>
              <p:cNvPr name="Freeform 78" id="7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79" id="79"/>
              <p:cNvSpPr txBox="true"/>
              <p:nvPr/>
            </p:nvSpPr>
            <p:spPr>
              <a:xfrm>
                <a:off x="76200" y="76200"/>
                <a:ext cx="660400" cy="660400"/>
              </a:xfrm>
              <a:prstGeom prst="rect">
                <a:avLst/>
              </a:prstGeom>
            </p:spPr>
            <p:txBody>
              <a:bodyPr anchor="ctr" rtlCol="false" tIns="48802" lIns="48802" bIns="48802" rIns="48802"/>
              <a:lstStyle/>
              <a:p>
                <a:pPr algn="ctr">
                  <a:lnSpc>
                    <a:spcPts val="5712"/>
                  </a:lnSpc>
                </a:pPr>
              </a:p>
            </p:txBody>
          </p:sp>
        </p:grpSp>
        <p:sp>
          <p:nvSpPr>
            <p:cNvPr name="Freeform 80" id="80"/>
            <p:cNvSpPr/>
            <p:nvPr/>
          </p:nvSpPr>
          <p:spPr>
            <a:xfrm flipH="false" flipV="false" rot="0">
              <a:off x="4432169" y="4229205"/>
              <a:ext cx="401085" cy="301179"/>
            </a:xfrm>
            <a:custGeom>
              <a:avLst/>
              <a:gdLst/>
              <a:ahLst/>
              <a:cxnLst/>
              <a:rect r="r" b="b" t="t" l="l"/>
              <a:pathLst>
                <a:path h="301179" w="401085">
                  <a:moveTo>
                    <a:pt x="0" y="0"/>
                  </a:moveTo>
                  <a:lnTo>
                    <a:pt x="401086" y="0"/>
                  </a:lnTo>
                  <a:lnTo>
                    <a:pt x="401086" y="301179"/>
                  </a:lnTo>
                  <a:lnTo>
                    <a:pt x="0" y="301179"/>
                  </a:lnTo>
                  <a:lnTo>
                    <a:pt x="0" y="0"/>
                  </a:lnTo>
                  <a:close/>
                </a:path>
              </a:pathLst>
            </a:custGeom>
            <a:blipFill>
              <a:blip r:embed="rId20">
                <a:extLst>
                  <a:ext uri="{96DAC541-7B7A-43D3-8B79-37D633B846F1}">
                    <asvg:svgBlip xmlns:asvg="http://schemas.microsoft.com/office/drawing/2016/SVG/main" r:embed="rId21"/>
                  </a:ext>
                </a:extLst>
              </a:blip>
              <a:stretch>
                <a:fillRect l="0" t="0" r="0" b="0"/>
              </a:stretch>
            </a:blipFill>
          </p:spPr>
        </p:sp>
        <p:grpSp>
          <p:nvGrpSpPr>
            <p:cNvPr name="Group 81" id="81"/>
            <p:cNvGrpSpPr/>
            <p:nvPr/>
          </p:nvGrpSpPr>
          <p:grpSpPr>
            <a:xfrm rot="0">
              <a:off x="1884091" y="4076445"/>
              <a:ext cx="587495" cy="58749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47625" cap="sq">
                <a:solidFill>
                  <a:srgbClr val="3CB04B"/>
                </a:solidFill>
                <a:prstDash val="solid"/>
                <a:miter/>
              </a:ln>
            </p:spPr>
          </p:sp>
          <p:sp>
            <p:nvSpPr>
              <p:cNvPr name="TextBox 83" id="83"/>
              <p:cNvSpPr txBox="true"/>
              <p:nvPr/>
            </p:nvSpPr>
            <p:spPr>
              <a:xfrm>
                <a:off x="76200" y="76200"/>
                <a:ext cx="660400" cy="660400"/>
              </a:xfrm>
              <a:prstGeom prst="rect">
                <a:avLst/>
              </a:prstGeom>
            </p:spPr>
            <p:txBody>
              <a:bodyPr anchor="ctr" rtlCol="false" tIns="48802" lIns="48802" bIns="48802" rIns="48802"/>
              <a:lstStyle/>
              <a:p>
                <a:pPr algn="ctr">
                  <a:lnSpc>
                    <a:spcPts val="5712"/>
                  </a:lnSpc>
                </a:pPr>
              </a:p>
            </p:txBody>
          </p:sp>
        </p:grpSp>
        <p:sp>
          <p:nvSpPr>
            <p:cNvPr name="Freeform 84" id="84"/>
            <p:cNvSpPr/>
            <p:nvPr/>
          </p:nvSpPr>
          <p:spPr>
            <a:xfrm flipH="false" flipV="false" rot="0">
              <a:off x="2013403" y="4139817"/>
              <a:ext cx="424783" cy="453707"/>
            </a:xfrm>
            <a:custGeom>
              <a:avLst/>
              <a:gdLst/>
              <a:ahLst/>
              <a:cxnLst/>
              <a:rect r="r" b="b" t="t" l="l"/>
              <a:pathLst>
                <a:path h="453707" w="424783">
                  <a:moveTo>
                    <a:pt x="0" y="0"/>
                  </a:moveTo>
                  <a:lnTo>
                    <a:pt x="424783" y="0"/>
                  </a:lnTo>
                  <a:lnTo>
                    <a:pt x="424783" y="453707"/>
                  </a:lnTo>
                  <a:lnTo>
                    <a:pt x="0" y="453707"/>
                  </a:lnTo>
                  <a:lnTo>
                    <a:pt x="0" y="0"/>
                  </a:lnTo>
                  <a:close/>
                </a:path>
              </a:pathLst>
            </a:custGeom>
            <a:blipFill>
              <a:blip r:embed="rId22">
                <a:extLst>
                  <a:ext uri="{96DAC541-7B7A-43D3-8B79-37D633B846F1}">
                    <asvg:svgBlip xmlns:asvg="http://schemas.microsoft.com/office/drawing/2016/SVG/main" r:embed="rId23"/>
                  </a:ext>
                </a:extLst>
              </a:blip>
              <a:stretch>
                <a:fillRect l="0" t="0" r="0" b="0"/>
              </a:stretch>
            </a:blipFill>
          </p:spPr>
        </p:sp>
        <p:sp>
          <p:nvSpPr>
            <p:cNvPr name="Freeform 85" id="85"/>
            <p:cNvSpPr/>
            <p:nvPr/>
          </p:nvSpPr>
          <p:spPr>
            <a:xfrm flipH="false" flipV="false" rot="0">
              <a:off x="3107720" y="6336619"/>
              <a:ext cx="445881" cy="330927"/>
            </a:xfrm>
            <a:custGeom>
              <a:avLst/>
              <a:gdLst/>
              <a:ahLst/>
              <a:cxnLst/>
              <a:rect r="r" b="b" t="t" l="l"/>
              <a:pathLst>
                <a:path h="330927" w="445881">
                  <a:moveTo>
                    <a:pt x="0" y="0"/>
                  </a:moveTo>
                  <a:lnTo>
                    <a:pt x="445881" y="0"/>
                  </a:lnTo>
                  <a:lnTo>
                    <a:pt x="445881" y="330927"/>
                  </a:lnTo>
                  <a:lnTo>
                    <a:pt x="0" y="330927"/>
                  </a:lnTo>
                  <a:lnTo>
                    <a:pt x="0" y="0"/>
                  </a:lnTo>
                  <a:close/>
                </a:path>
              </a:pathLst>
            </a:custGeom>
            <a:blipFill>
              <a:blip r:embed="rId24"/>
              <a:stretch>
                <a:fillRect l="0" t="0" r="0" b="0"/>
              </a:stretch>
            </a:blipFill>
          </p:spPr>
        </p:sp>
        <p:sp>
          <p:nvSpPr>
            <p:cNvPr name="Freeform 86" id="86"/>
            <p:cNvSpPr/>
            <p:nvPr/>
          </p:nvSpPr>
          <p:spPr>
            <a:xfrm flipH="false" flipV="false" rot="0">
              <a:off x="2408265" y="6317694"/>
              <a:ext cx="559139" cy="363440"/>
            </a:xfrm>
            <a:custGeom>
              <a:avLst/>
              <a:gdLst/>
              <a:ahLst/>
              <a:cxnLst/>
              <a:rect r="r" b="b" t="t" l="l"/>
              <a:pathLst>
                <a:path h="363440" w="559139">
                  <a:moveTo>
                    <a:pt x="0" y="0"/>
                  </a:moveTo>
                  <a:lnTo>
                    <a:pt x="559139" y="0"/>
                  </a:lnTo>
                  <a:lnTo>
                    <a:pt x="559139" y="363440"/>
                  </a:lnTo>
                  <a:lnTo>
                    <a:pt x="0" y="363440"/>
                  </a:lnTo>
                  <a:lnTo>
                    <a:pt x="0" y="0"/>
                  </a:lnTo>
                  <a:close/>
                </a:path>
              </a:pathLst>
            </a:custGeom>
            <a:blipFill>
              <a:blip r:embed="rId25"/>
              <a:stretch>
                <a:fillRect l="0" t="0" r="0" b="0"/>
              </a:stretch>
            </a:blipFill>
          </p:spPr>
        </p:sp>
        <p:sp>
          <p:nvSpPr>
            <p:cNvPr name="Freeform 87" id="87"/>
            <p:cNvSpPr/>
            <p:nvPr/>
          </p:nvSpPr>
          <p:spPr>
            <a:xfrm flipH="false" flipV="false" rot="0">
              <a:off x="4367988" y="1800344"/>
              <a:ext cx="574278" cy="501776"/>
            </a:xfrm>
            <a:custGeom>
              <a:avLst/>
              <a:gdLst/>
              <a:ahLst/>
              <a:cxnLst/>
              <a:rect r="r" b="b" t="t" l="l"/>
              <a:pathLst>
                <a:path h="501776" w="574278">
                  <a:moveTo>
                    <a:pt x="0" y="0"/>
                  </a:moveTo>
                  <a:lnTo>
                    <a:pt x="574278" y="0"/>
                  </a:lnTo>
                  <a:lnTo>
                    <a:pt x="574278" y="501776"/>
                  </a:lnTo>
                  <a:lnTo>
                    <a:pt x="0" y="501776"/>
                  </a:lnTo>
                  <a:lnTo>
                    <a:pt x="0" y="0"/>
                  </a:lnTo>
                  <a:close/>
                </a:path>
              </a:pathLst>
            </a:custGeom>
            <a:blipFill>
              <a:blip r:embed="rId26">
                <a:extLst>
                  <a:ext uri="{96DAC541-7B7A-43D3-8B79-37D633B846F1}">
                    <asvg:svgBlip xmlns:asvg="http://schemas.microsoft.com/office/drawing/2016/SVG/main" r:embed="rId27"/>
                  </a:ext>
                </a:extLst>
              </a:blip>
              <a:stretch>
                <a:fillRect l="0" t="0" r="0" b="0"/>
              </a:stretch>
            </a:blipFill>
          </p:spPr>
        </p:sp>
        <p:grpSp>
          <p:nvGrpSpPr>
            <p:cNvPr name="Group 88" id="88"/>
            <p:cNvGrpSpPr/>
            <p:nvPr/>
          </p:nvGrpSpPr>
          <p:grpSpPr>
            <a:xfrm rot="0">
              <a:off x="4547870" y="2210161"/>
              <a:ext cx="472554" cy="472554"/>
              <a:chOff x="0" y="0"/>
              <a:chExt cx="812800" cy="812800"/>
            </a:xfrm>
          </p:grpSpPr>
          <p:sp>
            <p:nvSpPr>
              <p:cNvPr name="Freeform 89" id="8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name="TextBox 90" id="90"/>
              <p:cNvSpPr txBox="true"/>
              <p:nvPr/>
            </p:nvSpPr>
            <p:spPr>
              <a:xfrm>
                <a:off x="76200" y="76200"/>
                <a:ext cx="660400" cy="660400"/>
              </a:xfrm>
              <a:prstGeom prst="rect">
                <a:avLst/>
              </a:prstGeom>
            </p:spPr>
            <p:txBody>
              <a:bodyPr anchor="ctr" rtlCol="false" tIns="58355" lIns="58355" bIns="58355" rIns="58355"/>
              <a:lstStyle/>
              <a:p>
                <a:pPr algn="ctr">
                  <a:lnSpc>
                    <a:spcPts val="5712"/>
                  </a:lnSpc>
                </a:pPr>
              </a:p>
            </p:txBody>
          </p:sp>
        </p:grpSp>
        <p:sp>
          <p:nvSpPr>
            <p:cNvPr name="Freeform 91" id="91"/>
            <p:cNvSpPr/>
            <p:nvPr/>
          </p:nvSpPr>
          <p:spPr>
            <a:xfrm flipH="false" flipV="false" rot="0">
              <a:off x="4523477" y="2189973"/>
              <a:ext cx="521340" cy="519023"/>
            </a:xfrm>
            <a:custGeom>
              <a:avLst/>
              <a:gdLst/>
              <a:ahLst/>
              <a:cxnLst/>
              <a:rect r="r" b="b" t="t" l="l"/>
              <a:pathLst>
                <a:path h="519023" w="521340">
                  <a:moveTo>
                    <a:pt x="0" y="0"/>
                  </a:moveTo>
                  <a:lnTo>
                    <a:pt x="521340" y="0"/>
                  </a:lnTo>
                  <a:lnTo>
                    <a:pt x="521340" y="519023"/>
                  </a:lnTo>
                  <a:lnTo>
                    <a:pt x="0" y="519023"/>
                  </a:lnTo>
                  <a:lnTo>
                    <a:pt x="0" y="0"/>
                  </a:lnTo>
                  <a:close/>
                </a:path>
              </a:pathLst>
            </a:custGeom>
            <a:blipFill>
              <a:blip r:embed="rId28"/>
              <a:stretch>
                <a:fillRect l="0" t="0" r="0" b="0"/>
              </a:stretch>
            </a:blipFill>
          </p:spPr>
        </p:sp>
        <p:sp>
          <p:nvSpPr>
            <p:cNvPr name="TextBox 92" id="92"/>
            <p:cNvSpPr txBox="true"/>
            <p:nvPr/>
          </p:nvSpPr>
          <p:spPr>
            <a:xfrm rot="0">
              <a:off x="347435" y="3955588"/>
              <a:ext cx="844627" cy="414605"/>
            </a:xfrm>
            <a:prstGeom prst="rect">
              <a:avLst/>
            </a:prstGeom>
          </p:spPr>
          <p:txBody>
            <a:bodyPr anchor="t" rtlCol="false" tIns="0" lIns="0" bIns="0" rIns="0">
              <a:spAutoFit/>
            </a:bodyPr>
            <a:lstStyle/>
            <a:p>
              <a:pPr>
                <a:lnSpc>
                  <a:spcPts val="2603"/>
                </a:lnSpc>
                <a:spcBef>
                  <a:spcPct val="0"/>
                </a:spcBef>
              </a:pPr>
              <a:r>
                <a:rPr lang="en-US" sz="1872" spc="161">
                  <a:solidFill>
                    <a:srgbClr val="FFFFFF"/>
                  </a:solidFill>
                  <a:latin typeface="Montserrat"/>
                </a:rPr>
                <a:t>07.</a:t>
              </a:r>
            </a:p>
          </p:txBody>
        </p:sp>
        <p:sp>
          <p:nvSpPr>
            <p:cNvPr name="TextBox 93" id="93"/>
            <p:cNvSpPr txBox="true"/>
            <p:nvPr/>
          </p:nvSpPr>
          <p:spPr>
            <a:xfrm rot="0">
              <a:off x="347435" y="4406530"/>
              <a:ext cx="1083234" cy="119226"/>
            </a:xfrm>
            <a:prstGeom prst="rect">
              <a:avLst/>
            </a:prstGeom>
          </p:spPr>
          <p:txBody>
            <a:bodyPr anchor="t" rtlCol="false" tIns="0" lIns="0" bIns="0" rIns="0">
              <a:spAutoFit/>
            </a:bodyPr>
            <a:lstStyle/>
            <a:p>
              <a:pPr algn="l" marL="0" indent="0" lvl="1">
                <a:lnSpc>
                  <a:spcPts val="755"/>
                </a:lnSpc>
                <a:spcBef>
                  <a:spcPct val="0"/>
                </a:spcBef>
              </a:pPr>
              <a:r>
                <a:rPr lang="en-US" sz="635" strike="noStrike" u="none">
                  <a:solidFill>
                    <a:srgbClr val="FFFFFF"/>
                  </a:solidFill>
                  <a:latin typeface="TT Norms Bold"/>
                </a:rPr>
                <a:t>Gagner les hauteurs.</a:t>
              </a:r>
            </a:p>
          </p:txBody>
        </p:sp>
        <p:sp>
          <p:nvSpPr>
            <p:cNvPr name="TextBox 94" id="94"/>
            <p:cNvSpPr txBox="true"/>
            <p:nvPr/>
          </p:nvSpPr>
          <p:spPr>
            <a:xfrm rot="0">
              <a:off x="2835204" y="3965190"/>
              <a:ext cx="760625" cy="414605"/>
            </a:xfrm>
            <a:prstGeom prst="rect">
              <a:avLst/>
            </a:prstGeom>
          </p:spPr>
          <p:txBody>
            <a:bodyPr anchor="t" rtlCol="false" tIns="0" lIns="0" bIns="0" rIns="0">
              <a:spAutoFit/>
            </a:bodyPr>
            <a:lstStyle/>
            <a:p>
              <a:pPr>
                <a:lnSpc>
                  <a:spcPts val="2603"/>
                </a:lnSpc>
                <a:spcBef>
                  <a:spcPct val="0"/>
                </a:spcBef>
              </a:pPr>
              <a:r>
                <a:rPr lang="en-US" sz="1872" spc="161">
                  <a:solidFill>
                    <a:srgbClr val="FFFFFF"/>
                  </a:solidFill>
                  <a:latin typeface="Montserrat"/>
                </a:rPr>
                <a:t>08.</a:t>
              </a:r>
            </a:p>
          </p:txBody>
        </p:sp>
        <p:sp>
          <p:nvSpPr>
            <p:cNvPr name="TextBox 95" id="95"/>
            <p:cNvSpPr txBox="true"/>
            <p:nvPr/>
          </p:nvSpPr>
          <p:spPr>
            <a:xfrm rot="0">
              <a:off x="2838984" y="1726608"/>
              <a:ext cx="910618" cy="415781"/>
            </a:xfrm>
            <a:prstGeom prst="rect">
              <a:avLst/>
            </a:prstGeom>
          </p:spPr>
          <p:txBody>
            <a:bodyPr anchor="t" rtlCol="false" tIns="0" lIns="0" bIns="0" rIns="0">
              <a:spAutoFit/>
            </a:bodyPr>
            <a:lstStyle/>
            <a:p>
              <a:pPr>
                <a:lnSpc>
                  <a:spcPts val="2603"/>
                </a:lnSpc>
                <a:spcBef>
                  <a:spcPct val="0"/>
                </a:spcBef>
              </a:pPr>
              <a:r>
                <a:rPr lang="en-US" sz="1872" spc="161">
                  <a:solidFill>
                    <a:srgbClr val="FFFFFF"/>
                  </a:solidFill>
                  <a:latin typeface="Montserrat"/>
                </a:rPr>
                <a:t>04.</a:t>
              </a:r>
            </a:p>
          </p:txBody>
        </p:sp>
        <p:sp>
          <p:nvSpPr>
            <p:cNvPr name="TextBox 96" id="96"/>
            <p:cNvSpPr txBox="true"/>
            <p:nvPr/>
          </p:nvSpPr>
          <p:spPr>
            <a:xfrm rot="0">
              <a:off x="351215" y="1345068"/>
              <a:ext cx="957303" cy="305186"/>
            </a:xfrm>
            <a:prstGeom prst="rect">
              <a:avLst/>
            </a:prstGeom>
          </p:spPr>
          <p:txBody>
            <a:bodyPr anchor="t" rtlCol="false" tIns="0" lIns="0" bIns="0" rIns="0">
              <a:spAutoFit/>
            </a:bodyPr>
            <a:lstStyle/>
            <a:p>
              <a:pPr>
                <a:lnSpc>
                  <a:spcPts val="923"/>
                </a:lnSpc>
              </a:pPr>
              <a:r>
                <a:rPr lang="en-US" sz="775">
                  <a:solidFill>
                    <a:srgbClr val="FFFFFF"/>
                  </a:solidFill>
                  <a:latin typeface="TT Norms Bold"/>
                </a:rPr>
                <a:t>Garder son calme.</a:t>
              </a:r>
            </a:p>
          </p:txBody>
        </p:sp>
        <p:sp>
          <p:nvSpPr>
            <p:cNvPr name="TextBox 97" id="97"/>
            <p:cNvSpPr txBox="true"/>
            <p:nvPr/>
          </p:nvSpPr>
          <p:spPr>
            <a:xfrm rot="0">
              <a:off x="351215" y="1762391"/>
              <a:ext cx="794090" cy="414605"/>
            </a:xfrm>
            <a:prstGeom prst="rect">
              <a:avLst/>
            </a:prstGeom>
          </p:spPr>
          <p:txBody>
            <a:bodyPr anchor="t" rtlCol="false" tIns="0" lIns="0" bIns="0" rIns="0">
              <a:spAutoFit/>
            </a:bodyPr>
            <a:lstStyle/>
            <a:p>
              <a:pPr>
                <a:lnSpc>
                  <a:spcPts val="2603"/>
                </a:lnSpc>
                <a:spcBef>
                  <a:spcPct val="0"/>
                </a:spcBef>
              </a:pPr>
              <a:r>
                <a:rPr lang="en-US" sz="1872" spc="161">
                  <a:solidFill>
                    <a:srgbClr val="FFFFFF"/>
                  </a:solidFill>
                  <a:latin typeface="Montserrat"/>
                </a:rPr>
                <a:t>03.</a:t>
              </a:r>
            </a:p>
          </p:txBody>
        </p:sp>
        <p:sp>
          <p:nvSpPr>
            <p:cNvPr name="TextBox 98" id="98"/>
            <p:cNvSpPr txBox="true"/>
            <p:nvPr/>
          </p:nvSpPr>
          <p:spPr>
            <a:xfrm rot="0">
              <a:off x="2844757" y="4413106"/>
              <a:ext cx="1217845" cy="368888"/>
            </a:xfrm>
            <a:prstGeom prst="rect">
              <a:avLst/>
            </a:prstGeom>
          </p:spPr>
          <p:txBody>
            <a:bodyPr anchor="t" rtlCol="false" tIns="0" lIns="0" bIns="0" rIns="0">
              <a:spAutoFit/>
            </a:bodyPr>
            <a:lstStyle/>
            <a:p>
              <a:pPr algn="l" marL="0" indent="0" lvl="1">
                <a:lnSpc>
                  <a:spcPts val="755"/>
                </a:lnSpc>
                <a:spcBef>
                  <a:spcPct val="0"/>
                </a:spcBef>
              </a:pPr>
              <a:r>
                <a:rPr lang="en-US" sz="635" strike="noStrike" u="none">
                  <a:solidFill>
                    <a:srgbClr val="FFFFFF"/>
                  </a:solidFill>
                  <a:latin typeface="TT Norms Bold"/>
                </a:rPr>
                <a:t>S’informer de l’évolution de la situation.</a:t>
              </a:r>
            </a:p>
          </p:txBody>
        </p:sp>
        <p:sp>
          <p:nvSpPr>
            <p:cNvPr name="TextBox 99" id="99"/>
            <p:cNvSpPr txBox="true"/>
            <p:nvPr/>
          </p:nvSpPr>
          <p:spPr>
            <a:xfrm rot="0">
              <a:off x="359938" y="2860790"/>
              <a:ext cx="852128" cy="414605"/>
            </a:xfrm>
            <a:prstGeom prst="rect">
              <a:avLst/>
            </a:prstGeom>
          </p:spPr>
          <p:txBody>
            <a:bodyPr anchor="t" rtlCol="false" tIns="0" lIns="0" bIns="0" rIns="0">
              <a:spAutoFit/>
            </a:bodyPr>
            <a:lstStyle/>
            <a:p>
              <a:pPr>
                <a:lnSpc>
                  <a:spcPts val="2603"/>
                </a:lnSpc>
                <a:spcBef>
                  <a:spcPct val="0"/>
                </a:spcBef>
              </a:pPr>
              <a:r>
                <a:rPr lang="en-US" sz="1872" spc="161">
                  <a:solidFill>
                    <a:srgbClr val="FFFFFF"/>
                  </a:solidFill>
                  <a:latin typeface="Montserrat"/>
                </a:rPr>
                <a:t>05.</a:t>
              </a:r>
            </a:p>
          </p:txBody>
        </p:sp>
        <p:sp>
          <p:nvSpPr>
            <p:cNvPr name="TextBox 100" id="100"/>
            <p:cNvSpPr txBox="true"/>
            <p:nvPr/>
          </p:nvSpPr>
          <p:spPr>
            <a:xfrm rot="0">
              <a:off x="2838984" y="956922"/>
              <a:ext cx="688162" cy="414605"/>
            </a:xfrm>
            <a:prstGeom prst="rect">
              <a:avLst/>
            </a:prstGeom>
          </p:spPr>
          <p:txBody>
            <a:bodyPr anchor="t" rtlCol="false" tIns="0" lIns="0" bIns="0" rIns="0">
              <a:spAutoFit/>
            </a:bodyPr>
            <a:lstStyle/>
            <a:p>
              <a:pPr>
                <a:lnSpc>
                  <a:spcPts val="2603"/>
                </a:lnSpc>
                <a:spcBef>
                  <a:spcPct val="0"/>
                </a:spcBef>
              </a:pPr>
              <a:r>
                <a:rPr lang="en-US" sz="1872" spc="161">
                  <a:solidFill>
                    <a:srgbClr val="FFFFFF"/>
                  </a:solidFill>
                  <a:latin typeface="Montserrat"/>
                </a:rPr>
                <a:t>02.</a:t>
              </a:r>
            </a:p>
          </p:txBody>
        </p:sp>
        <p:sp>
          <p:nvSpPr>
            <p:cNvPr name="TextBox 101" id="101"/>
            <p:cNvSpPr txBox="true"/>
            <p:nvPr/>
          </p:nvSpPr>
          <p:spPr>
            <a:xfrm rot="0">
              <a:off x="351215" y="902369"/>
              <a:ext cx="710529" cy="414605"/>
            </a:xfrm>
            <a:prstGeom prst="rect">
              <a:avLst/>
            </a:prstGeom>
          </p:spPr>
          <p:txBody>
            <a:bodyPr anchor="t" rtlCol="false" tIns="0" lIns="0" bIns="0" rIns="0">
              <a:spAutoFit/>
            </a:bodyPr>
            <a:lstStyle/>
            <a:p>
              <a:pPr algn="just">
                <a:lnSpc>
                  <a:spcPts val="2603"/>
                </a:lnSpc>
                <a:spcBef>
                  <a:spcPct val="0"/>
                </a:spcBef>
              </a:pPr>
              <a:r>
                <a:rPr lang="en-US" sz="1872" spc="161">
                  <a:solidFill>
                    <a:srgbClr val="FFFFFF"/>
                  </a:solidFill>
                  <a:latin typeface="Montserrat"/>
                </a:rPr>
                <a:t>01.</a:t>
              </a:r>
            </a:p>
          </p:txBody>
        </p:sp>
        <p:sp>
          <p:nvSpPr>
            <p:cNvPr name="TextBox 102" id="102"/>
            <p:cNvSpPr txBox="true"/>
            <p:nvPr/>
          </p:nvSpPr>
          <p:spPr>
            <a:xfrm rot="0">
              <a:off x="2846162" y="2860790"/>
              <a:ext cx="999077" cy="414605"/>
            </a:xfrm>
            <a:prstGeom prst="rect">
              <a:avLst/>
            </a:prstGeom>
          </p:spPr>
          <p:txBody>
            <a:bodyPr anchor="t" rtlCol="false" tIns="0" lIns="0" bIns="0" rIns="0">
              <a:spAutoFit/>
            </a:bodyPr>
            <a:lstStyle/>
            <a:p>
              <a:pPr>
                <a:lnSpc>
                  <a:spcPts val="2603"/>
                </a:lnSpc>
                <a:spcBef>
                  <a:spcPct val="0"/>
                </a:spcBef>
              </a:pPr>
              <a:r>
                <a:rPr lang="en-US" sz="1872" spc="161">
                  <a:solidFill>
                    <a:srgbClr val="FFFFFF"/>
                  </a:solidFill>
                  <a:latin typeface="Montserrat"/>
                </a:rPr>
                <a:t>06.</a:t>
              </a:r>
            </a:p>
          </p:txBody>
        </p:sp>
        <p:sp>
          <p:nvSpPr>
            <p:cNvPr name="TextBox 103" id="103"/>
            <p:cNvSpPr txBox="true"/>
            <p:nvPr/>
          </p:nvSpPr>
          <p:spPr>
            <a:xfrm rot="0">
              <a:off x="2838984" y="1371527"/>
              <a:ext cx="934133" cy="312063"/>
            </a:xfrm>
            <a:prstGeom prst="rect">
              <a:avLst/>
            </a:prstGeom>
          </p:spPr>
          <p:txBody>
            <a:bodyPr anchor="t" rtlCol="false" tIns="0" lIns="0" bIns="0" rIns="0">
              <a:spAutoFit/>
            </a:bodyPr>
            <a:lstStyle/>
            <a:p>
              <a:pPr algn="l" marL="0" indent="0" lvl="1">
                <a:lnSpc>
                  <a:spcPts val="923"/>
                </a:lnSpc>
                <a:spcBef>
                  <a:spcPct val="0"/>
                </a:spcBef>
              </a:pPr>
              <a:r>
                <a:rPr lang="en-US" sz="775" strike="noStrike" u="none">
                  <a:solidFill>
                    <a:srgbClr val="FFFFFF"/>
                  </a:solidFill>
                  <a:latin typeface="TT Norms Bold"/>
                </a:rPr>
                <a:t>Etre attentif aux messages.</a:t>
              </a:r>
            </a:p>
          </p:txBody>
        </p:sp>
        <p:sp>
          <p:nvSpPr>
            <p:cNvPr name="TextBox 104" id="104"/>
            <p:cNvSpPr txBox="true"/>
            <p:nvPr/>
          </p:nvSpPr>
          <p:spPr>
            <a:xfrm rot="0">
              <a:off x="2847247" y="2103552"/>
              <a:ext cx="1507142" cy="670844"/>
            </a:xfrm>
            <a:prstGeom prst="rect">
              <a:avLst/>
            </a:prstGeom>
          </p:spPr>
          <p:txBody>
            <a:bodyPr anchor="t" rtlCol="false" tIns="0" lIns="0" bIns="0" rIns="0">
              <a:spAutoFit/>
            </a:bodyPr>
            <a:lstStyle/>
            <a:p>
              <a:pPr>
                <a:lnSpc>
                  <a:spcPts val="672"/>
                </a:lnSpc>
              </a:pPr>
              <a:r>
                <a:rPr lang="en-US" sz="564">
                  <a:solidFill>
                    <a:srgbClr val="FFFFFF"/>
                  </a:solidFill>
                  <a:latin typeface="TT Norms Bold"/>
                </a:rPr>
                <a:t>Se mettre à l’abri. </a:t>
              </a:r>
            </a:p>
            <a:p>
              <a:pPr>
                <a:lnSpc>
                  <a:spcPts val="672"/>
                </a:lnSpc>
              </a:pPr>
              <a:r>
                <a:rPr lang="en-US" sz="564">
                  <a:solidFill>
                    <a:srgbClr val="FFFFFF"/>
                  </a:solidFill>
                  <a:latin typeface="TT Norms Bold"/>
                </a:rPr>
                <a:t>Ne pas s’engager dans une zone inondée ni en voiture ni à pied. </a:t>
              </a:r>
            </a:p>
            <a:p>
              <a:pPr>
                <a:lnSpc>
                  <a:spcPts val="672"/>
                </a:lnSpc>
              </a:pPr>
            </a:p>
            <a:p>
              <a:pPr>
                <a:lnSpc>
                  <a:spcPts val="672"/>
                </a:lnSpc>
              </a:pPr>
              <a:r>
                <a:rPr lang="en-US" sz="564">
                  <a:solidFill>
                    <a:srgbClr val="FFFFFF"/>
                  </a:solidFill>
                  <a:latin typeface="TT Norms Bold"/>
                </a:rPr>
                <a:t>Ne pas aller chercher ses enfants à l‘école.</a:t>
              </a:r>
            </a:p>
          </p:txBody>
        </p:sp>
        <p:sp>
          <p:nvSpPr>
            <p:cNvPr name="TextBox 105" id="105"/>
            <p:cNvSpPr txBox="true"/>
            <p:nvPr/>
          </p:nvSpPr>
          <p:spPr>
            <a:xfrm rot="0">
              <a:off x="706480" y="2177873"/>
              <a:ext cx="955155" cy="491767"/>
            </a:xfrm>
            <a:prstGeom prst="rect">
              <a:avLst/>
            </a:prstGeom>
          </p:spPr>
          <p:txBody>
            <a:bodyPr anchor="t" rtlCol="false" tIns="0" lIns="0" bIns="0" rIns="0">
              <a:spAutoFit/>
            </a:bodyPr>
            <a:lstStyle/>
            <a:p>
              <a:pPr algn="l" marL="0" indent="0" lvl="1">
                <a:lnSpc>
                  <a:spcPts val="755"/>
                </a:lnSpc>
                <a:spcBef>
                  <a:spcPct val="0"/>
                </a:spcBef>
              </a:pPr>
              <a:r>
                <a:rPr lang="en-US" sz="635" strike="noStrike" u="none">
                  <a:solidFill>
                    <a:srgbClr val="FFFFFF"/>
                  </a:solidFill>
                  <a:latin typeface="TT Norms Bold"/>
                </a:rPr>
                <a:t>Préparer son sac et prévoir un éclairage de secours.</a:t>
              </a:r>
            </a:p>
          </p:txBody>
        </p:sp>
        <p:sp>
          <p:nvSpPr>
            <p:cNvPr name="TextBox 106" id="106"/>
            <p:cNvSpPr txBox="true"/>
            <p:nvPr/>
          </p:nvSpPr>
          <p:spPr>
            <a:xfrm rot="0">
              <a:off x="572596" y="110805"/>
              <a:ext cx="4228572" cy="388190"/>
            </a:xfrm>
            <a:prstGeom prst="rect">
              <a:avLst/>
            </a:prstGeom>
          </p:spPr>
          <p:txBody>
            <a:bodyPr anchor="t" rtlCol="false" tIns="0" lIns="0" bIns="0" rIns="0">
              <a:spAutoFit/>
            </a:bodyPr>
            <a:lstStyle/>
            <a:p>
              <a:pPr algn="ctr">
                <a:lnSpc>
                  <a:spcPts val="2368"/>
                </a:lnSpc>
              </a:pPr>
              <a:r>
                <a:rPr lang="en-US" sz="1973">
                  <a:solidFill>
                    <a:srgbClr val="86A315"/>
                  </a:solidFill>
                  <a:latin typeface="Garet Bold"/>
                </a:rPr>
                <a:t>LES BONS REFLEXES</a:t>
              </a:r>
            </a:p>
          </p:txBody>
        </p:sp>
        <p:sp>
          <p:nvSpPr>
            <p:cNvPr name="TextBox 107" id="107"/>
            <p:cNvSpPr txBox="true"/>
            <p:nvPr/>
          </p:nvSpPr>
          <p:spPr>
            <a:xfrm rot="0">
              <a:off x="359938" y="3277921"/>
              <a:ext cx="1479118" cy="494668"/>
            </a:xfrm>
            <a:prstGeom prst="rect">
              <a:avLst/>
            </a:prstGeom>
          </p:spPr>
          <p:txBody>
            <a:bodyPr anchor="t" rtlCol="false" tIns="0" lIns="0" bIns="0" rIns="0">
              <a:spAutoFit/>
            </a:bodyPr>
            <a:lstStyle/>
            <a:p>
              <a:pPr algn="l" marL="0" indent="0" lvl="1">
                <a:lnSpc>
                  <a:spcPts val="755"/>
                </a:lnSpc>
                <a:spcBef>
                  <a:spcPct val="0"/>
                </a:spcBef>
              </a:pPr>
              <a:r>
                <a:rPr lang="en-US" sz="635">
                  <a:solidFill>
                    <a:srgbClr val="FFFFFF"/>
                  </a:solidFill>
                  <a:latin typeface="TT Norms Bold"/>
                </a:rPr>
                <a:t>Se soucier des proches, des voisins et des personnes vulnérables mais ne pas rendre de visite.</a:t>
              </a:r>
            </a:p>
          </p:txBody>
        </p:sp>
        <p:sp>
          <p:nvSpPr>
            <p:cNvPr name="TextBox 108" id="108"/>
            <p:cNvSpPr txBox="true"/>
            <p:nvPr/>
          </p:nvSpPr>
          <p:spPr>
            <a:xfrm rot="0">
              <a:off x="572596" y="504052"/>
              <a:ext cx="4218685" cy="240723"/>
            </a:xfrm>
            <a:prstGeom prst="rect">
              <a:avLst/>
            </a:prstGeom>
          </p:spPr>
          <p:txBody>
            <a:bodyPr anchor="t" rtlCol="false" tIns="0" lIns="0" bIns="0" rIns="0">
              <a:spAutoFit/>
            </a:bodyPr>
            <a:lstStyle/>
            <a:p>
              <a:pPr algn="ctr">
                <a:lnSpc>
                  <a:spcPts val="1490"/>
                </a:lnSpc>
              </a:pPr>
              <a:r>
                <a:rPr lang="en-US" sz="1241">
                  <a:solidFill>
                    <a:srgbClr val="86A315"/>
                  </a:solidFill>
                  <a:latin typeface="Open Sans 2"/>
                </a:rPr>
                <a:t>En cas d’inondation</a:t>
              </a:r>
            </a:p>
          </p:txBody>
        </p:sp>
        <p:sp>
          <p:nvSpPr>
            <p:cNvPr name="TextBox 109" id="109"/>
            <p:cNvSpPr txBox="true"/>
            <p:nvPr/>
          </p:nvSpPr>
          <p:spPr>
            <a:xfrm rot="0">
              <a:off x="403707" y="5031379"/>
              <a:ext cx="2027863" cy="485361"/>
            </a:xfrm>
            <a:prstGeom prst="rect">
              <a:avLst/>
            </a:prstGeom>
          </p:spPr>
          <p:txBody>
            <a:bodyPr anchor="t" rtlCol="false" tIns="0" lIns="0" bIns="0" rIns="0">
              <a:spAutoFit/>
            </a:bodyPr>
            <a:lstStyle/>
            <a:p>
              <a:pPr algn="just">
                <a:lnSpc>
                  <a:spcPts val="954"/>
                </a:lnSpc>
              </a:pPr>
              <a:r>
                <a:rPr lang="en-US" sz="809" spc="69">
                  <a:solidFill>
                    <a:srgbClr val="FFFFFF"/>
                  </a:solidFill>
                  <a:latin typeface="Garet"/>
                </a:rPr>
                <a:t>EN CAS DE SUBMERSION OU D’INONDATION DE LONGUE DURÉE</a:t>
              </a:r>
            </a:p>
          </p:txBody>
        </p:sp>
        <p:sp>
          <p:nvSpPr>
            <p:cNvPr name="TextBox 110" id="110"/>
            <p:cNvSpPr txBox="true"/>
            <p:nvPr/>
          </p:nvSpPr>
          <p:spPr>
            <a:xfrm rot="0">
              <a:off x="399806" y="5599076"/>
              <a:ext cx="2031763" cy="501571"/>
            </a:xfrm>
            <a:prstGeom prst="rect">
              <a:avLst/>
            </a:prstGeom>
          </p:spPr>
          <p:txBody>
            <a:bodyPr anchor="t" rtlCol="false" tIns="0" lIns="0" bIns="0" rIns="0">
              <a:spAutoFit/>
            </a:bodyPr>
            <a:lstStyle/>
            <a:p>
              <a:pPr>
                <a:lnSpc>
                  <a:spcPts val="755"/>
                </a:lnSpc>
                <a:spcBef>
                  <a:spcPct val="0"/>
                </a:spcBef>
              </a:pPr>
              <a:r>
                <a:rPr lang="en-US" sz="635" strike="noStrike" u="none">
                  <a:solidFill>
                    <a:srgbClr val="FFFFFF"/>
                  </a:solidFill>
                  <a:latin typeface="Garet"/>
                </a:rPr>
                <a:t>Se signaler auprès de la mairie ou des services de secours </a:t>
              </a:r>
            </a:p>
            <a:p>
              <a:pPr marL="0" indent="0" lvl="1">
                <a:lnSpc>
                  <a:spcPts val="755"/>
                </a:lnSpc>
                <a:spcBef>
                  <a:spcPct val="0"/>
                </a:spcBef>
              </a:pPr>
              <a:r>
                <a:rPr lang="en-US" sz="635" strike="noStrike" u="none">
                  <a:solidFill>
                    <a:srgbClr val="FFFFFF"/>
                  </a:solidFill>
                  <a:latin typeface="Garet"/>
                </a:rPr>
                <a:t>Se faire repérer par les services de secours</a:t>
              </a:r>
            </a:p>
          </p:txBody>
        </p:sp>
      </p:grpSp>
      <p:grpSp>
        <p:nvGrpSpPr>
          <p:cNvPr name="Group 111" id="111"/>
          <p:cNvGrpSpPr/>
          <p:nvPr/>
        </p:nvGrpSpPr>
        <p:grpSpPr>
          <a:xfrm rot="0">
            <a:off x="9373038" y="1814360"/>
            <a:ext cx="3988933" cy="4857292"/>
            <a:chOff x="0" y="0"/>
            <a:chExt cx="5318577" cy="6476389"/>
          </a:xfrm>
        </p:grpSpPr>
        <p:grpSp>
          <p:nvGrpSpPr>
            <p:cNvPr name="Group 112" id="112"/>
            <p:cNvGrpSpPr/>
            <p:nvPr/>
          </p:nvGrpSpPr>
          <p:grpSpPr>
            <a:xfrm rot="0">
              <a:off x="62604" y="68810"/>
              <a:ext cx="5255974" cy="6407579"/>
              <a:chOff x="0" y="0"/>
              <a:chExt cx="315946" cy="385172"/>
            </a:xfrm>
          </p:grpSpPr>
          <p:sp>
            <p:nvSpPr>
              <p:cNvPr name="Freeform 113" id="113"/>
              <p:cNvSpPr/>
              <p:nvPr/>
            </p:nvSpPr>
            <p:spPr>
              <a:xfrm flipH="false" flipV="false" rot="0">
                <a:off x="0" y="0"/>
                <a:ext cx="315946" cy="385172"/>
              </a:xfrm>
              <a:custGeom>
                <a:avLst/>
                <a:gdLst/>
                <a:ahLst/>
                <a:cxnLst/>
                <a:rect r="r" b="b" t="t" l="l"/>
                <a:pathLst>
                  <a:path h="385172" w="315946">
                    <a:moveTo>
                      <a:pt x="0" y="0"/>
                    </a:moveTo>
                    <a:lnTo>
                      <a:pt x="315946" y="0"/>
                    </a:lnTo>
                    <a:lnTo>
                      <a:pt x="315946" y="385172"/>
                    </a:lnTo>
                    <a:lnTo>
                      <a:pt x="0" y="385172"/>
                    </a:lnTo>
                    <a:close/>
                  </a:path>
                </a:pathLst>
              </a:custGeom>
              <a:solidFill>
                <a:srgbClr val="FFFFFF"/>
              </a:solidFill>
              <a:ln w="28575" cap="sq">
                <a:solidFill>
                  <a:srgbClr val="D9D9D9"/>
                </a:solidFill>
                <a:prstDash val="solid"/>
                <a:miter/>
              </a:ln>
            </p:spPr>
          </p:sp>
          <p:sp>
            <p:nvSpPr>
              <p:cNvPr name="TextBox 114" id="114"/>
              <p:cNvSpPr txBox="true"/>
              <p:nvPr/>
            </p:nvSpPr>
            <p:spPr>
              <a:xfrm>
                <a:off x="0" y="-152400"/>
                <a:ext cx="315946" cy="537572"/>
              </a:xfrm>
              <a:prstGeom prst="rect">
                <a:avLst/>
              </a:prstGeom>
            </p:spPr>
            <p:txBody>
              <a:bodyPr anchor="ctr" rtlCol="false" tIns="140160" lIns="140160" bIns="140160" rIns="140160"/>
              <a:lstStyle/>
              <a:p>
                <a:pPr algn="ctr">
                  <a:lnSpc>
                    <a:spcPts val="11756"/>
                  </a:lnSpc>
                </a:pPr>
              </a:p>
            </p:txBody>
          </p:sp>
        </p:grpSp>
        <p:grpSp>
          <p:nvGrpSpPr>
            <p:cNvPr name="Group 115" id="115"/>
            <p:cNvGrpSpPr/>
            <p:nvPr/>
          </p:nvGrpSpPr>
          <p:grpSpPr>
            <a:xfrm rot="0">
              <a:off x="1114774" y="2057185"/>
              <a:ext cx="1175270" cy="644378"/>
              <a:chOff x="0" y="0"/>
              <a:chExt cx="1520463" cy="833640"/>
            </a:xfrm>
          </p:grpSpPr>
          <p:sp>
            <p:nvSpPr>
              <p:cNvPr name="Freeform 116" id="116"/>
              <p:cNvSpPr/>
              <p:nvPr/>
            </p:nvSpPr>
            <p:spPr>
              <a:xfrm flipH="false" flipV="false" rot="0">
                <a:off x="0" y="0"/>
                <a:ext cx="1520463" cy="833640"/>
              </a:xfrm>
              <a:custGeom>
                <a:avLst/>
                <a:gdLst/>
                <a:ahLst/>
                <a:cxnLst/>
                <a:rect r="r" b="b" t="t" l="l"/>
                <a:pathLst>
                  <a:path h="833640" w="1520463">
                    <a:moveTo>
                      <a:pt x="0" y="0"/>
                    </a:moveTo>
                    <a:lnTo>
                      <a:pt x="1520463" y="0"/>
                    </a:lnTo>
                    <a:lnTo>
                      <a:pt x="1520463" y="833640"/>
                    </a:lnTo>
                    <a:lnTo>
                      <a:pt x="0" y="833640"/>
                    </a:lnTo>
                    <a:close/>
                  </a:path>
                </a:pathLst>
              </a:custGeom>
              <a:solidFill>
                <a:srgbClr val="339B64"/>
              </a:solidFill>
            </p:spPr>
          </p:sp>
          <p:sp>
            <p:nvSpPr>
              <p:cNvPr name="TextBox 117" id="117"/>
              <p:cNvSpPr txBox="true"/>
              <p:nvPr/>
            </p:nvSpPr>
            <p:spPr>
              <a:xfrm>
                <a:off x="0" y="-57150"/>
                <a:ext cx="1520463" cy="890790"/>
              </a:xfrm>
              <a:prstGeom prst="rect">
                <a:avLst/>
              </a:prstGeom>
            </p:spPr>
            <p:txBody>
              <a:bodyPr anchor="ctr" rtlCol="false" tIns="60283" lIns="60283" bIns="60283" rIns="60283"/>
              <a:lstStyle/>
              <a:p>
                <a:pPr algn="ctr">
                  <a:lnSpc>
                    <a:spcPts val="7338"/>
                  </a:lnSpc>
                </a:pPr>
              </a:p>
            </p:txBody>
          </p:sp>
        </p:grpSp>
        <p:grpSp>
          <p:nvGrpSpPr>
            <p:cNvPr name="Group 118" id="118"/>
            <p:cNvGrpSpPr/>
            <p:nvPr/>
          </p:nvGrpSpPr>
          <p:grpSpPr>
            <a:xfrm rot="0">
              <a:off x="1114774" y="3406069"/>
              <a:ext cx="1175270" cy="644378"/>
              <a:chOff x="0" y="0"/>
              <a:chExt cx="1520463" cy="833640"/>
            </a:xfrm>
          </p:grpSpPr>
          <p:sp>
            <p:nvSpPr>
              <p:cNvPr name="Freeform 119" id="119"/>
              <p:cNvSpPr/>
              <p:nvPr/>
            </p:nvSpPr>
            <p:spPr>
              <a:xfrm flipH="false" flipV="false" rot="0">
                <a:off x="0" y="0"/>
                <a:ext cx="1520463" cy="833640"/>
              </a:xfrm>
              <a:custGeom>
                <a:avLst/>
                <a:gdLst/>
                <a:ahLst/>
                <a:cxnLst/>
                <a:rect r="r" b="b" t="t" l="l"/>
                <a:pathLst>
                  <a:path h="833640" w="1520463">
                    <a:moveTo>
                      <a:pt x="0" y="0"/>
                    </a:moveTo>
                    <a:lnTo>
                      <a:pt x="1520463" y="0"/>
                    </a:lnTo>
                    <a:lnTo>
                      <a:pt x="1520463" y="833640"/>
                    </a:lnTo>
                    <a:lnTo>
                      <a:pt x="0" y="833640"/>
                    </a:lnTo>
                    <a:close/>
                  </a:path>
                </a:pathLst>
              </a:custGeom>
              <a:solidFill>
                <a:srgbClr val="B1C82E"/>
              </a:solidFill>
            </p:spPr>
          </p:sp>
          <p:sp>
            <p:nvSpPr>
              <p:cNvPr name="TextBox 120" id="120"/>
              <p:cNvSpPr txBox="true"/>
              <p:nvPr/>
            </p:nvSpPr>
            <p:spPr>
              <a:xfrm>
                <a:off x="0" y="-57150"/>
                <a:ext cx="1520463" cy="890790"/>
              </a:xfrm>
              <a:prstGeom prst="rect">
                <a:avLst/>
              </a:prstGeom>
            </p:spPr>
            <p:txBody>
              <a:bodyPr anchor="ctr" rtlCol="false" tIns="60283" lIns="60283" bIns="60283" rIns="60283"/>
              <a:lstStyle/>
              <a:p>
                <a:pPr algn="ctr">
                  <a:lnSpc>
                    <a:spcPts val="7338"/>
                  </a:lnSpc>
                </a:pPr>
              </a:p>
            </p:txBody>
          </p:sp>
        </p:grpSp>
        <p:grpSp>
          <p:nvGrpSpPr>
            <p:cNvPr name="Group 121" id="121"/>
            <p:cNvGrpSpPr/>
            <p:nvPr/>
          </p:nvGrpSpPr>
          <p:grpSpPr>
            <a:xfrm rot="0">
              <a:off x="2385130" y="3411981"/>
              <a:ext cx="2261217" cy="638466"/>
              <a:chOff x="0" y="0"/>
              <a:chExt cx="2925365" cy="825992"/>
            </a:xfrm>
          </p:grpSpPr>
          <p:sp>
            <p:nvSpPr>
              <p:cNvPr name="Freeform 122" id="122"/>
              <p:cNvSpPr/>
              <p:nvPr/>
            </p:nvSpPr>
            <p:spPr>
              <a:xfrm flipH="false" flipV="false" rot="0">
                <a:off x="0" y="0"/>
                <a:ext cx="2925365" cy="825992"/>
              </a:xfrm>
              <a:custGeom>
                <a:avLst/>
                <a:gdLst/>
                <a:ahLst/>
                <a:cxnLst/>
                <a:rect r="r" b="b" t="t" l="l"/>
                <a:pathLst>
                  <a:path h="825992" w="2925365">
                    <a:moveTo>
                      <a:pt x="0" y="0"/>
                    </a:moveTo>
                    <a:lnTo>
                      <a:pt x="2925365" y="0"/>
                    </a:lnTo>
                    <a:lnTo>
                      <a:pt x="2925365" y="825992"/>
                    </a:lnTo>
                    <a:lnTo>
                      <a:pt x="0" y="825992"/>
                    </a:lnTo>
                    <a:close/>
                  </a:path>
                </a:pathLst>
              </a:custGeom>
              <a:solidFill>
                <a:srgbClr val="F1F1F1"/>
              </a:solidFill>
            </p:spPr>
          </p:sp>
          <p:sp>
            <p:nvSpPr>
              <p:cNvPr name="TextBox 123" id="123"/>
              <p:cNvSpPr txBox="true"/>
              <p:nvPr/>
            </p:nvSpPr>
            <p:spPr>
              <a:xfrm>
                <a:off x="0" y="-57150"/>
                <a:ext cx="2925365" cy="883142"/>
              </a:xfrm>
              <a:prstGeom prst="rect">
                <a:avLst/>
              </a:prstGeom>
            </p:spPr>
            <p:txBody>
              <a:bodyPr anchor="ctr" rtlCol="false" tIns="60283" lIns="60283" bIns="60283" rIns="60283"/>
              <a:lstStyle/>
              <a:p>
                <a:pPr algn="ctr">
                  <a:lnSpc>
                    <a:spcPts val="7338"/>
                  </a:lnSpc>
                </a:pPr>
              </a:p>
            </p:txBody>
          </p:sp>
        </p:grpSp>
        <p:grpSp>
          <p:nvGrpSpPr>
            <p:cNvPr name="Group 124" id="124"/>
            <p:cNvGrpSpPr/>
            <p:nvPr/>
          </p:nvGrpSpPr>
          <p:grpSpPr>
            <a:xfrm rot="0">
              <a:off x="1114774" y="4151412"/>
              <a:ext cx="1175270" cy="644378"/>
              <a:chOff x="0" y="0"/>
              <a:chExt cx="1520463" cy="833640"/>
            </a:xfrm>
          </p:grpSpPr>
          <p:sp>
            <p:nvSpPr>
              <p:cNvPr name="Freeform 125" id="125"/>
              <p:cNvSpPr/>
              <p:nvPr/>
            </p:nvSpPr>
            <p:spPr>
              <a:xfrm flipH="false" flipV="false" rot="0">
                <a:off x="0" y="0"/>
                <a:ext cx="1520463" cy="833640"/>
              </a:xfrm>
              <a:custGeom>
                <a:avLst/>
                <a:gdLst/>
                <a:ahLst/>
                <a:cxnLst/>
                <a:rect r="r" b="b" t="t" l="l"/>
                <a:pathLst>
                  <a:path h="833640" w="1520463">
                    <a:moveTo>
                      <a:pt x="0" y="0"/>
                    </a:moveTo>
                    <a:lnTo>
                      <a:pt x="1520463" y="0"/>
                    </a:lnTo>
                    <a:lnTo>
                      <a:pt x="1520463" y="833640"/>
                    </a:lnTo>
                    <a:lnTo>
                      <a:pt x="0" y="833640"/>
                    </a:lnTo>
                    <a:close/>
                  </a:path>
                </a:pathLst>
              </a:custGeom>
              <a:solidFill>
                <a:srgbClr val="809D31"/>
              </a:solidFill>
            </p:spPr>
          </p:sp>
          <p:sp>
            <p:nvSpPr>
              <p:cNvPr name="TextBox 126" id="126"/>
              <p:cNvSpPr txBox="true"/>
              <p:nvPr/>
            </p:nvSpPr>
            <p:spPr>
              <a:xfrm>
                <a:off x="0" y="-57150"/>
                <a:ext cx="1520463" cy="890790"/>
              </a:xfrm>
              <a:prstGeom prst="rect">
                <a:avLst/>
              </a:prstGeom>
            </p:spPr>
            <p:txBody>
              <a:bodyPr anchor="ctr" rtlCol="false" tIns="60283" lIns="60283" bIns="60283" rIns="60283"/>
              <a:lstStyle/>
              <a:p>
                <a:pPr algn="ctr">
                  <a:lnSpc>
                    <a:spcPts val="7338"/>
                  </a:lnSpc>
                </a:pPr>
              </a:p>
            </p:txBody>
          </p:sp>
        </p:grpSp>
        <p:grpSp>
          <p:nvGrpSpPr>
            <p:cNvPr name="Group 127" id="127"/>
            <p:cNvGrpSpPr/>
            <p:nvPr/>
          </p:nvGrpSpPr>
          <p:grpSpPr>
            <a:xfrm rot="0">
              <a:off x="2397016" y="4151412"/>
              <a:ext cx="2261217" cy="1119804"/>
              <a:chOff x="0" y="0"/>
              <a:chExt cx="2925365" cy="1448705"/>
            </a:xfrm>
          </p:grpSpPr>
          <p:sp>
            <p:nvSpPr>
              <p:cNvPr name="Freeform 128" id="128"/>
              <p:cNvSpPr/>
              <p:nvPr/>
            </p:nvSpPr>
            <p:spPr>
              <a:xfrm flipH="false" flipV="false" rot="0">
                <a:off x="0" y="0"/>
                <a:ext cx="2925365" cy="1448705"/>
              </a:xfrm>
              <a:custGeom>
                <a:avLst/>
                <a:gdLst/>
                <a:ahLst/>
                <a:cxnLst/>
                <a:rect r="r" b="b" t="t" l="l"/>
                <a:pathLst>
                  <a:path h="1448705" w="2925365">
                    <a:moveTo>
                      <a:pt x="0" y="0"/>
                    </a:moveTo>
                    <a:lnTo>
                      <a:pt x="2925365" y="0"/>
                    </a:lnTo>
                    <a:lnTo>
                      <a:pt x="2925365" y="1448705"/>
                    </a:lnTo>
                    <a:lnTo>
                      <a:pt x="0" y="1448705"/>
                    </a:lnTo>
                    <a:close/>
                  </a:path>
                </a:pathLst>
              </a:custGeom>
              <a:solidFill>
                <a:srgbClr val="F1F1F1"/>
              </a:solidFill>
            </p:spPr>
          </p:sp>
          <p:sp>
            <p:nvSpPr>
              <p:cNvPr name="TextBox 129" id="129"/>
              <p:cNvSpPr txBox="true"/>
              <p:nvPr/>
            </p:nvSpPr>
            <p:spPr>
              <a:xfrm>
                <a:off x="0" y="-57150"/>
                <a:ext cx="2925365" cy="1505855"/>
              </a:xfrm>
              <a:prstGeom prst="rect">
                <a:avLst/>
              </a:prstGeom>
            </p:spPr>
            <p:txBody>
              <a:bodyPr anchor="ctr" rtlCol="false" tIns="60283" lIns="60283" bIns="60283" rIns="60283"/>
              <a:lstStyle/>
              <a:p>
                <a:pPr algn="ctr">
                  <a:lnSpc>
                    <a:spcPts val="7338"/>
                  </a:lnSpc>
                </a:pPr>
              </a:p>
            </p:txBody>
          </p:sp>
        </p:grpSp>
        <p:grpSp>
          <p:nvGrpSpPr>
            <p:cNvPr name="Group 130" id="130"/>
            <p:cNvGrpSpPr/>
            <p:nvPr/>
          </p:nvGrpSpPr>
          <p:grpSpPr>
            <a:xfrm rot="0">
              <a:off x="2397016" y="2057185"/>
              <a:ext cx="2261217" cy="1270356"/>
              <a:chOff x="0" y="0"/>
              <a:chExt cx="2925365" cy="1643476"/>
            </a:xfrm>
          </p:grpSpPr>
          <p:sp>
            <p:nvSpPr>
              <p:cNvPr name="Freeform 131" id="131"/>
              <p:cNvSpPr/>
              <p:nvPr/>
            </p:nvSpPr>
            <p:spPr>
              <a:xfrm flipH="false" flipV="false" rot="0">
                <a:off x="0" y="0"/>
                <a:ext cx="2925365" cy="1643476"/>
              </a:xfrm>
              <a:custGeom>
                <a:avLst/>
                <a:gdLst/>
                <a:ahLst/>
                <a:cxnLst/>
                <a:rect r="r" b="b" t="t" l="l"/>
                <a:pathLst>
                  <a:path h="1643476" w="2925365">
                    <a:moveTo>
                      <a:pt x="0" y="0"/>
                    </a:moveTo>
                    <a:lnTo>
                      <a:pt x="2925365" y="0"/>
                    </a:lnTo>
                    <a:lnTo>
                      <a:pt x="2925365" y="1643476"/>
                    </a:lnTo>
                    <a:lnTo>
                      <a:pt x="0" y="1643476"/>
                    </a:lnTo>
                    <a:close/>
                  </a:path>
                </a:pathLst>
              </a:custGeom>
              <a:solidFill>
                <a:srgbClr val="F1F1F1"/>
              </a:solidFill>
            </p:spPr>
          </p:sp>
          <p:sp>
            <p:nvSpPr>
              <p:cNvPr name="TextBox 132" id="132"/>
              <p:cNvSpPr txBox="true"/>
              <p:nvPr/>
            </p:nvSpPr>
            <p:spPr>
              <a:xfrm>
                <a:off x="0" y="-57150"/>
                <a:ext cx="2925365" cy="1700626"/>
              </a:xfrm>
              <a:prstGeom prst="rect">
                <a:avLst/>
              </a:prstGeom>
            </p:spPr>
            <p:txBody>
              <a:bodyPr anchor="ctr" rtlCol="false" tIns="60283" lIns="60283" bIns="60283" rIns="60283"/>
              <a:lstStyle/>
              <a:p>
                <a:pPr algn="ctr">
                  <a:lnSpc>
                    <a:spcPts val="7338"/>
                  </a:lnSpc>
                </a:pPr>
              </a:p>
            </p:txBody>
          </p:sp>
        </p:grpSp>
        <p:sp>
          <p:nvSpPr>
            <p:cNvPr name="Freeform 133" id="133"/>
            <p:cNvSpPr/>
            <p:nvPr/>
          </p:nvSpPr>
          <p:spPr>
            <a:xfrm flipH="false" flipV="false" rot="0">
              <a:off x="1096630" y="4853511"/>
              <a:ext cx="1193415" cy="1193415"/>
            </a:xfrm>
            <a:custGeom>
              <a:avLst/>
              <a:gdLst/>
              <a:ahLst/>
              <a:cxnLst/>
              <a:rect r="r" b="b" t="t" l="l"/>
              <a:pathLst>
                <a:path h="1193415" w="1193415">
                  <a:moveTo>
                    <a:pt x="0" y="0"/>
                  </a:moveTo>
                  <a:lnTo>
                    <a:pt x="1193415" y="0"/>
                  </a:lnTo>
                  <a:lnTo>
                    <a:pt x="1193415" y="1193415"/>
                  </a:lnTo>
                  <a:lnTo>
                    <a:pt x="0" y="1193415"/>
                  </a:lnTo>
                  <a:lnTo>
                    <a:pt x="0" y="0"/>
                  </a:lnTo>
                  <a:close/>
                </a:path>
              </a:pathLst>
            </a:custGeom>
            <a:blipFill>
              <a:blip r:embed="rId29"/>
              <a:stretch>
                <a:fillRect l="0" t="0" r="0" b="0"/>
              </a:stretch>
            </a:blipFill>
          </p:spPr>
        </p:sp>
        <p:sp>
          <p:nvSpPr>
            <p:cNvPr name="Freeform 134" id="134"/>
            <p:cNvSpPr/>
            <p:nvPr/>
          </p:nvSpPr>
          <p:spPr>
            <a:xfrm flipH="false" flipV="false" rot="0">
              <a:off x="4042678" y="5757220"/>
              <a:ext cx="514048" cy="331246"/>
            </a:xfrm>
            <a:custGeom>
              <a:avLst/>
              <a:gdLst/>
              <a:ahLst/>
              <a:cxnLst/>
              <a:rect r="r" b="b" t="t" l="l"/>
              <a:pathLst>
                <a:path h="331246" w="514048">
                  <a:moveTo>
                    <a:pt x="0" y="0"/>
                  </a:moveTo>
                  <a:lnTo>
                    <a:pt x="514048" y="0"/>
                  </a:lnTo>
                  <a:lnTo>
                    <a:pt x="514048" y="331246"/>
                  </a:lnTo>
                  <a:lnTo>
                    <a:pt x="0" y="331246"/>
                  </a:lnTo>
                  <a:lnTo>
                    <a:pt x="0" y="0"/>
                  </a:lnTo>
                  <a:close/>
                </a:path>
              </a:pathLst>
            </a:custGeom>
            <a:blipFill>
              <a:blip r:embed="rId24"/>
              <a:stretch>
                <a:fillRect l="0" t="-7588" r="0" b="-7588"/>
              </a:stretch>
            </a:blipFill>
          </p:spPr>
        </p:sp>
        <p:sp>
          <p:nvSpPr>
            <p:cNvPr name="Freeform 135" id="135"/>
            <p:cNvSpPr/>
            <p:nvPr/>
          </p:nvSpPr>
          <p:spPr>
            <a:xfrm flipH="false" flipV="false" rot="0">
              <a:off x="3236288" y="5738277"/>
              <a:ext cx="644622" cy="363790"/>
            </a:xfrm>
            <a:custGeom>
              <a:avLst/>
              <a:gdLst/>
              <a:ahLst/>
              <a:cxnLst/>
              <a:rect r="r" b="b" t="t" l="l"/>
              <a:pathLst>
                <a:path h="363790" w="644622">
                  <a:moveTo>
                    <a:pt x="0" y="0"/>
                  </a:moveTo>
                  <a:lnTo>
                    <a:pt x="644622" y="0"/>
                  </a:lnTo>
                  <a:lnTo>
                    <a:pt x="644622" y="363790"/>
                  </a:lnTo>
                  <a:lnTo>
                    <a:pt x="0" y="363790"/>
                  </a:lnTo>
                  <a:lnTo>
                    <a:pt x="0" y="0"/>
                  </a:lnTo>
                  <a:close/>
                </a:path>
              </a:pathLst>
            </a:custGeom>
            <a:blipFill>
              <a:blip r:embed="rId25"/>
              <a:stretch>
                <a:fillRect l="0" t="-7588" r="0" b="-7588"/>
              </a:stretch>
            </a:blipFill>
          </p:spPr>
        </p:sp>
        <p:sp>
          <p:nvSpPr>
            <p:cNvPr name="Freeform 136" id="136"/>
            <p:cNvSpPr/>
            <p:nvPr/>
          </p:nvSpPr>
          <p:spPr>
            <a:xfrm flipH="false" flipV="false" rot="0">
              <a:off x="3485004" y="0"/>
              <a:ext cx="1833573" cy="1833573"/>
            </a:xfrm>
            <a:custGeom>
              <a:avLst/>
              <a:gdLst/>
              <a:ahLst/>
              <a:cxnLst/>
              <a:rect r="r" b="b" t="t" l="l"/>
              <a:pathLst>
                <a:path h="1833573" w="1833573">
                  <a:moveTo>
                    <a:pt x="0" y="0"/>
                  </a:moveTo>
                  <a:lnTo>
                    <a:pt x="1833573" y="0"/>
                  </a:lnTo>
                  <a:lnTo>
                    <a:pt x="1833573" y="1833573"/>
                  </a:lnTo>
                  <a:lnTo>
                    <a:pt x="0" y="1833573"/>
                  </a:lnTo>
                  <a:lnTo>
                    <a:pt x="0" y="0"/>
                  </a:lnTo>
                  <a:close/>
                </a:path>
              </a:pathLst>
            </a:custGeom>
            <a:blipFill>
              <a:blip r:embed="rId30">
                <a:extLst>
                  <a:ext uri="{96DAC541-7B7A-43D3-8B79-37D633B846F1}">
                    <asvg:svgBlip xmlns:asvg="http://schemas.microsoft.com/office/drawing/2016/SVG/main" r:embed="rId31"/>
                  </a:ext>
                </a:extLst>
              </a:blip>
              <a:stretch>
                <a:fillRect l="0" t="0" r="0" b="0"/>
              </a:stretch>
            </a:blipFill>
          </p:spPr>
        </p:sp>
        <p:sp>
          <p:nvSpPr>
            <p:cNvPr name="Freeform 137" id="137"/>
            <p:cNvSpPr/>
            <p:nvPr/>
          </p:nvSpPr>
          <p:spPr>
            <a:xfrm flipH="false" flipV="false" rot="0">
              <a:off x="1741157" y="0"/>
              <a:ext cx="1833573" cy="1833573"/>
            </a:xfrm>
            <a:custGeom>
              <a:avLst/>
              <a:gdLst/>
              <a:ahLst/>
              <a:cxnLst/>
              <a:rect r="r" b="b" t="t" l="l"/>
              <a:pathLst>
                <a:path h="1833573" w="1833573">
                  <a:moveTo>
                    <a:pt x="0" y="0"/>
                  </a:moveTo>
                  <a:lnTo>
                    <a:pt x="1833573" y="0"/>
                  </a:lnTo>
                  <a:lnTo>
                    <a:pt x="1833573" y="1833573"/>
                  </a:lnTo>
                  <a:lnTo>
                    <a:pt x="0" y="1833573"/>
                  </a:lnTo>
                  <a:lnTo>
                    <a:pt x="0" y="0"/>
                  </a:lnTo>
                  <a:close/>
                </a:path>
              </a:pathLst>
            </a:custGeom>
            <a:blipFill>
              <a:blip r:embed="rId30">
                <a:extLst>
                  <a:ext uri="{96DAC541-7B7A-43D3-8B79-37D633B846F1}">
                    <asvg:svgBlip xmlns:asvg="http://schemas.microsoft.com/office/drawing/2016/SVG/main" r:embed="rId31"/>
                  </a:ext>
                </a:extLst>
              </a:blip>
              <a:stretch>
                <a:fillRect l="0" t="0" r="0" b="0"/>
              </a:stretch>
            </a:blipFill>
          </p:spPr>
        </p:sp>
        <p:sp>
          <p:nvSpPr>
            <p:cNvPr name="Freeform 138" id="138"/>
            <p:cNvSpPr/>
            <p:nvPr/>
          </p:nvSpPr>
          <p:spPr>
            <a:xfrm flipH="false" flipV="false" rot="0">
              <a:off x="0" y="0"/>
              <a:ext cx="1833573" cy="1833573"/>
            </a:xfrm>
            <a:custGeom>
              <a:avLst/>
              <a:gdLst/>
              <a:ahLst/>
              <a:cxnLst/>
              <a:rect r="r" b="b" t="t" l="l"/>
              <a:pathLst>
                <a:path h="1833573" w="1833573">
                  <a:moveTo>
                    <a:pt x="0" y="0"/>
                  </a:moveTo>
                  <a:lnTo>
                    <a:pt x="1833573" y="0"/>
                  </a:lnTo>
                  <a:lnTo>
                    <a:pt x="1833573" y="1833573"/>
                  </a:lnTo>
                  <a:lnTo>
                    <a:pt x="0" y="1833573"/>
                  </a:lnTo>
                  <a:lnTo>
                    <a:pt x="0" y="0"/>
                  </a:lnTo>
                  <a:close/>
                </a:path>
              </a:pathLst>
            </a:custGeom>
            <a:blipFill>
              <a:blip r:embed="rId30">
                <a:extLst>
                  <a:ext uri="{96DAC541-7B7A-43D3-8B79-37D633B846F1}">
                    <asvg:svgBlip xmlns:asvg="http://schemas.microsoft.com/office/drawing/2016/SVG/main" r:embed="rId31"/>
                  </a:ext>
                </a:extLst>
              </a:blip>
              <a:stretch>
                <a:fillRect l="0" t="0" r="0" b="0"/>
              </a:stretch>
            </a:blipFill>
          </p:spPr>
        </p:sp>
        <p:sp>
          <p:nvSpPr>
            <p:cNvPr name="Freeform 139" id="139"/>
            <p:cNvSpPr/>
            <p:nvPr/>
          </p:nvSpPr>
          <p:spPr>
            <a:xfrm flipH="false" flipV="false" rot="0">
              <a:off x="2290045" y="516343"/>
              <a:ext cx="2578703" cy="1260383"/>
            </a:xfrm>
            <a:custGeom>
              <a:avLst/>
              <a:gdLst/>
              <a:ahLst/>
              <a:cxnLst/>
              <a:rect r="r" b="b" t="t" l="l"/>
              <a:pathLst>
                <a:path h="1260383" w="2578703">
                  <a:moveTo>
                    <a:pt x="0" y="0"/>
                  </a:moveTo>
                  <a:lnTo>
                    <a:pt x="2578703" y="0"/>
                  </a:lnTo>
                  <a:lnTo>
                    <a:pt x="2578703" y="1260384"/>
                  </a:lnTo>
                  <a:lnTo>
                    <a:pt x="0" y="1260384"/>
                  </a:lnTo>
                  <a:lnTo>
                    <a:pt x="0" y="0"/>
                  </a:lnTo>
                  <a:close/>
                </a:path>
              </a:pathLst>
            </a:custGeom>
            <a:blipFill>
              <a:blip r:embed="rId32"/>
              <a:stretch>
                <a:fillRect l="0" t="-5111" r="0" b="0"/>
              </a:stretch>
            </a:blipFill>
          </p:spPr>
        </p:sp>
        <p:sp>
          <p:nvSpPr>
            <p:cNvPr name="Freeform 140" id="140"/>
            <p:cNvSpPr/>
            <p:nvPr/>
          </p:nvSpPr>
          <p:spPr>
            <a:xfrm flipH="false" flipV="false" rot="2109438">
              <a:off x="2424503" y="5030800"/>
              <a:ext cx="383479" cy="724788"/>
            </a:xfrm>
            <a:custGeom>
              <a:avLst/>
              <a:gdLst/>
              <a:ahLst/>
              <a:cxnLst/>
              <a:rect r="r" b="b" t="t" l="l"/>
              <a:pathLst>
                <a:path h="724788" w="383479">
                  <a:moveTo>
                    <a:pt x="0" y="0"/>
                  </a:moveTo>
                  <a:lnTo>
                    <a:pt x="383478" y="0"/>
                  </a:lnTo>
                  <a:lnTo>
                    <a:pt x="383478" y="724788"/>
                  </a:lnTo>
                  <a:lnTo>
                    <a:pt x="0" y="724788"/>
                  </a:lnTo>
                  <a:lnTo>
                    <a:pt x="0" y="0"/>
                  </a:lnTo>
                  <a:close/>
                </a:path>
              </a:pathLst>
            </a:custGeom>
            <a:blipFill>
              <a:blip r:embed="rId33">
                <a:extLst>
                  <a:ext uri="{96DAC541-7B7A-43D3-8B79-37D633B846F1}">
                    <asvg:svgBlip xmlns:asvg="http://schemas.microsoft.com/office/drawing/2016/SVG/main" r:embed="rId34"/>
                  </a:ext>
                </a:extLst>
              </a:blip>
              <a:stretch>
                <a:fillRect l="0" t="0" r="0" b="0"/>
              </a:stretch>
            </a:blipFill>
          </p:spPr>
        </p:sp>
        <p:sp>
          <p:nvSpPr>
            <p:cNvPr name="TextBox 141" id="141"/>
            <p:cNvSpPr txBox="true"/>
            <p:nvPr/>
          </p:nvSpPr>
          <p:spPr>
            <a:xfrm rot="0">
              <a:off x="1179013" y="2314055"/>
              <a:ext cx="1046793" cy="127237"/>
            </a:xfrm>
            <a:prstGeom prst="rect">
              <a:avLst/>
            </a:prstGeom>
          </p:spPr>
          <p:txBody>
            <a:bodyPr anchor="t" rtlCol="false" tIns="0" lIns="0" bIns="0" rIns="0">
              <a:spAutoFit/>
            </a:bodyPr>
            <a:lstStyle/>
            <a:p>
              <a:pPr algn="ctr">
                <a:lnSpc>
                  <a:spcPts val="772"/>
                </a:lnSpc>
              </a:pPr>
              <a:r>
                <a:rPr lang="en-US" sz="728" spc="145">
                  <a:solidFill>
                    <a:srgbClr val="FFFFFF"/>
                  </a:solidFill>
                  <a:latin typeface="IBM Plex Sans Bold"/>
                </a:rPr>
                <a:t>POURQUOI ?</a:t>
              </a:r>
            </a:p>
          </p:txBody>
        </p:sp>
        <p:sp>
          <p:nvSpPr>
            <p:cNvPr name="TextBox 142" id="142"/>
            <p:cNvSpPr txBox="true"/>
            <p:nvPr/>
          </p:nvSpPr>
          <p:spPr>
            <a:xfrm rot="0">
              <a:off x="2468382" y="3589525"/>
              <a:ext cx="2118484" cy="258417"/>
            </a:xfrm>
            <a:prstGeom prst="rect">
              <a:avLst/>
            </a:prstGeom>
          </p:spPr>
          <p:txBody>
            <a:bodyPr anchor="t" rtlCol="false" tIns="0" lIns="0" bIns="0" rIns="0">
              <a:spAutoFit/>
            </a:bodyPr>
            <a:lstStyle/>
            <a:p>
              <a:pPr algn="just">
                <a:lnSpc>
                  <a:spcPts val="817"/>
                </a:lnSpc>
                <a:spcBef>
                  <a:spcPct val="0"/>
                </a:spcBef>
              </a:pPr>
              <a:r>
                <a:rPr lang="en-US" sz="534">
                  <a:solidFill>
                    <a:srgbClr val="000000"/>
                  </a:solidFill>
                  <a:latin typeface="Open Sans 1 Bold"/>
                </a:rPr>
                <a:t>Il est des</a:t>
              </a:r>
              <a:r>
                <a:rPr lang="en-US" sz="534" strike="noStrike" u="none">
                  <a:solidFill>
                    <a:srgbClr val="000000"/>
                  </a:solidFill>
                  <a:latin typeface="Open Sans 1 Bold"/>
                </a:rPr>
                <a:t>tiné aux personnes situées dans des zones soumises au risque inondation.</a:t>
              </a:r>
            </a:p>
          </p:txBody>
        </p:sp>
        <p:sp>
          <p:nvSpPr>
            <p:cNvPr name="TextBox 143" id="143"/>
            <p:cNvSpPr txBox="true"/>
            <p:nvPr/>
          </p:nvSpPr>
          <p:spPr>
            <a:xfrm rot="0">
              <a:off x="1219210" y="3680076"/>
              <a:ext cx="966399" cy="127237"/>
            </a:xfrm>
            <a:prstGeom prst="rect">
              <a:avLst/>
            </a:prstGeom>
          </p:spPr>
          <p:txBody>
            <a:bodyPr anchor="t" rtlCol="false" tIns="0" lIns="0" bIns="0" rIns="0">
              <a:spAutoFit/>
            </a:bodyPr>
            <a:lstStyle/>
            <a:p>
              <a:pPr algn="ctr">
                <a:lnSpc>
                  <a:spcPts val="772"/>
                </a:lnSpc>
              </a:pPr>
              <a:r>
                <a:rPr lang="en-US" sz="728" spc="145">
                  <a:solidFill>
                    <a:srgbClr val="FFFFFF"/>
                  </a:solidFill>
                  <a:latin typeface="IBM Plex Sans Bold"/>
                </a:rPr>
                <a:t>POUR QUI ?</a:t>
              </a:r>
            </a:p>
          </p:txBody>
        </p:sp>
        <p:sp>
          <p:nvSpPr>
            <p:cNvPr name="TextBox 144" id="144"/>
            <p:cNvSpPr txBox="true"/>
            <p:nvPr/>
          </p:nvSpPr>
          <p:spPr>
            <a:xfrm rot="0">
              <a:off x="2508001" y="4236030"/>
              <a:ext cx="2015475" cy="931518"/>
            </a:xfrm>
            <a:prstGeom prst="rect">
              <a:avLst/>
            </a:prstGeom>
          </p:spPr>
          <p:txBody>
            <a:bodyPr anchor="t" rtlCol="false" tIns="0" lIns="0" bIns="0" rIns="0">
              <a:spAutoFit/>
            </a:bodyPr>
            <a:lstStyle/>
            <a:p>
              <a:pPr marL="115418" indent="-57709" lvl="1">
                <a:lnSpc>
                  <a:spcPts val="817"/>
                </a:lnSpc>
                <a:spcBef>
                  <a:spcPct val="0"/>
                </a:spcBef>
                <a:buFont typeface="Arial"/>
                <a:buChar char="•"/>
              </a:pPr>
              <a:r>
                <a:rPr lang="en-US" sz="534" strike="noStrike" u="none">
                  <a:solidFill>
                    <a:srgbClr val="000000"/>
                  </a:solidFill>
                  <a:latin typeface="Open Sans 1 Bold"/>
                </a:rPr>
                <a:t>Par la commune  ou l’intercommunalité</a:t>
              </a:r>
            </a:p>
            <a:p>
              <a:pPr>
                <a:lnSpc>
                  <a:spcPts val="817"/>
                </a:lnSpc>
                <a:spcBef>
                  <a:spcPct val="0"/>
                </a:spcBef>
              </a:pPr>
              <a:r>
                <a:rPr lang="en-US" sz="534" strike="noStrike" u="none">
                  <a:solidFill>
                    <a:srgbClr val="000000"/>
                  </a:solidFill>
                  <a:latin typeface="Open Sans 1 Bold"/>
                </a:rPr>
                <a:t>Deux options de distribution : </a:t>
              </a:r>
            </a:p>
            <a:p>
              <a:pPr marL="115418" indent="-57709" lvl="1">
                <a:lnSpc>
                  <a:spcPts val="817"/>
                </a:lnSpc>
                <a:buAutoNum type="arabicPeriod" startAt="1"/>
              </a:pPr>
              <a:r>
                <a:rPr lang="en-US" sz="534" strike="noStrike" u="none">
                  <a:solidFill>
                    <a:srgbClr val="000000"/>
                  </a:solidFill>
                  <a:latin typeface="Open Sans 1"/>
                </a:rPr>
                <a:t>Récupération dans un lieu de collecte ;</a:t>
              </a:r>
            </a:p>
            <a:p>
              <a:pPr marL="115418" indent="-57709" lvl="1">
                <a:lnSpc>
                  <a:spcPts val="817"/>
                </a:lnSpc>
                <a:buAutoNum type="arabicPeriod" startAt="1"/>
              </a:pPr>
              <a:r>
                <a:rPr lang="en-US" sz="534" strike="noStrike" u="none">
                  <a:solidFill>
                    <a:srgbClr val="000000"/>
                  </a:solidFill>
                  <a:latin typeface="Open Sans 1"/>
                </a:rPr>
                <a:t>Distribution à domicile.</a:t>
              </a:r>
            </a:p>
            <a:p>
              <a:pPr marL="115418" indent="-57709" lvl="1">
                <a:lnSpc>
                  <a:spcPts val="817"/>
                </a:lnSpc>
                <a:spcBef>
                  <a:spcPct val="0"/>
                </a:spcBef>
                <a:buFont typeface="Arial"/>
                <a:buChar char="•"/>
              </a:pPr>
              <a:r>
                <a:rPr lang="en-US" sz="534" strike="noStrike" u="none">
                  <a:solidFill>
                    <a:srgbClr val="000000"/>
                  </a:solidFill>
                  <a:latin typeface="Open Sans 1 Bold"/>
                </a:rPr>
                <a:t>Par les habitants, en suivant les recommandations du Ministère de la Transition Ecologique et Solidaire :</a:t>
              </a:r>
            </a:p>
          </p:txBody>
        </p:sp>
        <p:sp>
          <p:nvSpPr>
            <p:cNvPr name="TextBox 145" id="145"/>
            <p:cNvSpPr txBox="true"/>
            <p:nvPr/>
          </p:nvSpPr>
          <p:spPr>
            <a:xfrm rot="0">
              <a:off x="1219210" y="4419508"/>
              <a:ext cx="966399" cy="127237"/>
            </a:xfrm>
            <a:prstGeom prst="rect">
              <a:avLst/>
            </a:prstGeom>
          </p:spPr>
          <p:txBody>
            <a:bodyPr anchor="t" rtlCol="false" tIns="0" lIns="0" bIns="0" rIns="0">
              <a:spAutoFit/>
            </a:bodyPr>
            <a:lstStyle/>
            <a:p>
              <a:pPr algn="ctr">
                <a:lnSpc>
                  <a:spcPts val="772"/>
                </a:lnSpc>
              </a:pPr>
              <a:r>
                <a:rPr lang="en-US" sz="728" spc="145">
                  <a:solidFill>
                    <a:srgbClr val="FFFFFF"/>
                  </a:solidFill>
                  <a:latin typeface="IBM Plex Sans Bold"/>
                </a:rPr>
                <a:t>PAR QUI ?</a:t>
              </a:r>
            </a:p>
          </p:txBody>
        </p:sp>
        <p:sp>
          <p:nvSpPr>
            <p:cNvPr name="TextBox 146" id="146"/>
            <p:cNvSpPr txBox="true"/>
            <p:nvPr/>
          </p:nvSpPr>
          <p:spPr>
            <a:xfrm rot="0">
              <a:off x="2468382" y="2140569"/>
              <a:ext cx="2118484" cy="1066138"/>
            </a:xfrm>
            <a:prstGeom prst="rect">
              <a:avLst/>
            </a:prstGeom>
          </p:spPr>
          <p:txBody>
            <a:bodyPr anchor="t" rtlCol="false" tIns="0" lIns="0" bIns="0" rIns="0">
              <a:spAutoFit/>
            </a:bodyPr>
            <a:lstStyle/>
            <a:p>
              <a:pPr algn="just" marL="0" indent="0" lvl="0">
                <a:lnSpc>
                  <a:spcPts val="817"/>
                </a:lnSpc>
                <a:spcBef>
                  <a:spcPct val="0"/>
                </a:spcBef>
              </a:pPr>
              <a:r>
                <a:rPr lang="en-US" sz="534" strike="noStrike" u="none">
                  <a:solidFill>
                    <a:srgbClr val="000000"/>
                  </a:solidFill>
                  <a:latin typeface="Open Sans 1 Bold"/>
                </a:rPr>
                <a:t>En cas d’inondation, les réseaux d’eau courante, d’électricité et de téléphone peuvent être coupés pendant plusieurs jours. Il est donc important de se préparer à vivre en autonomie pendant quelques jours. </a:t>
              </a:r>
            </a:p>
            <a:p>
              <a:pPr algn="just" marL="0" indent="0" lvl="0">
                <a:lnSpc>
                  <a:spcPts val="817"/>
                </a:lnSpc>
                <a:spcBef>
                  <a:spcPct val="0"/>
                </a:spcBef>
              </a:pPr>
              <a:r>
                <a:rPr lang="en-US" sz="534" strike="noStrike" u="none">
                  <a:solidFill>
                    <a:srgbClr val="000000"/>
                  </a:solidFill>
                  <a:latin typeface="Open Sans 1 Bold"/>
                </a:rPr>
                <a:t>Le kit de sécurité doit être placé dans un endroit facile d’accès afin de pouvoir le récupérer le plus rapidement possible.</a:t>
              </a:r>
            </a:p>
          </p:txBody>
        </p:sp>
        <p:sp>
          <p:nvSpPr>
            <p:cNvPr name="TextBox 147" id="147"/>
            <p:cNvSpPr txBox="true"/>
            <p:nvPr/>
          </p:nvSpPr>
          <p:spPr>
            <a:xfrm rot="0">
              <a:off x="1114774" y="573493"/>
              <a:ext cx="2079409" cy="415659"/>
            </a:xfrm>
            <a:prstGeom prst="rect">
              <a:avLst/>
            </a:prstGeom>
          </p:spPr>
          <p:txBody>
            <a:bodyPr anchor="t" rtlCol="false" tIns="0" lIns="0" bIns="0" rIns="0">
              <a:spAutoFit/>
            </a:bodyPr>
            <a:lstStyle/>
            <a:p>
              <a:pPr algn="just">
                <a:lnSpc>
                  <a:spcPts val="2276"/>
                </a:lnSpc>
              </a:pPr>
              <a:r>
                <a:rPr lang="en-US" sz="2346">
                  <a:solidFill>
                    <a:srgbClr val="FFFFFF"/>
                  </a:solidFill>
                  <a:latin typeface="Garet Heavy"/>
                </a:rPr>
                <a:t>LE KIT</a:t>
              </a:r>
            </a:p>
          </p:txBody>
        </p:sp>
        <p:sp>
          <p:nvSpPr>
            <p:cNvPr name="TextBox 148" id="148"/>
            <p:cNvSpPr txBox="true"/>
            <p:nvPr/>
          </p:nvSpPr>
          <p:spPr>
            <a:xfrm rot="0">
              <a:off x="1114774" y="989152"/>
              <a:ext cx="1913010" cy="218758"/>
            </a:xfrm>
            <a:prstGeom prst="rect">
              <a:avLst/>
            </a:prstGeom>
          </p:spPr>
          <p:txBody>
            <a:bodyPr anchor="t" rtlCol="false" tIns="0" lIns="0" bIns="0" rIns="0">
              <a:spAutoFit/>
            </a:bodyPr>
            <a:lstStyle/>
            <a:p>
              <a:pPr>
                <a:lnSpc>
                  <a:spcPts val="1324"/>
                </a:lnSpc>
              </a:pPr>
              <a:r>
                <a:rPr lang="en-US" sz="1103">
                  <a:solidFill>
                    <a:srgbClr val="FFFFFF"/>
                  </a:solidFill>
                  <a:latin typeface="Open Sans 2 Bold"/>
                </a:rPr>
                <a:t>de survie</a:t>
              </a:r>
            </a:p>
          </p:txBody>
        </p:sp>
      </p:grpSp>
      <p:grpSp>
        <p:nvGrpSpPr>
          <p:cNvPr name="Group 149" id="149"/>
          <p:cNvGrpSpPr/>
          <p:nvPr/>
        </p:nvGrpSpPr>
        <p:grpSpPr>
          <a:xfrm rot="0">
            <a:off x="689670" y="1656356"/>
            <a:ext cx="3988933" cy="5514367"/>
            <a:chOff x="0" y="0"/>
            <a:chExt cx="5318577" cy="7352490"/>
          </a:xfrm>
        </p:grpSpPr>
        <p:grpSp>
          <p:nvGrpSpPr>
            <p:cNvPr name="Group 150" id="150"/>
            <p:cNvGrpSpPr/>
            <p:nvPr/>
          </p:nvGrpSpPr>
          <p:grpSpPr>
            <a:xfrm rot="0">
              <a:off x="0" y="0"/>
              <a:ext cx="5318577" cy="1966892"/>
              <a:chOff x="0" y="0"/>
              <a:chExt cx="2709333" cy="1001953"/>
            </a:xfrm>
          </p:grpSpPr>
          <p:sp>
            <p:nvSpPr>
              <p:cNvPr name="Freeform 151" id="151"/>
              <p:cNvSpPr/>
              <p:nvPr/>
            </p:nvSpPr>
            <p:spPr>
              <a:xfrm flipH="false" flipV="false" rot="0">
                <a:off x="0" y="0"/>
                <a:ext cx="2709333" cy="1001953"/>
              </a:xfrm>
              <a:custGeom>
                <a:avLst/>
                <a:gdLst/>
                <a:ahLst/>
                <a:cxnLst/>
                <a:rect r="r" b="b" t="t" l="l"/>
                <a:pathLst>
                  <a:path h="1001953" w="2709333">
                    <a:moveTo>
                      <a:pt x="0" y="0"/>
                    </a:moveTo>
                    <a:lnTo>
                      <a:pt x="2709333" y="0"/>
                    </a:lnTo>
                    <a:lnTo>
                      <a:pt x="2709333" y="1001953"/>
                    </a:lnTo>
                    <a:lnTo>
                      <a:pt x="0" y="1001953"/>
                    </a:lnTo>
                    <a:close/>
                  </a:path>
                </a:pathLst>
              </a:custGeom>
              <a:solidFill>
                <a:srgbClr val="339B64"/>
              </a:solidFill>
            </p:spPr>
          </p:sp>
          <p:sp>
            <p:nvSpPr>
              <p:cNvPr name="TextBox 152" id="152"/>
              <p:cNvSpPr txBox="true"/>
              <p:nvPr/>
            </p:nvSpPr>
            <p:spPr>
              <a:xfrm>
                <a:off x="0" y="-19050"/>
                <a:ext cx="2709333" cy="1021003"/>
              </a:xfrm>
              <a:prstGeom prst="rect">
                <a:avLst/>
              </a:prstGeom>
            </p:spPr>
            <p:txBody>
              <a:bodyPr anchor="ctr" rtlCol="false" tIns="54583" lIns="54583" bIns="54583" rIns="54583"/>
              <a:lstStyle/>
              <a:p>
                <a:pPr algn="ctr">
                  <a:lnSpc>
                    <a:spcPts val="2346"/>
                  </a:lnSpc>
                </a:pPr>
              </a:p>
            </p:txBody>
          </p:sp>
        </p:grpSp>
        <p:sp>
          <p:nvSpPr>
            <p:cNvPr name="Freeform 153" id="153"/>
            <p:cNvSpPr/>
            <p:nvPr/>
          </p:nvSpPr>
          <p:spPr>
            <a:xfrm flipH="false" flipV="false" rot="0">
              <a:off x="3016020" y="306560"/>
              <a:ext cx="2127431" cy="1515795"/>
            </a:xfrm>
            <a:custGeom>
              <a:avLst/>
              <a:gdLst/>
              <a:ahLst/>
              <a:cxnLst/>
              <a:rect r="r" b="b" t="t" l="l"/>
              <a:pathLst>
                <a:path h="1515795" w="2127431">
                  <a:moveTo>
                    <a:pt x="0" y="0"/>
                  </a:moveTo>
                  <a:lnTo>
                    <a:pt x="2127431" y="0"/>
                  </a:lnTo>
                  <a:lnTo>
                    <a:pt x="2127431" y="1515795"/>
                  </a:lnTo>
                  <a:lnTo>
                    <a:pt x="0" y="1515795"/>
                  </a:lnTo>
                  <a:lnTo>
                    <a:pt x="0" y="0"/>
                  </a:lnTo>
                  <a:close/>
                </a:path>
              </a:pathLst>
            </a:custGeom>
            <a:blipFill>
              <a:blip r:embed="rId35">
                <a:extLst>
                  <a:ext uri="{96DAC541-7B7A-43D3-8B79-37D633B846F1}">
                    <asvg:svgBlip xmlns:asvg="http://schemas.microsoft.com/office/drawing/2016/SVG/main" r:embed="rId36"/>
                  </a:ext>
                </a:extLst>
              </a:blip>
              <a:stretch>
                <a:fillRect l="0" t="0" r="0" b="0"/>
              </a:stretch>
            </a:blipFill>
          </p:spPr>
        </p:sp>
        <p:sp>
          <p:nvSpPr>
            <p:cNvPr name="Freeform 154" id="154"/>
            <p:cNvSpPr/>
            <p:nvPr/>
          </p:nvSpPr>
          <p:spPr>
            <a:xfrm flipH="false" flipV="false" rot="0">
              <a:off x="3243116" y="6897495"/>
              <a:ext cx="588867" cy="437050"/>
            </a:xfrm>
            <a:custGeom>
              <a:avLst/>
              <a:gdLst/>
              <a:ahLst/>
              <a:cxnLst/>
              <a:rect r="r" b="b" t="t" l="l"/>
              <a:pathLst>
                <a:path h="437050" w="588867">
                  <a:moveTo>
                    <a:pt x="0" y="0"/>
                  </a:moveTo>
                  <a:lnTo>
                    <a:pt x="588867" y="0"/>
                  </a:lnTo>
                  <a:lnTo>
                    <a:pt x="588867" y="437049"/>
                  </a:lnTo>
                  <a:lnTo>
                    <a:pt x="0" y="437049"/>
                  </a:lnTo>
                  <a:lnTo>
                    <a:pt x="0" y="0"/>
                  </a:lnTo>
                  <a:close/>
                </a:path>
              </a:pathLst>
            </a:custGeom>
            <a:blipFill>
              <a:blip r:embed="rId24"/>
              <a:stretch>
                <a:fillRect l="0" t="0" r="0" b="0"/>
              </a:stretch>
            </a:blipFill>
          </p:spPr>
        </p:sp>
        <p:sp>
          <p:nvSpPr>
            <p:cNvPr name="Freeform 155" id="155"/>
            <p:cNvSpPr/>
            <p:nvPr/>
          </p:nvSpPr>
          <p:spPr>
            <a:xfrm flipH="false" flipV="false" rot="0">
              <a:off x="2319358" y="6872500"/>
              <a:ext cx="738445" cy="479989"/>
            </a:xfrm>
            <a:custGeom>
              <a:avLst/>
              <a:gdLst/>
              <a:ahLst/>
              <a:cxnLst/>
              <a:rect r="r" b="b" t="t" l="l"/>
              <a:pathLst>
                <a:path h="479989" w="738445">
                  <a:moveTo>
                    <a:pt x="0" y="0"/>
                  </a:moveTo>
                  <a:lnTo>
                    <a:pt x="738445" y="0"/>
                  </a:lnTo>
                  <a:lnTo>
                    <a:pt x="738445" y="479990"/>
                  </a:lnTo>
                  <a:lnTo>
                    <a:pt x="0" y="479990"/>
                  </a:lnTo>
                  <a:lnTo>
                    <a:pt x="0" y="0"/>
                  </a:lnTo>
                  <a:close/>
                </a:path>
              </a:pathLst>
            </a:custGeom>
            <a:blipFill>
              <a:blip r:embed="rId25"/>
              <a:stretch>
                <a:fillRect l="0" t="0" r="0" b="0"/>
              </a:stretch>
            </a:blipFill>
          </p:spPr>
        </p:sp>
        <p:sp>
          <p:nvSpPr>
            <p:cNvPr name="Freeform 156" id="156"/>
            <p:cNvSpPr/>
            <p:nvPr/>
          </p:nvSpPr>
          <p:spPr>
            <a:xfrm flipH="false" flipV="false" rot="0">
              <a:off x="1560719" y="6888240"/>
              <a:ext cx="530327" cy="448510"/>
            </a:xfrm>
            <a:custGeom>
              <a:avLst/>
              <a:gdLst/>
              <a:ahLst/>
              <a:cxnLst/>
              <a:rect r="r" b="b" t="t" l="l"/>
              <a:pathLst>
                <a:path h="448510" w="530327">
                  <a:moveTo>
                    <a:pt x="0" y="0"/>
                  </a:moveTo>
                  <a:lnTo>
                    <a:pt x="530328" y="0"/>
                  </a:lnTo>
                  <a:lnTo>
                    <a:pt x="530328" y="448510"/>
                  </a:lnTo>
                  <a:lnTo>
                    <a:pt x="0" y="448510"/>
                  </a:lnTo>
                  <a:lnTo>
                    <a:pt x="0" y="0"/>
                  </a:lnTo>
                  <a:close/>
                </a:path>
              </a:pathLst>
            </a:custGeom>
            <a:blipFill>
              <a:blip r:embed="rId37"/>
              <a:stretch>
                <a:fillRect l="0" t="0" r="0" b="0"/>
              </a:stretch>
            </a:blipFill>
          </p:spPr>
        </p:sp>
        <p:grpSp>
          <p:nvGrpSpPr>
            <p:cNvPr name="Group 157" id="157"/>
            <p:cNvGrpSpPr/>
            <p:nvPr/>
          </p:nvGrpSpPr>
          <p:grpSpPr>
            <a:xfrm rot="0">
              <a:off x="423116" y="2349349"/>
              <a:ext cx="1137603" cy="347643"/>
              <a:chOff x="0" y="0"/>
              <a:chExt cx="1231937" cy="376471"/>
            </a:xfrm>
          </p:grpSpPr>
          <p:sp>
            <p:nvSpPr>
              <p:cNvPr name="Freeform 158" id="158"/>
              <p:cNvSpPr/>
              <p:nvPr/>
            </p:nvSpPr>
            <p:spPr>
              <a:xfrm flipH="false" flipV="false" rot="0">
                <a:off x="0" y="0"/>
                <a:ext cx="1231937" cy="376471"/>
              </a:xfrm>
              <a:custGeom>
                <a:avLst/>
                <a:gdLst/>
                <a:ahLst/>
                <a:cxnLst/>
                <a:rect r="r" b="b" t="t" l="l"/>
                <a:pathLst>
                  <a:path h="376471" w="1231937">
                    <a:moveTo>
                      <a:pt x="0" y="0"/>
                    </a:moveTo>
                    <a:lnTo>
                      <a:pt x="1231937" y="0"/>
                    </a:lnTo>
                    <a:lnTo>
                      <a:pt x="1231937" y="376471"/>
                    </a:lnTo>
                    <a:lnTo>
                      <a:pt x="0" y="376471"/>
                    </a:lnTo>
                    <a:close/>
                  </a:path>
                </a:pathLst>
              </a:custGeom>
              <a:solidFill>
                <a:srgbClr val="339B64"/>
              </a:solidFill>
            </p:spPr>
          </p:sp>
          <p:sp>
            <p:nvSpPr>
              <p:cNvPr name="TextBox 159" id="159"/>
              <p:cNvSpPr txBox="true"/>
              <p:nvPr/>
            </p:nvSpPr>
            <p:spPr>
              <a:xfrm>
                <a:off x="0" y="-19050"/>
                <a:ext cx="1231937" cy="395521"/>
              </a:xfrm>
              <a:prstGeom prst="rect">
                <a:avLst/>
              </a:prstGeom>
            </p:spPr>
            <p:txBody>
              <a:bodyPr anchor="ctr" rtlCol="false" tIns="54583" lIns="54583" bIns="54583" rIns="54583"/>
              <a:lstStyle/>
              <a:p>
                <a:pPr algn="ctr">
                  <a:lnSpc>
                    <a:spcPts val="2346"/>
                  </a:lnSpc>
                </a:pPr>
              </a:p>
            </p:txBody>
          </p:sp>
        </p:grpSp>
        <p:sp>
          <p:nvSpPr>
            <p:cNvPr name="TextBox 160" id="160"/>
            <p:cNvSpPr txBox="true"/>
            <p:nvPr/>
          </p:nvSpPr>
          <p:spPr>
            <a:xfrm rot="0">
              <a:off x="512037" y="2385922"/>
              <a:ext cx="959761" cy="264162"/>
            </a:xfrm>
            <a:prstGeom prst="rect">
              <a:avLst/>
            </a:prstGeom>
          </p:spPr>
          <p:txBody>
            <a:bodyPr anchor="t" rtlCol="false" tIns="0" lIns="0" bIns="0" rIns="0">
              <a:spAutoFit/>
            </a:bodyPr>
            <a:lstStyle/>
            <a:p>
              <a:pPr>
                <a:lnSpc>
                  <a:spcPts val="1519"/>
                </a:lnSpc>
              </a:pPr>
              <a:r>
                <a:rPr lang="en-US" sz="1266">
                  <a:solidFill>
                    <a:srgbClr val="FFFFFF"/>
                  </a:solidFill>
                  <a:latin typeface="Garet Bold"/>
                </a:rPr>
                <a:t>Le Maire</a:t>
              </a:r>
            </a:p>
          </p:txBody>
        </p:sp>
        <p:grpSp>
          <p:nvGrpSpPr>
            <p:cNvPr name="Group 161" id="161"/>
            <p:cNvGrpSpPr/>
            <p:nvPr/>
          </p:nvGrpSpPr>
          <p:grpSpPr>
            <a:xfrm rot="0">
              <a:off x="423116" y="4255668"/>
              <a:ext cx="1137603" cy="277767"/>
              <a:chOff x="0" y="0"/>
              <a:chExt cx="1231937" cy="300801"/>
            </a:xfrm>
          </p:grpSpPr>
          <p:sp>
            <p:nvSpPr>
              <p:cNvPr name="Freeform 162" id="162"/>
              <p:cNvSpPr/>
              <p:nvPr/>
            </p:nvSpPr>
            <p:spPr>
              <a:xfrm flipH="false" flipV="false" rot="0">
                <a:off x="0" y="0"/>
                <a:ext cx="1231937" cy="300801"/>
              </a:xfrm>
              <a:custGeom>
                <a:avLst/>
                <a:gdLst/>
                <a:ahLst/>
                <a:cxnLst/>
                <a:rect r="r" b="b" t="t" l="l"/>
                <a:pathLst>
                  <a:path h="300801" w="1231937">
                    <a:moveTo>
                      <a:pt x="0" y="0"/>
                    </a:moveTo>
                    <a:lnTo>
                      <a:pt x="1231937" y="0"/>
                    </a:lnTo>
                    <a:lnTo>
                      <a:pt x="1231937" y="300801"/>
                    </a:lnTo>
                    <a:lnTo>
                      <a:pt x="0" y="300801"/>
                    </a:lnTo>
                    <a:close/>
                  </a:path>
                </a:pathLst>
              </a:custGeom>
              <a:solidFill>
                <a:srgbClr val="B1C82E"/>
              </a:solidFill>
            </p:spPr>
          </p:sp>
          <p:sp>
            <p:nvSpPr>
              <p:cNvPr name="TextBox 163" id="163"/>
              <p:cNvSpPr txBox="true"/>
              <p:nvPr/>
            </p:nvSpPr>
            <p:spPr>
              <a:xfrm>
                <a:off x="0" y="-19050"/>
                <a:ext cx="1231937" cy="319851"/>
              </a:xfrm>
              <a:prstGeom prst="rect">
                <a:avLst/>
              </a:prstGeom>
            </p:spPr>
            <p:txBody>
              <a:bodyPr anchor="ctr" rtlCol="false" tIns="54583" lIns="54583" bIns="54583" rIns="54583"/>
              <a:lstStyle/>
              <a:p>
                <a:pPr algn="ctr">
                  <a:lnSpc>
                    <a:spcPts val="2346"/>
                  </a:lnSpc>
                </a:pPr>
              </a:p>
            </p:txBody>
          </p:sp>
        </p:grpSp>
        <p:sp>
          <p:nvSpPr>
            <p:cNvPr name="TextBox 164" id="164"/>
            <p:cNvSpPr txBox="true"/>
            <p:nvPr/>
          </p:nvSpPr>
          <p:spPr>
            <a:xfrm rot="0">
              <a:off x="531858" y="512808"/>
              <a:ext cx="2484162" cy="1084250"/>
            </a:xfrm>
            <a:prstGeom prst="rect">
              <a:avLst/>
            </a:prstGeom>
          </p:spPr>
          <p:txBody>
            <a:bodyPr anchor="t" rtlCol="false" tIns="0" lIns="0" bIns="0" rIns="0">
              <a:spAutoFit/>
            </a:bodyPr>
            <a:lstStyle/>
            <a:p>
              <a:pPr>
                <a:lnSpc>
                  <a:spcPts val="2821"/>
                </a:lnSpc>
              </a:pPr>
              <a:r>
                <a:rPr lang="en-US" sz="2908">
                  <a:solidFill>
                    <a:srgbClr val="FFFFFF"/>
                  </a:solidFill>
                  <a:latin typeface="Agrandir Narrow Heavy"/>
                </a:rPr>
                <a:t>LES ACTEURS</a:t>
              </a:r>
            </a:p>
          </p:txBody>
        </p:sp>
        <p:sp>
          <p:nvSpPr>
            <p:cNvPr name="TextBox 165" id="165"/>
            <p:cNvSpPr txBox="true"/>
            <p:nvPr/>
          </p:nvSpPr>
          <p:spPr>
            <a:xfrm rot="0">
              <a:off x="531858" y="1562528"/>
              <a:ext cx="2285374" cy="299438"/>
            </a:xfrm>
            <a:prstGeom prst="rect">
              <a:avLst/>
            </a:prstGeom>
          </p:spPr>
          <p:txBody>
            <a:bodyPr anchor="t" rtlCol="false" tIns="0" lIns="0" bIns="0" rIns="0">
              <a:spAutoFit/>
            </a:bodyPr>
            <a:lstStyle/>
            <a:p>
              <a:pPr>
                <a:lnSpc>
                  <a:spcPts val="1582"/>
                </a:lnSpc>
              </a:pPr>
              <a:r>
                <a:rPr lang="en-US" sz="1318">
                  <a:solidFill>
                    <a:srgbClr val="FFFFFF"/>
                  </a:solidFill>
                  <a:latin typeface="Agrandir Narrow Bold"/>
                </a:rPr>
                <a:t>&amp; leurs rôles</a:t>
              </a:r>
            </a:p>
          </p:txBody>
        </p:sp>
        <p:sp>
          <p:nvSpPr>
            <p:cNvPr name="TextBox 166" id="166"/>
            <p:cNvSpPr txBox="true"/>
            <p:nvPr/>
          </p:nvSpPr>
          <p:spPr>
            <a:xfrm rot="0">
              <a:off x="498924" y="4272858"/>
              <a:ext cx="985987" cy="250760"/>
            </a:xfrm>
            <a:prstGeom prst="rect">
              <a:avLst/>
            </a:prstGeom>
          </p:spPr>
          <p:txBody>
            <a:bodyPr anchor="t" rtlCol="false" tIns="0" lIns="0" bIns="0" rIns="0">
              <a:spAutoFit/>
            </a:bodyPr>
            <a:lstStyle/>
            <a:p>
              <a:pPr algn="l" marL="0" indent="0" lvl="0">
                <a:lnSpc>
                  <a:spcPts val="1456"/>
                </a:lnSpc>
                <a:spcBef>
                  <a:spcPct val="0"/>
                </a:spcBef>
              </a:pPr>
              <a:r>
                <a:rPr lang="en-US" sz="1213" strike="noStrike" u="none">
                  <a:solidFill>
                    <a:srgbClr val="FFFFFF"/>
                  </a:solidFill>
                  <a:latin typeface="Garet Bold"/>
                </a:rPr>
                <a:t>Le Préfet</a:t>
              </a:r>
            </a:p>
          </p:txBody>
        </p:sp>
        <p:sp>
          <p:nvSpPr>
            <p:cNvPr name="TextBox 167" id="167"/>
            <p:cNvSpPr txBox="true"/>
            <p:nvPr/>
          </p:nvSpPr>
          <p:spPr>
            <a:xfrm rot="0">
              <a:off x="1594510" y="2320774"/>
              <a:ext cx="3192210" cy="797312"/>
            </a:xfrm>
            <a:prstGeom prst="rect">
              <a:avLst/>
            </a:prstGeom>
          </p:spPr>
          <p:txBody>
            <a:bodyPr anchor="t" rtlCol="false" tIns="0" lIns="0" bIns="0" rIns="0">
              <a:spAutoFit/>
            </a:bodyPr>
            <a:lstStyle/>
            <a:p>
              <a:pPr algn="just">
                <a:lnSpc>
                  <a:spcPts val="968"/>
                </a:lnSpc>
                <a:spcBef>
                  <a:spcPct val="0"/>
                </a:spcBef>
              </a:pPr>
              <a:r>
                <a:rPr lang="en-US" sz="633">
                  <a:solidFill>
                    <a:srgbClr val="000000"/>
                  </a:solidFill>
                  <a:latin typeface="Open Sans 1"/>
                </a:rPr>
                <a:t>Le maire détient un ensemble de compétences en matière de gestion des risques naturels. Il est chargé de développer le Document d'Information Communal sur les Risques Majeurs (DICRIM) ainsi que le Plan Communal de Sauvegarde (PCS), essentiels pour préparer la population aux dangers potentiels. </a:t>
              </a:r>
            </a:p>
          </p:txBody>
        </p:sp>
        <p:sp>
          <p:nvSpPr>
            <p:cNvPr name="TextBox 168" id="168"/>
            <p:cNvSpPr txBox="true"/>
            <p:nvPr/>
          </p:nvSpPr>
          <p:spPr>
            <a:xfrm rot="0">
              <a:off x="531858" y="3274086"/>
              <a:ext cx="4254862" cy="797006"/>
            </a:xfrm>
            <a:prstGeom prst="rect">
              <a:avLst/>
            </a:prstGeom>
          </p:spPr>
          <p:txBody>
            <a:bodyPr anchor="t" rtlCol="false" tIns="0" lIns="0" bIns="0" rIns="0">
              <a:spAutoFit/>
            </a:bodyPr>
            <a:lstStyle/>
            <a:p>
              <a:pPr algn="just">
                <a:lnSpc>
                  <a:spcPts val="977"/>
                </a:lnSpc>
                <a:spcBef>
                  <a:spcPct val="0"/>
                </a:spcBef>
              </a:pPr>
              <a:r>
                <a:rPr lang="en-US" sz="638">
                  <a:solidFill>
                    <a:srgbClr val="000000"/>
                  </a:solidFill>
                  <a:latin typeface="Open Sans 1"/>
                </a:rPr>
                <a:t>En cas de crise, le maire assume le commandement des opérations de secours dans sa commune, en déployant des mesures immédiates pour protéger et sauvegarder les habitants (l'alerte et la coordination des actions de sauvegarde). Enfin, il joue un rôle essentiel dans l'évaluation des interventions passées afin d'améliorer la gestion des crises futures.</a:t>
              </a:r>
            </a:p>
          </p:txBody>
        </p:sp>
        <p:sp>
          <p:nvSpPr>
            <p:cNvPr name="TextBox 169" id="169"/>
            <p:cNvSpPr txBox="true"/>
            <p:nvPr/>
          </p:nvSpPr>
          <p:spPr>
            <a:xfrm rot="0">
              <a:off x="1674545" y="4227093"/>
              <a:ext cx="3112175" cy="1118959"/>
            </a:xfrm>
            <a:prstGeom prst="rect">
              <a:avLst/>
            </a:prstGeom>
          </p:spPr>
          <p:txBody>
            <a:bodyPr anchor="t" rtlCol="false" tIns="0" lIns="0" bIns="0" rIns="0">
              <a:spAutoFit/>
            </a:bodyPr>
            <a:lstStyle/>
            <a:p>
              <a:pPr algn="just" marL="0" indent="0" lvl="0">
                <a:lnSpc>
                  <a:spcPts val="968"/>
                </a:lnSpc>
                <a:spcBef>
                  <a:spcPct val="0"/>
                </a:spcBef>
              </a:pPr>
              <a:r>
                <a:rPr lang="en-US" sz="633">
                  <a:solidFill>
                    <a:srgbClr val="000000"/>
                  </a:solidFill>
                  <a:latin typeface="Open Sans 1"/>
                </a:rPr>
                <a:t>Le préfet joue un rôle central et déterminant dans la gestion des risques naturels, notamment lorsque les conséquences d'une catastrophe dépassent les capacités d'une commune. Il prend en charge la direction des opérations de secours (DOS) et devient l'autorité compétente lorsque la crise dépasse les limites d'une commune ou implique plusieurs municipalités, ou encore lors de la mise en œuvre du plan ORSEC. </a:t>
              </a:r>
            </a:p>
          </p:txBody>
        </p:sp>
        <p:sp>
          <p:nvSpPr>
            <p:cNvPr name="TextBox 170" id="170"/>
            <p:cNvSpPr txBox="true"/>
            <p:nvPr/>
          </p:nvSpPr>
          <p:spPr>
            <a:xfrm rot="0">
              <a:off x="531858" y="5531908"/>
              <a:ext cx="4254862" cy="958135"/>
            </a:xfrm>
            <a:prstGeom prst="rect">
              <a:avLst/>
            </a:prstGeom>
          </p:spPr>
          <p:txBody>
            <a:bodyPr anchor="t" rtlCol="false" tIns="0" lIns="0" bIns="0" rIns="0">
              <a:spAutoFit/>
            </a:bodyPr>
            <a:lstStyle/>
            <a:p>
              <a:pPr algn="just" marL="0" indent="0" lvl="0">
                <a:lnSpc>
                  <a:spcPts val="968"/>
                </a:lnSpc>
                <a:spcBef>
                  <a:spcPct val="0"/>
                </a:spcBef>
              </a:pPr>
              <a:r>
                <a:rPr lang="en-US" sz="633" strike="noStrike" u="none">
                  <a:solidFill>
                    <a:srgbClr val="000000"/>
                  </a:solidFill>
                  <a:latin typeface="Open Sans 1"/>
                </a:rPr>
                <a:t>Sa responsabilité principale est la coordination des actions de secours et de protection civile, impliquant divers acteurs tels que les services de secours, les forces de l'ordre, les autorités locales et les associations de secouristes. De plus, il est chargé de mettre en place des plans de secours adaptés à la situation, comme le plan ORSEC pour les catastrophes naturelles, et de mobiliser les ressources nécessaires pour y faire face efficacement.</a:t>
              </a:r>
            </a:p>
          </p:txBody>
        </p:sp>
      </p:grpSp>
      <p:grpSp>
        <p:nvGrpSpPr>
          <p:cNvPr name="Group 171" id="171"/>
          <p:cNvGrpSpPr/>
          <p:nvPr/>
        </p:nvGrpSpPr>
        <p:grpSpPr>
          <a:xfrm rot="0">
            <a:off x="5031354" y="4265684"/>
            <a:ext cx="3988933" cy="4992616"/>
            <a:chOff x="0" y="0"/>
            <a:chExt cx="5318577" cy="6656821"/>
          </a:xfrm>
        </p:grpSpPr>
        <p:grpSp>
          <p:nvGrpSpPr>
            <p:cNvPr name="Group 172" id="172"/>
            <p:cNvGrpSpPr/>
            <p:nvPr/>
          </p:nvGrpSpPr>
          <p:grpSpPr>
            <a:xfrm rot="0">
              <a:off x="43" y="1001753"/>
              <a:ext cx="2791585" cy="1065934"/>
              <a:chOff x="0" y="0"/>
              <a:chExt cx="2226590" cy="850197"/>
            </a:xfrm>
          </p:grpSpPr>
          <p:sp>
            <p:nvSpPr>
              <p:cNvPr name="Freeform 173" id="173"/>
              <p:cNvSpPr/>
              <p:nvPr/>
            </p:nvSpPr>
            <p:spPr>
              <a:xfrm flipH="false" flipV="false" rot="0">
                <a:off x="0" y="0"/>
                <a:ext cx="2226590" cy="850197"/>
              </a:xfrm>
              <a:custGeom>
                <a:avLst/>
                <a:gdLst/>
                <a:ahLst/>
                <a:cxnLst/>
                <a:rect r="r" b="b" t="t" l="l"/>
                <a:pathLst>
                  <a:path h="850197" w="2226590">
                    <a:moveTo>
                      <a:pt x="0" y="0"/>
                    </a:moveTo>
                    <a:lnTo>
                      <a:pt x="2226590" y="0"/>
                    </a:lnTo>
                    <a:lnTo>
                      <a:pt x="2226590" y="850197"/>
                    </a:lnTo>
                    <a:lnTo>
                      <a:pt x="0" y="850197"/>
                    </a:lnTo>
                    <a:close/>
                  </a:path>
                </a:pathLst>
              </a:custGeom>
              <a:solidFill>
                <a:srgbClr val="B1C82E"/>
              </a:solidFill>
            </p:spPr>
          </p:sp>
          <p:sp>
            <p:nvSpPr>
              <p:cNvPr name="TextBox 174" id="174"/>
              <p:cNvSpPr txBox="true"/>
              <p:nvPr/>
            </p:nvSpPr>
            <p:spPr>
              <a:xfrm>
                <a:off x="0" y="-19050"/>
                <a:ext cx="2226590" cy="869247"/>
              </a:xfrm>
              <a:prstGeom prst="rect">
                <a:avLst/>
              </a:prstGeom>
            </p:spPr>
            <p:txBody>
              <a:bodyPr anchor="ctr" rtlCol="false" tIns="35964" lIns="35964" bIns="35964" rIns="35964"/>
              <a:lstStyle/>
              <a:p>
                <a:pPr algn="ctr">
                  <a:lnSpc>
                    <a:spcPts val="1363"/>
                  </a:lnSpc>
                </a:pPr>
              </a:p>
            </p:txBody>
          </p:sp>
        </p:grpSp>
        <p:grpSp>
          <p:nvGrpSpPr>
            <p:cNvPr name="Group 175" id="175"/>
            <p:cNvGrpSpPr/>
            <p:nvPr/>
          </p:nvGrpSpPr>
          <p:grpSpPr>
            <a:xfrm rot="0">
              <a:off x="2546522" y="1001753"/>
              <a:ext cx="2772034" cy="1477199"/>
              <a:chOff x="0" y="0"/>
              <a:chExt cx="2210995" cy="1178226"/>
            </a:xfrm>
          </p:grpSpPr>
          <p:sp>
            <p:nvSpPr>
              <p:cNvPr name="Freeform 176" id="176"/>
              <p:cNvSpPr/>
              <p:nvPr/>
            </p:nvSpPr>
            <p:spPr>
              <a:xfrm flipH="false" flipV="false" rot="0">
                <a:off x="0" y="0"/>
                <a:ext cx="2210995" cy="1178226"/>
              </a:xfrm>
              <a:custGeom>
                <a:avLst/>
                <a:gdLst/>
                <a:ahLst/>
                <a:cxnLst/>
                <a:rect r="r" b="b" t="t" l="l"/>
                <a:pathLst>
                  <a:path h="1178226" w="2210995">
                    <a:moveTo>
                      <a:pt x="0" y="0"/>
                    </a:moveTo>
                    <a:lnTo>
                      <a:pt x="2210995" y="0"/>
                    </a:lnTo>
                    <a:lnTo>
                      <a:pt x="2210995" y="1178226"/>
                    </a:lnTo>
                    <a:lnTo>
                      <a:pt x="0" y="1178226"/>
                    </a:lnTo>
                    <a:close/>
                  </a:path>
                </a:pathLst>
              </a:custGeom>
              <a:solidFill>
                <a:srgbClr val="86A315"/>
              </a:solidFill>
            </p:spPr>
          </p:sp>
          <p:sp>
            <p:nvSpPr>
              <p:cNvPr name="TextBox 177" id="177"/>
              <p:cNvSpPr txBox="true"/>
              <p:nvPr/>
            </p:nvSpPr>
            <p:spPr>
              <a:xfrm>
                <a:off x="0" y="-19050"/>
                <a:ext cx="2210995" cy="1197276"/>
              </a:xfrm>
              <a:prstGeom prst="rect">
                <a:avLst/>
              </a:prstGeom>
            </p:spPr>
            <p:txBody>
              <a:bodyPr anchor="ctr" rtlCol="false" tIns="35964" lIns="35964" bIns="35964" rIns="35964"/>
              <a:lstStyle/>
              <a:p>
                <a:pPr algn="ctr">
                  <a:lnSpc>
                    <a:spcPts val="1363"/>
                  </a:lnSpc>
                </a:pPr>
              </a:p>
            </p:txBody>
          </p:sp>
        </p:grpSp>
        <p:sp>
          <p:nvSpPr>
            <p:cNvPr name="AutoShape 178" id="178"/>
            <p:cNvSpPr/>
            <p:nvPr/>
          </p:nvSpPr>
          <p:spPr>
            <a:xfrm flipV="true">
              <a:off x="72" y="1001753"/>
              <a:ext cx="5318484" cy="7090"/>
            </a:xfrm>
            <a:prstGeom prst="line">
              <a:avLst/>
            </a:prstGeom>
            <a:ln cap="flat" w="31794">
              <a:solidFill>
                <a:srgbClr val="4C610A"/>
              </a:solidFill>
              <a:prstDash val="solid"/>
              <a:headEnd type="none" len="sm" w="sm"/>
              <a:tailEnd type="none" len="sm" w="sm"/>
            </a:ln>
          </p:spPr>
        </p:sp>
        <p:grpSp>
          <p:nvGrpSpPr>
            <p:cNvPr name="Group 179" id="179"/>
            <p:cNvGrpSpPr/>
            <p:nvPr/>
          </p:nvGrpSpPr>
          <p:grpSpPr>
            <a:xfrm rot="0">
              <a:off x="43" y="2773125"/>
              <a:ext cx="2838356" cy="1065934"/>
              <a:chOff x="0" y="0"/>
              <a:chExt cx="2263894" cy="850197"/>
            </a:xfrm>
          </p:grpSpPr>
          <p:sp>
            <p:nvSpPr>
              <p:cNvPr name="Freeform 180" id="180"/>
              <p:cNvSpPr/>
              <p:nvPr/>
            </p:nvSpPr>
            <p:spPr>
              <a:xfrm flipH="false" flipV="false" rot="0">
                <a:off x="0" y="0"/>
                <a:ext cx="2263894" cy="850197"/>
              </a:xfrm>
              <a:custGeom>
                <a:avLst/>
                <a:gdLst/>
                <a:ahLst/>
                <a:cxnLst/>
                <a:rect r="r" b="b" t="t" l="l"/>
                <a:pathLst>
                  <a:path h="850197" w="2263894">
                    <a:moveTo>
                      <a:pt x="0" y="0"/>
                    </a:moveTo>
                    <a:lnTo>
                      <a:pt x="2263894" y="0"/>
                    </a:lnTo>
                    <a:lnTo>
                      <a:pt x="2263894" y="850197"/>
                    </a:lnTo>
                    <a:lnTo>
                      <a:pt x="0" y="850197"/>
                    </a:lnTo>
                    <a:close/>
                  </a:path>
                </a:pathLst>
              </a:custGeom>
              <a:solidFill>
                <a:srgbClr val="B1C82E"/>
              </a:solidFill>
            </p:spPr>
          </p:sp>
          <p:sp>
            <p:nvSpPr>
              <p:cNvPr name="TextBox 181" id="181"/>
              <p:cNvSpPr txBox="true"/>
              <p:nvPr/>
            </p:nvSpPr>
            <p:spPr>
              <a:xfrm>
                <a:off x="0" y="-19050"/>
                <a:ext cx="2263894" cy="869247"/>
              </a:xfrm>
              <a:prstGeom prst="rect">
                <a:avLst/>
              </a:prstGeom>
            </p:spPr>
            <p:txBody>
              <a:bodyPr anchor="ctr" rtlCol="false" tIns="35964" lIns="35964" bIns="35964" rIns="35964"/>
              <a:lstStyle/>
              <a:p>
                <a:pPr algn="ctr">
                  <a:lnSpc>
                    <a:spcPts val="1363"/>
                  </a:lnSpc>
                </a:pPr>
              </a:p>
            </p:txBody>
          </p:sp>
        </p:grpSp>
        <p:grpSp>
          <p:nvGrpSpPr>
            <p:cNvPr name="Group 182" id="182"/>
            <p:cNvGrpSpPr/>
            <p:nvPr/>
          </p:nvGrpSpPr>
          <p:grpSpPr>
            <a:xfrm rot="0">
              <a:off x="2593293" y="2773125"/>
              <a:ext cx="2702642" cy="1620519"/>
              <a:chOff x="0" y="0"/>
              <a:chExt cx="2155648" cy="1292539"/>
            </a:xfrm>
          </p:grpSpPr>
          <p:sp>
            <p:nvSpPr>
              <p:cNvPr name="Freeform 183" id="183"/>
              <p:cNvSpPr/>
              <p:nvPr/>
            </p:nvSpPr>
            <p:spPr>
              <a:xfrm flipH="false" flipV="false" rot="0">
                <a:off x="0" y="0"/>
                <a:ext cx="2155648" cy="1292539"/>
              </a:xfrm>
              <a:custGeom>
                <a:avLst/>
                <a:gdLst/>
                <a:ahLst/>
                <a:cxnLst/>
                <a:rect r="r" b="b" t="t" l="l"/>
                <a:pathLst>
                  <a:path h="1292539" w="2155648">
                    <a:moveTo>
                      <a:pt x="0" y="0"/>
                    </a:moveTo>
                    <a:lnTo>
                      <a:pt x="2155648" y="0"/>
                    </a:lnTo>
                    <a:lnTo>
                      <a:pt x="2155648" y="1292539"/>
                    </a:lnTo>
                    <a:lnTo>
                      <a:pt x="0" y="1292539"/>
                    </a:lnTo>
                    <a:close/>
                  </a:path>
                </a:pathLst>
              </a:custGeom>
              <a:solidFill>
                <a:srgbClr val="86A315"/>
              </a:solidFill>
            </p:spPr>
          </p:sp>
          <p:sp>
            <p:nvSpPr>
              <p:cNvPr name="TextBox 184" id="184"/>
              <p:cNvSpPr txBox="true"/>
              <p:nvPr/>
            </p:nvSpPr>
            <p:spPr>
              <a:xfrm>
                <a:off x="0" y="-19050"/>
                <a:ext cx="2155648" cy="1311589"/>
              </a:xfrm>
              <a:prstGeom prst="rect">
                <a:avLst/>
              </a:prstGeom>
            </p:spPr>
            <p:txBody>
              <a:bodyPr anchor="ctr" rtlCol="false" tIns="35964" lIns="35964" bIns="35964" rIns="35964"/>
              <a:lstStyle/>
              <a:p>
                <a:pPr algn="ctr">
                  <a:lnSpc>
                    <a:spcPts val="1363"/>
                  </a:lnSpc>
                </a:pPr>
              </a:p>
            </p:txBody>
          </p:sp>
        </p:grpSp>
        <p:sp>
          <p:nvSpPr>
            <p:cNvPr name="AutoShape 185" id="185"/>
            <p:cNvSpPr/>
            <p:nvPr/>
          </p:nvSpPr>
          <p:spPr>
            <a:xfrm>
              <a:off x="43" y="2758945"/>
              <a:ext cx="5295892" cy="14179"/>
            </a:xfrm>
            <a:prstGeom prst="line">
              <a:avLst/>
            </a:prstGeom>
            <a:ln cap="flat" w="31794">
              <a:solidFill>
                <a:srgbClr val="4C610A"/>
              </a:solidFill>
              <a:prstDash val="solid"/>
              <a:headEnd type="none" len="sm" w="sm"/>
              <a:tailEnd type="none" len="sm" w="sm"/>
            </a:ln>
          </p:spPr>
        </p:sp>
        <p:grpSp>
          <p:nvGrpSpPr>
            <p:cNvPr name="Group 186" id="186"/>
            <p:cNvGrpSpPr/>
            <p:nvPr/>
          </p:nvGrpSpPr>
          <p:grpSpPr>
            <a:xfrm rot="0">
              <a:off x="43" y="4653776"/>
              <a:ext cx="2994336" cy="1373078"/>
              <a:chOff x="0" y="0"/>
              <a:chExt cx="2388306" cy="1095178"/>
            </a:xfrm>
          </p:grpSpPr>
          <p:sp>
            <p:nvSpPr>
              <p:cNvPr name="Freeform 187" id="187"/>
              <p:cNvSpPr/>
              <p:nvPr/>
            </p:nvSpPr>
            <p:spPr>
              <a:xfrm flipH="false" flipV="false" rot="0">
                <a:off x="0" y="0"/>
                <a:ext cx="2388306" cy="1095178"/>
              </a:xfrm>
              <a:custGeom>
                <a:avLst/>
                <a:gdLst/>
                <a:ahLst/>
                <a:cxnLst/>
                <a:rect r="r" b="b" t="t" l="l"/>
                <a:pathLst>
                  <a:path h="1095178" w="2388306">
                    <a:moveTo>
                      <a:pt x="0" y="0"/>
                    </a:moveTo>
                    <a:lnTo>
                      <a:pt x="2388306" y="0"/>
                    </a:lnTo>
                    <a:lnTo>
                      <a:pt x="2388306" y="1095178"/>
                    </a:lnTo>
                    <a:lnTo>
                      <a:pt x="0" y="1095178"/>
                    </a:lnTo>
                    <a:close/>
                  </a:path>
                </a:pathLst>
              </a:custGeom>
              <a:solidFill>
                <a:srgbClr val="B1C82E"/>
              </a:solidFill>
            </p:spPr>
          </p:sp>
          <p:sp>
            <p:nvSpPr>
              <p:cNvPr name="TextBox 188" id="188"/>
              <p:cNvSpPr txBox="true"/>
              <p:nvPr/>
            </p:nvSpPr>
            <p:spPr>
              <a:xfrm>
                <a:off x="0" y="-19050"/>
                <a:ext cx="2388306" cy="1114228"/>
              </a:xfrm>
              <a:prstGeom prst="rect">
                <a:avLst/>
              </a:prstGeom>
            </p:spPr>
            <p:txBody>
              <a:bodyPr anchor="ctr" rtlCol="false" tIns="35964" lIns="35964" bIns="35964" rIns="35964"/>
              <a:lstStyle/>
              <a:p>
                <a:pPr algn="ctr">
                  <a:lnSpc>
                    <a:spcPts val="1363"/>
                  </a:lnSpc>
                </a:pPr>
              </a:p>
            </p:txBody>
          </p:sp>
        </p:grpSp>
        <p:grpSp>
          <p:nvGrpSpPr>
            <p:cNvPr name="Group 189" id="189"/>
            <p:cNvGrpSpPr/>
            <p:nvPr/>
          </p:nvGrpSpPr>
          <p:grpSpPr>
            <a:xfrm rot="0">
              <a:off x="2610666" y="4644494"/>
              <a:ext cx="2702642" cy="1991991"/>
              <a:chOff x="0" y="0"/>
              <a:chExt cx="2155648" cy="1588828"/>
            </a:xfrm>
          </p:grpSpPr>
          <p:sp>
            <p:nvSpPr>
              <p:cNvPr name="Freeform 190" id="190"/>
              <p:cNvSpPr/>
              <p:nvPr/>
            </p:nvSpPr>
            <p:spPr>
              <a:xfrm flipH="false" flipV="false" rot="0">
                <a:off x="0" y="0"/>
                <a:ext cx="2155648" cy="1588828"/>
              </a:xfrm>
              <a:custGeom>
                <a:avLst/>
                <a:gdLst/>
                <a:ahLst/>
                <a:cxnLst/>
                <a:rect r="r" b="b" t="t" l="l"/>
                <a:pathLst>
                  <a:path h="1588828" w="2155648">
                    <a:moveTo>
                      <a:pt x="0" y="0"/>
                    </a:moveTo>
                    <a:lnTo>
                      <a:pt x="2155648" y="0"/>
                    </a:lnTo>
                    <a:lnTo>
                      <a:pt x="2155648" y="1588828"/>
                    </a:lnTo>
                    <a:lnTo>
                      <a:pt x="0" y="1588828"/>
                    </a:lnTo>
                    <a:close/>
                  </a:path>
                </a:pathLst>
              </a:custGeom>
              <a:solidFill>
                <a:srgbClr val="86A315"/>
              </a:solidFill>
            </p:spPr>
          </p:sp>
          <p:sp>
            <p:nvSpPr>
              <p:cNvPr name="TextBox 191" id="191"/>
              <p:cNvSpPr txBox="true"/>
              <p:nvPr/>
            </p:nvSpPr>
            <p:spPr>
              <a:xfrm>
                <a:off x="0" y="-19050"/>
                <a:ext cx="2155648" cy="1607878"/>
              </a:xfrm>
              <a:prstGeom prst="rect">
                <a:avLst/>
              </a:prstGeom>
            </p:spPr>
            <p:txBody>
              <a:bodyPr anchor="ctr" rtlCol="false" tIns="35964" lIns="35964" bIns="35964" rIns="35964"/>
              <a:lstStyle/>
              <a:p>
                <a:pPr algn="ctr">
                  <a:lnSpc>
                    <a:spcPts val="1363"/>
                  </a:lnSpc>
                </a:pPr>
              </a:p>
            </p:txBody>
          </p:sp>
        </p:grpSp>
        <p:sp>
          <p:nvSpPr>
            <p:cNvPr name="AutoShape 192" id="192"/>
            <p:cNvSpPr/>
            <p:nvPr/>
          </p:nvSpPr>
          <p:spPr>
            <a:xfrm>
              <a:off x="82" y="4635041"/>
              <a:ext cx="5305491" cy="9453"/>
            </a:xfrm>
            <a:prstGeom prst="line">
              <a:avLst/>
            </a:prstGeom>
            <a:ln cap="flat" w="31794">
              <a:solidFill>
                <a:srgbClr val="4C610A"/>
              </a:solidFill>
              <a:prstDash val="solid"/>
              <a:headEnd type="none" len="sm" w="sm"/>
              <a:tailEnd type="none" len="sm" w="sm"/>
            </a:ln>
          </p:spPr>
        </p:sp>
        <p:sp>
          <p:nvSpPr>
            <p:cNvPr name="Freeform 193" id="193"/>
            <p:cNvSpPr/>
            <p:nvPr/>
          </p:nvSpPr>
          <p:spPr>
            <a:xfrm flipH="false" flipV="false" rot="0">
              <a:off x="1942409" y="1053546"/>
              <a:ext cx="330805" cy="834601"/>
            </a:xfrm>
            <a:custGeom>
              <a:avLst/>
              <a:gdLst/>
              <a:ahLst/>
              <a:cxnLst/>
              <a:rect r="r" b="b" t="t" l="l"/>
              <a:pathLst>
                <a:path h="834601" w="330805">
                  <a:moveTo>
                    <a:pt x="0" y="0"/>
                  </a:moveTo>
                  <a:lnTo>
                    <a:pt x="330806" y="0"/>
                  </a:lnTo>
                  <a:lnTo>
                    <a:pt x="330806" y="834601"/>
                  </a:lnTo>
                  <a:lnTo>
                    <a:pt x="0" y="834601"/>
                  </a:lnTo>
                  <a:lnTo>
                    <a:pt x="0" y="0"/>
                  </a:lnTo>
                  <a:close/>
                </a:path>
              </a:pathLst>
            </a:custGeom>
            <a:blipFill>
              <a:blip r:embed="rId38">
                <a:extLst>
                  <a:ext uri="{96DAC541-7B7A-43D3-8B79-37D633B846F1}">
                    <asvg:svgBlip xmlns:asvg="http://schemas.microsoft.com/office/drawing/2016/SVG/main" r:embed="rId39"/>
                  </a:ext>
                </a:extLst>
              </a:blip>
              <a:stretch>
                <a:fillRect l="0" t="0" r="0" b="0"/>
              </a:stretch>
            </a:blipFill>
          </p:spPr>
        </p:sp>
        <p:sp>
          <p:nvSpPr>
            <p:cNvPr name="Freeform 194" id="194"/>
            <p:cNvSpPr/>
            <p:nvPr/>
          </p:nvSpPr>
          <p:spPr>
            <a:xfrm flipH="false" flipV="false" rot="0">
              <a:off x="2681453" y="1442073"/>
              <a:ext cx="485522" cy="446073"/>
            </a:xfrm>
            <a:custGeom>
              <a:avLst/>
              <a:gdLst/>
              <a:ahLst/>
              <a:cxnLst/>
              <a:rect r="r" b="b" t="t" l="l"/>
              <a:pathLst>
                <a:path h="446073" w="485522">
                  <a:moveTo>
                    <a:pt x="0" y="0"/>
                  </a:moveTo>
                  <a:lnTo>
                    <a:pt x="485522" y="0"/>
                  </a:lnTo>
                  <a:lnTo>
                    <a:pt x="485522" y="446074"/>
                  </a:lnTo>
                  <a:lnTo>
                    <a:pt x="0" y="446074"/>
                  </a:lnTo>
                  <a:lnTo>
                    <a:pt x="0" y="0"/>
                  </a:lnTo>
                  <a:close/>
                </a:path>
              </a:pathLst>
            </a:custGeom>
            <a:blipFill>
              <a:blip r:embed="rId40">
                <a:extLst>
                  <a:ext uri="{96DAC541-7B7A-43D3-8B79-37D633B846F1}">
                    <asvg:svgBlip xmlns:asvg="http://schemas.microsoft.com/office/drawing/2016/SVG/main" r:embed="rId41"/>
                  </a:ext>
                </a:extLst>
              </a:blip>
              <a:stretch>
                <a:fillRect l="0" t="0" r="0" b="0"/>
              </a:stretch>
            </a:blipFill>
          </p:spPr>
        </p:sp>
        <p:sp>
          <p:nvSpPr>
            <p:cNvPr name="Freeform 195" id="195"/>
            <p:cNvSpPr/>
            <p:nvPr/>
          </p:nvSpPr>
          <p:spPr>
            <a:xfrm flipH="false" flipV="false" rot="0">
              <a:off x="1750590" y="2948563"/>
              <a:ext cx="669201" cy="668365"/>
            </a:xfrm>
            <a:custGeom>
              <a:avLst/>
              <a:gdLst/>
              <a:ahLst/>
              <a:cxnLst/>
              <a:rect r="r" b="b" t="t" l="l"/>
              <a:pathLst>
                <a:path h="668365" w="669201">
                  <a:moveTo>
                    <a:pt x="0" y="0"/>
                  </a:moveTo>
                  <a:lnTo>
                    <a:pt x="669201" y="0"/>
                  </a:lnTo>
                  <a:lnTo>
                    <a:pt x="669201" y="668365"/>
                  </a:lnTo>
                  <a:lnTo>
                    <a:pt x="0" y="668365"/>
                  </a:lnTo>
                  <a:lnTo>
                    <a:pt x="0" y="0"/>
                  </a:lnTo>
                  <a:close/>
                </a:path>
              </a:pathLst>
            </a:custGeom>
            <a:blipFill>
              <a:blip r:embed="rId42">
                <a:extLst>
                  <a:ext uri="{96DAC541-7B7A-43D3-8B79-37D633B846F1}">
                    <asvg:svgBlip xmlns:asvg="http://schemas.microsoft.com/office/drawing/2016/SVG/main" r:embed="rId43"/>
                  </a:ext>
                </a:extLst>
              </a:blip>
              <a:stretch>
                <a:fillRect l="0" t="0" r="0" b="0"/>
              </a:stretch>
            </a:blipFill>
          </p:spPr>
        </p:sp>
        <p:sp>
          <p:nvSpPr>
            <p:cNvPr name="Freeform 196" id="196"/>
            <p:cNvSpPr/>
            <p:nvPr/>
          </p:nvSpPr>
          <p:spPr>
            <a:xfrm flipH="false" flipV="false" rot="0">
              <a:off x="4299597" y="3414103"/>
              <a:ext cx="908682" cy="880285"/>
            </a:xfrm>
            <a:custGeom>
              <a:avLst/>
              <a:gdLst/>
              <a:ahLst/>
              <a:cxnLst/>
              <a:rect r="r" b="b" t="t" l="l"/>
              <a:pathLst>
                <a:path h="880285" w="908682">
                  <a:moveTo>
                    <a:pt x="0" y="0"/>
                  </a:moveTo>
                  <a:lnTo>
                    <a:pt x="908681" y="0"/>
                  </a:lnTo>
                  <a:lnTo>
                    <a:pt x="908681" y="880285"/>
                  </a:lnTo>
                  <a:lnTo>
                    <a:pt x="0" y="880285"/>
                  </a:lnTo>
                  <a:lnTo>
                    <a:pt x="0" y="0"/>
                  </a:lnTo>
                  <a:close/>
                </a:path>
              </a:pathLst>
            </a:custGeom>
            <a:blipFill>
              <a:blip r:embed="rId44">
                <a:extLst>
                  <a:ext uri="{96DAC541-7B7A-43D3-8B79-37D633B846F1}">
                    <asvg:svgBlip xmlns:asvg="http://schemas.microsoft.com/office/drawing/2016/SVG/main" r:embed="rId45"/>
                  </a:ext>
                </a:extLst>
              </a:blip>
              <a:stretch>
                <a:fillRect l="0" t="0" r="0" b="0"/>
              </a:stretch>
            </a:blipFill>
          </p:spPr>
        </p:sp>
        <p:sp>
          <p:nvSpPr>
            <p:cNvPr name="Freeform 197" id="197"/>
            <p:cNvSpPr/>
            <p:nvPr/>
          </p:nvSpPr>
          <p:spPr>
            <a:xfrm flipH="false" flipV="false" rot="0">
              <a:off x="4698512" y="3571894"/>
              <a:ext cx="362731" cy="343234"/>
            </a:xfrm>
            <a:custGeom>
              <a:avLst/>
              <a:gdLst/>
              <a:ahLst/>
              <a:cxnLst/>
              <a:rect r="r" b="b" t="t" l="l"/>
              <a:pathLst>
                <a:path h="343234" w="362731">
                  <a:moveTo>
                    <a:pt x="0" y="0"/>
                  </a:moveTo>
                  <a:lnTo>
                    <a:pt x="362731" y="0"/>
                  </a:lnTo>
                  <a:lnTo>
                    <a:pt x="362731" y="343234"/>
                  </a:lnTo>
                  <a:lnTo>
                    <a:pt x="0" y="343234"/>
                  </a:lnTo>
                  <a:lnTo>
                    <a:pt x="0" y="0"/>
                  </a:lnTo>
                  <a:close/>
                </a:path>
              </a:pathLst>
            </a:custGeom>
            <a:blipFill>
              <a:blip r:embed="rId46">
                <a:extLst>
                  <a:ext uri="{96DAC541-7B7A-43D3-8B79-37D633B846F1}">
                    <asvg:svgBlip xmlns:asvg="http://schemas.microsoft.com/office/drawing/2016/SVG/main" r:embed="rId47"/>
                  </a:ext>
                </a:extLst>
              </a:blip>
              <a:stretch>
                <a:fillRect l="0" t="0" r="0" b="0"/>
              </a:stretch>
            </a:blipFill>
          </p:spPr>
        </p:sp>
        <p:sp>
          <p:nvSpPr>
            <p:cNvPr name="Freeform 198" id="198"/>
            <p:cNvSpPr/>
            <p:nvPr/>
          </p:nvSpPr>
          <p:spPr>
            <a:xfrm flipH="false" flipV="false" rot="0">
              <a:off x="1664108" y="4951542"/>
              <a:ext cx="774504" cy="774504"/>
            </a:xfrm>
            <a:custGeom>
              <a:avLst/>
              <a:gdLst/>
              <a:ahLst/>
              <a:cxnLst/>
              <a:rect r="r" b="b" t="t" l="l"/>
              <a:pathLst>
                <a:path h="774504" w="774504">
                  <a:moveTo>
                    <a:pt x="0" y="0"/>
                  </a:moveTo>
                  <a:lnTo>
                    <a:pt x="774504" y="0"/>
                  </a:lnTo>
                  <a:lnTo>
                    <a:pt x="774504" y="774505"/>
                  </a:lnTo>
                  <a:lnTo>
                    <a:pt x="0" y="774505"/>
                  </a:lnTo>
                  <a:lnTo>
                    <a:pt x="0" y="0"/>
                  </a:lnTo>
                  <a:close/>
                </a:path>
              </a:pathLst>
            </a:custGeom>
            <a:blipFill>
              <a:blip r:embed="rId48">
                <a:extLst>
                  <a:ext uri="{96DAC541-7B7A-43D3-8B79-37D633B846F1}">
                    <asvg:svgBlip xmlns:asvg="http://schemas.microsoft.com/office/drawing/2016/SVG/main" r:embed="rId49"/>
                  </a:ext>
                </a:extLst>
              </a:blip>
              <a:stretch>
                <a:fillRect l="0" t="0" r="0" b="0"/>
              </a:stretch>
            </a:blipFill>
          </p:spPr>
        </p:sp>
        <p:sp>
          <p:nvSpPr>
            <p:cNvPr name="Freeform 199" id="199"/>
            <p:cNvSpPr/>
            <p:nvPr/>
          </p:nvSpPr>
          <p:spPr>
            <a:xfrm flipH="false" flipV="false" rot="0">
              <a:off x="4478219" y="4781390"/>
              <a:ext cx="711060" cy="664841"/>
            </a:xfrm>
            <a:custGeom>
              <a:avLst/>
              <a:gdLst/>
              <a:ahLst/>
              <a:cxnLst/>
              <a:rect r="r" b="b" t="t" l="l"/>
              <a:pathLst>
                <a:path h="664841" w="711060">
                  <a:moveTo>
                    <a:pt x="0" y="0"/>
                  </a:moveTo>
                  <a:lnTo>
                    <a:pt x="711060" y="0"/>
                  </a:lnTo>
                  <a:lnTo>
                    <a:pt x="711060" y="664841"/>
                  </a:lnTo>
                  <a:lnTo>
                    <a:pt x="0" y="664841"/>
                  </a:lnTo>
                  <a:lnTo>
                    <a:pt x="0" y="0"/>
                  </a:lnTo>
                  <a:close/>
                </a:path>
              </a:pathLst>
            </a:custGeom>
            <a:blipFill>
              <a:blip r:embed="rId50">
                <a:extLst>
                  <a:ext uri="{96DAC541-7B7A-43D3-8B79-37D633B846F1}">
                    <asvg:svgBlip xmlns:asvg="http://schemas.microsoft.com/office/drawing/2016/SVG/main" r:embed="rId51"/>
                  </a:ext>
                </a:extLst>
              </a:blip>
              <a:stretch>
                <a:fillRect l="0" t="0" r="0" b="0"/>
              </a:stretch>
            </a:blipFill>
          </p:spPr>
        </p:sp>
        <p:sp>
          <p:nvSpPr>
            <p:cNvPr name="Freeform 200" id="200"/>
            <p:cNvSpPr/>
            <p:nvPr/>
          </p:nvSpPr>
          <p:spPr>
            <a:xfrm flipH="false" flipV="false" rot="0">
              <a:off x="4549085" y="5758177"/>
              <a:ext cx="640194" cy="640194"/>
            </a:xfrm>
            <a:custGeom>
              <a:avLst/>
              <a:gdLst/>
              <a:ahLst/>
              <a:cxnLst/>
              <a:rect r="r" b="b" t="t" l="l"/>
              <a:pathLst>
                <a:path h="640194" w="640194">
                  <a:moveTo>
                    <a:pt x="0" y="0"/>
                  </a:moveTo>
                  <a:lnTo>
                    <a:pt x="640194" y="0"/>
                  </a:lnTo>
                  <a:lnTo>
                    <a:pt x="640194" y="640194"/>
                  </a:lnTo>
                  <a:lnTo>
                    <a:pt x="0" y="640194"/>
                  </a:lnTo>
                  <a:lnTo>
                    <a:pt x="0" y="0"/>
                  </a:lnTo>
                  <a:close/>
                </a:path>
              </a:pathLst>
            </a:custGeom>
            <a:blipFill>
              <a:blip r:embed="rId52">
                <a:extLst>
                  <a:ext uri="{96DAC541-7B7A-43D3-8B79-37D633B846F1}">
                    <asvg:svgBlip xmlns:asvg="http://schemas.microsoft.com/office/drawing/2016/SVG/main" r:embed="rId53"/>
                  </a:ext>
                </a:extLst>
              </a:blip>
              <a:stretch>
                <a:fillRect l="0" t="0" r="0" b="0"/>
              </a:stretch>
            </a:blipFill>
          </p:spPr>
        </p:sp>
        <p:sp>
          <p:nvSpPr>
            <p:cNvPr name="TextBox 201" id="201"/>
            <p:cNvSpPr txBox="true"/>
            <p:nvPr/>
          </p:nvSpPr>
          <p:spPr>
            <a:xfrm rot="0">
              <a:off x="315521" y="1220328"/>
              <a:ext cx="1626888" cy="644186"/>
            </a:xfrm>
            <a:prstGeom prst="rect">
              <a:avLst/>
            </a:prstGeom>
          </p:spPr>
          <p:txBody>
            <a:bodyPr anchor="t" rtlCol="false" tIns="0" lIns="0" bIns="0" rIns="0">
              <a:spAutoFit/>
            </a:bodyPr>
            <a:lstStyle/>
            <a:p>
              <a:pPr>
                <a:lnSpc>
                  <a:spcPts val="976"/>
                </a:lnSpc>
              </a:pPr>
              <a:r>
                <a:rPr lang="en-US" sz="820">
                  <a:solidFill>
                    <a:srgbClr val="FFFFFF"/>
                  </a:solidFill>
                  <a:latin typeface="TT Norms Bold"/>
                </a:rPr>
                <a:t>Distribuer de l’eau potable </a:t>
              </a:r>
            </a:p>
            <a:p>
              <a:pPr>
                <a:lnSpc>
                  <a:spcPts val="976"/>
                </a:lnSpc>
              </a:pPr>
              <a:r>
                <a:rPr lang="en-US" sz="820">
                  <a:solidFill>
                    <a:srgbClr val="FFFFFF"/>
                  </a:solidFill>
                  <a:latin typeface="TT Norms Bold"/>
                </a:rPr>
                <a:t>(</a:t>
              </a:r>
              <a:r>
                <a:rPr lang="en-US" sz="820">
                  <a:solidFill>
                    <a:srgbClr val="FFFFFF"/>
                  </a:solidFill>
                  <a:latin typeface="TT Norms Bold"/>
                </a:rPr>
                <a:t>2 L d’eau minimum par jour et personne).</a:t>
              </a:r>
            </a:p>
          </p:txBody>
        </p:sp>
        <p:sp>
          <p:nvSpPr>
            <p:cNvPr name="TextBox 202" id="202"/>
            <p:cNvSpPr txBox="true"/>
            <p:nvPr/>
          </p:nvSpPr>
          <p:spPr>
            <a:xfrm rot="0">
              <a:off x="3405338" y="1229853"/>
              <a:ext cx="1788518" cy="1017378"/>
            </a:xfrm>
            <a:prstGeom prst="rect">
              <a:avLst/>
            </a:prstGeom>
          </p:spPr>
          <p:txBody>
            <a:bodyPr anchor="t" rtlCol="false" tIns="0" lIns="0" bIns="0" rIns="0">
              <a:spAutoFit/>
            </a:bodyPr>
            <a:lstStyle/>
            <a:p>
              <a:pPr algn="l" marL="0" indent="0" lvl="1">
                <a:lnSpc>
                  <a:spcPts val="887"/>
                </a:lnSpc>
                <a:spcBef>
                  <a:spcPct val="0"/>
                </a:spcBef>
              </a:pPr>
              <a:r>
                <a:rPr lang="en-US" sz="746">
                  <a:solidFill>
                    <a:srgbClr val="FFFFFF"/>
                  </a:solidFill>
                  <a:latin typeface="TT Norms Bold"/>
                </a:rPr>
                <a:t>Prévoir, un stock d’aliments préparés (conserves, ou préparations ne nécessitant pas d’eau) et non périssables pour une éventuelle distribution de rations alimentaires.</a:t>
              </a:r>
            </a:p>
          </p:txBody>
        </p:sp>
        <p:sp>
          <p:nvSpPr>
            <p:cNvPr name="TextBox 203" id="203"/>
            <p:cNvSpPr txBox="true"/>
            <p:nvPr/>
          </p:nvSpPr>
          <p:spPr>
            <a:xfrm rot="0">
              <a:off x="303209" y="-9525"/>
              <a:ext cx="4657340" cy="430179"/>
            </a:xfrm>
            <a:prstGeom prst="rect">
              <a:avLst/>
            </a:prstGeom>
          </p:spPr>
          <p:txBody>
            <a:bodyPr anchor="t" rtlCol="false" tIns="0" lIns="0" bIns="0" rIns="0">
              <a:spAutoFit/>
            </a:bodyPr>
            <a:lstStyle/>
            <a:p>
              <a:pPr algn="ctr" marL="0" indent="0" lvl="0">
                <a:lnSpc>
                  <a:spcPts val="2504"/>
                </a:lnSpc>
                <a:spcBef>
                  <a:spcPct val="0"/>
                </a:spcBef>
              </a:pPr>
              <a:r>
                <a:rPr lang="en-US" sz="2087" strike="noStrike" u="none">
                  <a:solidFill>
                    <a:srgbClr val="86A315"/>
                  </a:solidFill>
                  <a:latin typeface="Garet Bold"/>
                </a:rPr>
                <a:t>LA GESTION POST-CRISE</a:t>
              </a:r>
            </a:p>
          </p:txBody>
        </p:sp>
        <p:sp>
          <p:nvSpPr>
            <p:cNvPr name="TextBox 204" id="204"/>
            <p:cNvSpPr txBox="true"/>
            <p:nvPr/>
          </p:nvSpPr>
          <p:spPr>
            <a:xfrm rot="0">
              <a:off x="226221" y="728752"/>
              <a:ext cx="4963058" cy="203213"/>
            </a:xfrm>
            <a:prstGeom prst="rect">
              <a:avLst/>
            </a:prstGeom>
          </p:spPr>
          <p:txBody>
            <a:bodyPr anchor="t" rtlCol="false" tIns="0" lIns="0" bIns="0" rIns="0">
              <a:spAutoFit/>
            </a:bodyPr>
            <a:lstStyle/>
            <a:p>
              <a:pPr algn="just" marL="0" indent="0" lvl="0">
                <a:lnSpc>
                  <a:spcPts val="1218"/>
                </a:lnSpc>
                <a:spcBef>
                  <a:spcPct val="0"/>
                </a:spcBef>
              </a:pPr>
              <a:r>
                <a:rPr lang="en-US" sz="1015" strike="noStrike" u="none">
                  <a:solidFill>
                    <a:srgbClr val="205875"/>
                  </a:solidFill>
                  <a:latin typeface="TT Norms Bold"/>
                </a:rPr>
                <a:t>Comment acheminer les provisions auprès de la population ? </a:t>
              </a:r>
            </a:p>
          </p:txBody>
        </p:sp>
        <p:sp>
          <p:nvSpPr>
            <p:cNvPr name="TextBox 205" id="205"/>
            <p:cNvSpPr txBox="true"/>
            <p:nvPr/>
          </p:nvSpPr>
          <p:spPr>
            <a:xfrm rot="0">
              <a:off x="241136" y="2983998"/>
              <a:ext cx="1468623" cy="644186"/>
            </a:xfrm>
            <a:prstGeom prst="rect">
              <a:avLst/>
            </a:prstGeom>
          </p:spPr>
          <p:txBody>
            <a:bodyPr anchor="t" rtlCol="false" tIns="0" lIns="0" bIns="0" rIns="0">
              <a:spAutoFit/>
            </a:bodyPr>
            <a:lstStyle/>
            <a:p>
              <a:pPr>
                <a:lnSpc>
                  <a:spcPts val="976"/>
                </a:lnSpc>
              </a:pPr>
              <a:r>
                <a:rPr lang="en-US" sz="820">
                  <a:solidFill>
                    <a:srgbClr val="FFFFFF"/>
                  </a:solidFill>
                  <a:latin typeface="TT Norms Bold"/>
                </a:rPr>
                <a:t>Ne pas boire l’eau du robinet, en fonction de l’état de dégradation du réseau.</a:t>
              </a:r>
            </a:p>
          </p:txBody>
        </p:sp>
        <p:sp>
          <p:nvSpPr>
            <p:cNvPr name="TextBox 206" id="206"/>
            <p:cNvSpPr txBox="true"/>
            <p:nvPr/>
          </p:nvSpPr>
          <p:spPr>
            <a:xfrm rot="0">
              <a:off x="2681453" y="2868905"/>
              <a:ext cx="1849655" cy="1163307"/>
            </a:xfrm>
            <a:prstGeom prst="rect">
              <a:avLst/>
            </a:prstGeom>
          </p:spPr>
          <p:txBody>
            <a:bodyPr anchor="t" rtlCol="false" tIns="0" lIns="0" bIns="0" rIns="0">
              <a:spAutoFit/>
            </a:bodyPr>
            <a:lstStyle/>
            <a:p>
              <a:pPr>
                <a:lnSpc>
                  <a:spcPts val="887"/>
                </a:lnSpc>
              </a:pPr>
              <a:r>
                <a:rPr lang="en-US" sz="746">
                  <a:solidFill>
                    <a:srgbClr val="FFFFFF"/>
                  </a:solidFill>
                  <a:latin typeface="TT Norms Bold"/>
                </a:rPr>
                <a:t>Inciter à l’auto-inspection des logements pour limiter l’exposition des personnes au risque d’effondrement des bâtisse. </a:t>
              </a:r>
            </a:p>
            <a:p>
              <a:pPr>
                <a:lnSpc>
                  <a:spcPts val="887"/>
                </a:lnSpc>
              </a:pPr>
            </a:p>
            <a:p>
              <a:pPr algn="l" marL="0" indent="0" lvl="1">
                <a:lnSpc>
                  <a:spcPts val="887"/>
                </a:lnSpc>
                <a:spcBef>
                  <a:spcPct val="0"/>
                </a:spcBef>
              </a:pPr>
              <a:r>
                <a:rPr lang="en-US" sz="746">
                  <a:solidFill>
                    <a:srgbClr val="FFFFFF"/>
                  </a:solidFill>
                  <a:latin typeface="TT Norms Bold"/>
                </a:rPr>
                <a:t>Faire l’inventaire des dégâts et désordres sur les logements.</a:t>
              </a:r>
            </a:p>
          </p:txBody>
        </p:sp>
        <p:sp>
          <p:nvSpPr>
            <p:cNvPr name="TextBox 207" id="207"/>
            <p:cNvSpPr txBox="true"/>
            <p:nvPr/>
          </p:nvSpPr>
          <p:spPr>
            <a:xfrm rot="0">
              <a:off x="241136" y="2530943"/>
              <a:ext cx="4462002" cy="203163"/>
            </a:xfrm>
            <a:prstGeom prst="rect">
              <a:avLst/>
            </a:prstGeom>
          </p:spPr>
          <p:txBody>
            <a:bodyPr anchor="t" rtlCol="false" tIns="0" lIns="0" bIns="0" rIns="0">
              <a:spAutoFit/>
            </a:bodyPr>
            <a:lstStyle/>
            <a:p>
              <a:pPr>
                <a:lnSpc>
                  <a:spcPts val="1218"/>
                </a:lnSpc>
              </a:pPr>
              <a:r>
                <a:rPr lang="en-US" sz="1015">
                  <a:solidFill>
                    <a:srgbClr val="205875"/>
                  </a:solidFill>
                  <a:latin typeface="TT Norms Bold"/>
                </a:rPr>
                <a:t>Quels conseils diffuser ? </a:t>
              </a:r>
            </a:p>
          </p:txBody>
        </p:sp>
        <p:sp>
          <p:nvSpPr>
            <p:cNvPr name="TextBox 208" id="208"/>
            <p:cNvSpPr txBox="true"/>
            <p:nvPr/>
          </p:nvSpPr>
          <p:spPr>
            <a:xfrm rot="0">
              <a:off x="233956" y="4892795"/>
              <a:ext cx="1430152" cy="965585"/>
            </a:xfrm>
            <a:prstGeom prst="rect">
              <a:avLst/>
            </a:prstGeom>
          </p:spPr>
          <p:txBody>
            <a:bodyPr anchor="t" rtlCol="false" tIns="0" lIns="0" bIns="0" rIns="0">
              <a:spAutoFit/>
            </a:bodyPr>
            <a:lstStyle/>
            <a:p>
              <a:pPr>
                <a:lnSpc>
                  <a:spcPts val="976"/>
                </a:lnSpc>
              </a:pPr>
              <a:r>
                <a:rPr lang="en-US" sz="820">
                  <a:solidFill>
                    <a:srgbClr val="FFFFFF"/>
                  </a:solidFill>
                  <a:latin typeface="TT Norms Bold"/>
                </a:rPr>
                <a:t>Vérifier l’état des équipements publics et en priorité des réseaux (assainissement, eau potable, électricité).</a:t>
              </a:r>
            </a:p>
          </p:txBody>
        </p:sp>
        <p:sp>
          <p:nvSpPr>
            <p:cNvPr name="TextBox 209" id="209"/>
            <p:cNvSpPr txBox="true"/>
            <p:nvPr/>
          </p:nvSpPr>
          <p:spPr>
            <a:xfrm rot="0">
              <a:off x="2787051" y="4790915"/>
              <a:ext cx="1663707" cy="1749091"/>
            </a:xfrm>
            <a:prstGeom prst="rect">
              <a:avLst/>
            </a:prstGeom>
          </p:spPr>
          <p:txBody>
            <a:bodyPr anchor="t" rtlCol="false" tIns="0" lIns="0" bIns="0" rIns="0">
              <a:spAutoFit/>
            </a:bodyPr>
            <a:lstStyle/>
            <a:p>
              <a:pPr>
                <a:lnSpc>
                  <a:spcPts val="887"/>
                </a:lnSpc>
              </a:pPr>
              <a:r>
                <a:rPr lang="en-US" sz="746">
                  <a:solidFill>
                    <a:srgbClr val="FFFFFF"/>
                  </a:solidFill>
                  <a:latin typeface="TT Norms Bold"/>
                </a:rPr>
                <a:t>Réaliser le recensement des atteintes aux personnes et aux biens.</a:t>
              </a:r>
            </a:p>
            <a:p>
              <a:pPr>
                <a:lnSpc>
                  <a:spcPts val="887"/>
                </a:lnSpc>
              </a:pPr>
            </a:p>
            <a:p>
              <a:pPr>
                <a:lnSpc>
                  <a:spcPts val="887"/>
                </a:lnSpc>
              </a:pPr>
            </a:p>
            <a:p>
              <a:pPr algn="l" marL="0" indent="0" lvl="1">
                <a:lnSpc>
                  <a:spcPts val="887"/>
                </a:lnSpc>
                <a:spcBef>
                  <a:spcPct val="0"/>
                </a:spcBef>
              </a:pPr>
              <a:r>
                <a:rPr lang="en-US" sz="746">
                  <a:solidFill>
                    <a:srgbClr val="FFFFFF"/>
                  </a:solidFill>
                  <a:latin typeface="TT Norms Bold"/>
                </a:rPr>
                <a:t>Mise en place d’un plan post-crise en cas de nécessité de relogement , sur du moyen et long terme, de certains habitants ou de certaines fonctions (écoles) voire de reconstruction.</a:t>
              </a:r>
            </a:p>
          </p:txBody>
        </p:sp>
        <p:sp>
          <p:nvSpPr>
            <p:cNvPr name="TextBox 210" id="210"/>
            <p:cNvSpPr txBox="true"/>
            <p:nvPr/>
          </p:nvSpPr>
          <p:spPr>
            <a:xfrm rot="0">
              <a:off x="226221" y="4412638"/>
              <a:ext cx="4462002" cy="203163"/>
            </a:xfrm>
            <a:prstGeom prst="rect">
              <a:avLst/>
            </a:prstGeom>
          </p:spPr>
          <p:txBody>
            <a:bodyPr anchor="t" rtlCol="false" tIns="0" lIns="0" bIns="0" rIns="0">
              <a:spAutoFit/>
            </a:bodyPr>
            <a:lstStyle/>
            <a:p>
              <a:pPr>
                <a:lnSpc>
                  <a:spcPts val="1218"/>
                </a:lnSpc>
              </a:pPr>
              <a:r>
                <a:rPr lang="en-US" sz="1015">
                  <a:solidFill>
                    <a:srgbClr val="205875"/>
                  </a:solidFill>
                  <a:latin typeface="TT Norms Bold"/>
                </a:rPr>
                <a:t>Quelles mesures prendre ?</a:t>
              </a:r>
            </a:p>
          </p:txBody>
        </p:sp>
        <p:sp>
          <p:nvSpPr>
            <p:cNvPr name="Freeform 211" id="211"/>
            <p:cNvSpPr/>
            <p:nvPr/>
          </p:nvSpPr>
          <p:spPr>
            <a:xfrm flipH="false" flipV="false" rot="0">
              <a:off x="1851849" y="6270234"/>
              <a:ext cx="500332" cy="371340"/>
            </a:xfrm>
            <a:custGeom>
              <a:avLst/>
              <a:gdLst/>
              <a:ahLst/>
              <a:cxnLst/>
              <a:rect r="r" b="b" t="t" l="l"/>
              <a:pathLst>
                <a:path h="371340" w="500332">
                  <a:moveTo>
                    <a:pt x="0" y="0"/>
                  </a:moveTo>
                  <a:lnTo>
                    <a:pt x="500332" y="0"/>
                  </a:lnTo>
                  <a:lnTo>
                    <a:pt x="500332" y="371340"/>
                  </a:lnTo>
                  <a:lnTo>
                    <a:pt x="0" y="371340"/>
                  </a:lnTo>
                  <a:lnTo>
                    <a:pt x="0" y="0"/>
                  </a:lnTo>
                  <a:close/>
                </a:path>
              </a:pathLst>
            </a:custGeom>
            <a:blipFill>
              <a:blip r:embed="rId24"/>
              <a:stretch>
                <a:fillRect l="0" t="0" r="0" b="0"/>
              </a:stretch>
            </a:blipFill>
          </p:spPr>
        </p:sp>
        <p:sp>
          <p:nvSpPr>
            <p:cNvPr name="Freeform 212" id="212"/>
            <p:cNvSpPr/>
            <p:nvPr/>
          </p:nvSpPr>
          <p:spPr>
            <a:xfrm flipH="false" flipV="false" rot="0">
              <a:off x="1066976" y="6248998"/>
              <a:ext cx="627421" cy="407824"/>
            </a:xfrm>
            <a:custGeom>
              <a:avLst/>
              <a:gdLst/>
              <a:ahLst/>
              <a:cxnLst/>
              <a:rect r="r" b="b" t="t" l="l"/>
              <a:pathLst>
                <a:path h="407824" w="627421">
                  <a:moveTo>
                    <a:pt x="0" y="0"/>
                  </a:moveTo>
                  <a:lnTo>
                    <a:pt x="627421" y="0"/>
                  </a:lnTo>
                  <a:lnTo>
                    <a:pt x="627421" y="407823"/>
                  </a:lnTo>
                  <a:lnTo>
                    <a:pt x="0" y="407823"/>
                  </a:lnTo>
                  <a:lnTo>
                    <a:pt x="0" y="0"/>
                  </a:lnTo>
                  <a:close/>
                </a:path>
              </a:pathLst>
            </a:custGeom>
            <a:blipFill>
              <a:blip r:embed="rId25"/>
              <a:stretch>
                <a:fillRect l="0" t="0" r="0" b="0"/>
              </a:stretch>
            </a:blipFill>
          </p:spPr>
        </p:sp>
        <p:sp>
          <p:nvSpPr>
            <p:cNvPr name="Freeform 213" id="213"/>
            <p:cNvSpPr/>
            <p:nvPr/>
          </p:nvSpPr>
          <p:spPr>
            <a:xfrm flipH="false" flipV="false" rot="0">
              <a:off x="430579" y="6271252"/>
              <a:ext cx="429593" cy="363316"/>
            </a:xfrm>
            <a:custGeom>
              <a:avLst/>
              <a:gdLst/>
              <a:ahLst/>
              <a:cxnLst/>
              <a:rect r="r" b="b" t="t" l="l"/>
              <a:pathLst>
                <a:path h="363316" w="429593">
                  <a:moveTo>
                    <a:pt x="0" y="0"/>
                  </a:moveTo>
                  <a:lnTo>
                    <a:pt x="429593" y="0"/>
                  </a:lnTo>
                  <a:lnTo>
                    <a:pt x="429593" y="363316"/>
                  </a:lnTo>
                  <a:lnTo>
                    <a:pt x="0" y="363316"/>
                  </a:lnTo>
                  <a:lnTo>
                    <a:pt x="0" y="0"/>
                  </a:lnTo>
                  <a:close/>
                </a:path>
              </a:pathLst>
            </a:custGeom>
            <a:blipFill>
              <a:blip r:embed="rId37"/>
              <a:stretch>
                <a:fillRect l="0" t="0" r="0" b="0"/>
              </a:stretch>
            </a:blipFill>
          </p:spPr>
        </p:sp>
      </p:grpSp>
      <p:sp>
        <p:nvSpPr>
          <p:cNvPr name="Freeform 214" id="214"/>
          <p:cNvSpPr/>
          <p:nvPr/>
        </p:nvSpPr>
        <p:spPr>
          <a:xfrm flipH="false" flipV="false" rot="0">
            <a:off x="15466682" y="1656356"/>
            <a:ext cx="2197653" cy="2197653"/>
          </a:xfrm>
          <a:custGeom>
            <a:avLst/>
            <a:gdLst/>
            <a:ahLst/>
            <a:cxnLst/>
            <a:rect r="r" b="b" t="t" l="l"/>
            <a:pathLst>
              <a:path h="2197653" w="2197653">
                <a:moveTo>
                  <a:pt x="0" y="0"/>
                </a:moveTo>
                <a:lnTo>
                  <a:pt x="2197653" y="0"/>
                </a:lnTo>
                <a:lnTo>
                  <a:pt x="2197653" y="2197654"/>
                </a:lnTo>
                <a:lnTo>
                  <a:pt x="0" y="2197654"/>
                </a:lnTo>
                <a:lnTo>
                  <a:pt x="0" y="0"/>
                </a:lnTo>
                <a:close/>
              </a:path>
            </a:pathLst>
          </a:custGeom>
          <a:blipFill>
            <a:blip r:embed="rId29"/>
            <a:stretch>
              <a:fillRect l="0" t="0" r="0" b="0"/>
            </a:stretch>
          </a:blipFill>
        </p:spPr>
      </p:sp>
      <p:sp>
        <p:nvSpPr>
          <p:cNvPr name="TextBox 215" id="215"/>
          <p:cNvSpPr txBox="true"/>
          <p:nvPr/>
        </p:nvSpPr>
        <p:spPr>
          <a:xfrm rot="0">
            <a:off x="13518687" y="2127594"/>
            <a:ext cx="1947995" cy="1513287"/>
          </a:xfrm>
          <a:prstGeom prst="rect">
            <a:avLst/>
          </a:prstGeom>
        </p:spPr>
        <p:txBody>
          <a:bodyPr anchor="t" rtlCol="false" tIns="0" lIns="0" bIns="0" rIns="0">
            <a:spAutoFit/>
          </a:bodyPr>
          <a:lstStyle/>
          <a:p>
            <a:pPr>
              <a:lnSpc>
                <a:spcPts val="2463"/>
              </a:lnSpc>
              <a:spcBef>
                <a:spcPct val="0"/>
              </a:spcBef>
            </a:pPr>
            <a:r>
              <a:rPr lang="en-US" sz="1610" strike="noStrike" u="none">
                <a:solidFill>
                  <a:srgbClr val="000000"/>
                </a:solidFill>
                <a:latin typeface="Arial Nova Bold"/>
              </a:rPr>
              <a:t>Recommandations du Ministère de la Transition Ecologique et Solidaire :</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4647671" y="-4666721"/>
            <a:ext cx="8954558" cy="18288000"/>
          </a:xfrm>
          <a:custGeom>
            <a:avLst/>
            <a:gdLst/>
            <a:ahLst/>
            <a:cxnLst/>
            <a:rect r="r" b="b" t="t" l="l"/>
            <a:pathLst>
              <a:path h="18288000" w="8954558">
                <a:moveTo>
                  <a:pt x="0" y="0"/>
                </a:moveTo>
                <a:lnTo>
                  <a:pt x="8954558" y="0"/>
                </a:lnTo>
                <a:lnTo>
                  <a:pt x="8954558" y="18288000"/>
                </a:lnTo>
                <a:lnTo>
                  <a:pt x="0" y="18288000"/>
                </a:lnTo>
                <a:lnTo>
                  <a:pt x="0" y="0"/>
                </a:lnTo>
                <a:close/>
              </a:path>
            </a:pathLst>
          </a:custGeom>
          <a:blipFill>
            <a:blip r:embed="rId2"/>
            <a:stretch>
              <a:fillRect l="0" t="-994" r="-97618" b="-994"/>
            </a:stretch>
          </a:blipFill>
        </p:spPr>
      </p:sp>
      <p:sp>
        <p:nvSpPr>
          <p:cNvPr name="AutoShape 3" id="3"/>
          <p:cNvSpPr/>
          <p:nvPr/>
        </p:nvSpPr>
        <p:spPr>
          <a:xfrm>
            <a:off x="1095030" y="4256229"/>
            <a:ext cx="5670315" cy="0"/>
          </a:xfrm>
          <a:prstGeom prst="line">
            <a:avLst/>
          </a:prstGeom>
          <a:ln cap="flat" w="123825">
            <a:solidFill>
              <a:srgbClr val="FFFFFF"/>
            </a:solidFill>
            <a:prstDash val="solid"/>
            <a:headEnd type="none" len="sm" w="sm"/>
            <a:tailEnd type="none" len="sm" w="sm"/>
          </a:ln>
        </p:spPr>
      </p:sp>
      <p:sp>
        <p:nvSpPr>
          <p:cNvPr name="TextBox 4" id="4"/>
          <p:cNvSpPr txBox="true"/>
          <p:nvPr/>
        </p:nvSpPr>
        <p:spPr>
          <a:xfrm rot="0">
            <a:off x="1028700" y="2980221"/>
            <a:ext cx="15000378" cy="1014070"/>
          </a:xfrm>
          <a:prstGeom prst="rect">
            <a:avLst/>
          </a:prstGeom>
        </p:spPr>
        <p:txBody>
          <a:bodyPr anchor="t" rtlCol="false" tIns="0" lIns="0" bIns="0" rIns="0">
            <a:spAutoFit/>
          </a:bodyPr>
          <a:lstStyle/>
          <a:p>
            <a:pPr marL="0" indent="0" lvl="0">
              <a:lnSpc>
                <a:spcPts val="7839"/>
              </a:lnSpc>
            </a:pPr>
            <a:r>
              <a:rPr lang="en-US" sz="6999" spc="-6">
                <a:solidFill>
                  <a:srgbClr val="FFFFFF"/>
                </a:solidFill>
                <a:latin typeface="Arial Nova Bold"/>
              </a:rPr>
              <a:t>Fà prughjettu è mette in opera </a:t>
            </a:r>
          </a:p>
        </p:txBody>
      </p:sp>
      <p:sp>
        <p:nvSpPr>
          <p:cNvPr name="TextBox 5" id="5"/>
          <p:cNvSpPr txBox="true"/>
          <p:nvPr/>
        </p:nvSpPr>
        <p:spPr>
          <a:xfrm rot="0">
            <a:off x="1095030" y="4443138"/>
            <a:ext cx="16164270" cy="1348591"/>
          </a:xfrm>
          <a:prstGeom prst="rect">
            <a:avLst/>
          </a:prstGeom>
        </p:spPr>
        <p:txBody>
          <a:bodyPr anchor="t" rtlCol="false" tIns="0" lIns="0" bIns="0" rIns="0">
            <a:spAutoFit/>
          </a:bodyPr>
          <a:lstStyle/>
          <a:p>
            <a:pPr marL="0" indent="0" lvl="0">
              <a:lnSpc>
                <a:spcPts val="5459"/>
              </a:lnSpc>
              <a:spcBef>
                <a:spcPct val="0"/>
              </a:spcBef>
            </a:pPr>
            <a:r>
              <a:rPr lang="en-US" sz="3900" spc="152">
                <a:solidFill>
                  <a:srgbClr val="FFFFFF"/>
                </a:solidFill>
                <a:latin typeface="Arial Nova Bold"/>
              </a:rPr>
              <a:t>PLANIFIER ET AMÉNAGER POUR RÉDUIRE LA VULNÉRABILITÉ DES TERRITOIRES ET L’EXPOSITION DES ENJEUX AUX ALÉAS</a:t>
            </a:r>
          </a:p>
        </p:txBody>
      </p:sp>
    </p:spTree>
  </p:cSld>
  <p:clrMapOvr>
    <a:masterClrMapping/>
  </p:clrMapOvr>
</p:sld>
</file>

<file path=ppt/slides/slide2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70C0"/>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21</a:t>
            </a:r>
          </a:p>
        </p:txBody>
      </p:sp>
      <p:sp>
        <p:nvSpPr>
          <p:cNvPr name="TextBox 5" id="5"/>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1D77DC"/>
                </a:solidFill>
                <a:latin typeface="Arial Nova Bold"/>
              </a:rPr>
              <a:t>OBJECTIFS</a:t>
            </a:r>
          </a:p>
        </p:txBody>
      </p:sp>
      <p:sp>
        <p:nvSpPr>
          <p:cNvPr name="TextBox 6" id="6"/>
          <p:cNvSpPr txBox="true"/>
          <p:nvPr/>
        </p:nvSpPr>
        <p:spPr>
          <a:xfrm rot="0">
            <a:off x="1028700" y="2736089"/>
            <a:ext cx="16230600" cy="4588383"/>
          </a:xfrm>
          <a:prstGeom prst="rect">
            <a:avLst/>
          </a:prstGeom>
        </p:spPr>
        <p:txBody>
          <a:bodyPr anchor="t" rtlCol="false" tIns="0" lIns="0" bIns="0" rIns="0">
            <a:spAutoFit/>
          </a:bodyPr>
          <a:lstStyle/>
          <a:p>
            <a:pPr marL="760095" indent="-380048" lvl="1">
              <a:lnSpc>
                <a:spcPts val="4536"/>
              </a:lnSpc>
              <a:buFont typeface="Arial"/>
              <a:buChar char="•"/>
            </a:pPr>
            <a:r>
              <a:rPr lang="en-US" sz="4200">
                <a:solidFill>
                  <a:srgbClr val="131313"/>
                </a:solidFill>
                <a:latin typeface="Arial Nova"/>
              </a:rPr>
              <a:t>Sensibiliser au risque inondation</a:t>
            </a:r>
          </a:p>
          <a:p>
            <a:pPr>
              <a:lnSpc>
                <a:spcPts val="4536"/>
              </a:lnSpc>
            </a:pPr>
          </a:p>
          <a:p>
            <a:pPr marL="760095" indent="-380048" lvl="1">
              <a:lnSpc>
                <a:spcPts val="4536"/>
              </a:lnSpc>
              <a:buFont typeface="Arial"/>
              <a:buChar char="•"/>
            </a:pPr>
            <a:r>
              <a:rPr lang="en-US" sz="4200">
                <a:solidFill>
                  <a:srgbClr val="131313"/>
                </a:solidFill>
                <a:latin typeface="Arial Nova"/>
              </a:rPr>
              <a:t>Présenter le rôle et la portée des Plans Locaux d’Urbanisme (PLU)</a:t>
            </a:r>
          </a:p>
          <a:p>
            <a:pPr>
              <a:lnSpc>
                <a:spcPts val="4536"/>
              </a:lnSpc>
            </a:pPr>
          </a:p>
          <a:p>
            <a:pPr marL="760095" indent="-380048" lvl="1">
              <a:lnSpc>
                <a:spcPts val="4536"/>
              </a:lnSpc>
              <a:buFont typeface="Arial"/>
              <a:buChar char="•"/>
            </a:pPr>
            <a:r>
              <a:rPr lang="en-US" sz="4200">
                <a:solidFill>
                  <a:srgbClr val="131313"/>
                </a:solidFill>
                <a:latin typeface="Arial Nova"/>
              </a:rPr>
              <a:t>Proposer des aménagements possibles</a:t>
            </a:r>
          </a:p>
          <a:p>
            <a:pPr>
              <a:lnSpc>
                <a:spcPts val="4536"/>
              </a:lnSpc>
            </a:pPr>
          </a:p>
          <a:p>
            <a:pPr algn="l" marL="760095" indent="-380048" lvl="1">
              <a:lnSpc>
                <a:spcPts val="4536"/>
              </a:lnSpc>
              <a:buFont typeface="Arial"/>
              <a:buChar char="•"/>
            </a:pPr>
            <a:r>
              <a:rPr lang="en-US" sz="4200">
                <a:solidFill>
                  <a:srgbClr val="131313"/>
                </a:solidFill>
                <a:latin typeface="Arial Nova"/>
              </a:rPr>
              <a:t>Montrer les fausses bonnes idées</a:t>
            </a:r>
          </a:p>
        </p:txBody>
      </p:sp>
      <p:grpSp>
        <p:nvGrpSpPr>
          <p:cNvPr name="Group 7" id="7"/>
          <p:cNvGrpSpPr/>
          <p:nvPr/>
        </p:nvGrpSpPr>
        <p:grpSpPr>
          <a:xfrm rot="0">
            <a:off x="717300" y="724171"/>
            <a:ext cx="540000" cy="540000"/>
            <a:chOff x="0" y="0"/>
            <a:chExt cx="720000" cy="720000"/>
          </a:xfrm>
        </p:grpSpPr>
        <p:sp>
          <p:nvSpPr>
            <p:cNvPr name="Freeform 8" id="8"/>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D77DC"/>
            </a:solidFill>
          </p:spPr>
        </p:sp>
      </p:grpSp>
    </p:spTree>
  </p:cSld>
  <p:clrMapOvr>
    <a:masterClrMapping/>
  </p:clrMapOvr>
</p:sld>
</file>

<file path=ppt/slides/slide2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70C0"/>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22</a:t>
            </a:r>
          </a:p>
        </p:txBody>
      </p:sp>
      <p:sp>
        <p:nvSpPr>
          <p:cNvPr name="TextBox 5" id="5"/>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1D77DC"/>
                </a:solidFill>
                <a:latin typeface="Arial Nova Bold"/>
              </a:rPr>
              <a:t>CHEMINEMENT DU PROJET</a:t>
            </a:r>
          </a:p>
        </p:txBody>
      </p:sp>
      <p:sp>
        <p:nvSpPr>
          <p:cNvPr name="TextBox 6" id="6"/>
          <p:cNvSpPr txBox="true"/>
          <p:nvPr/>
        </p:nvSpPr>
        <p:spPr>
          <a:xfrm rot="0">
            <a:off x="1028700" y="3086472"/>
            <a:ext cx="16230600" cy="3445383"/>
          </a:xfrm>
          <a:prstGeom prst="rect">
            <a:avLst/>
          </a:prstGeom>
        </p:spPr>
        <p:txBody>
          <a:bodyPr anchor="t" rtlCol="false" tIns="0" lIns="0" bIns="0" rIns="0">
            <a:spAutoFit/>
          </a:bodyPr>
          <a:lstStyle/>
          <a:p>
            <a:pPr marL="760095" indent="-380048" lvl="1">
              <a:lnSpc>
                <a:spcPts val="4536"/>
              </a:lnSpc>
              <a:buFont typeface="Arial"/>
              <a:buChar char="•"/>
            </a:pPr>
            <a:r>
              <a:rPr lang="en-US" sz="4200">
                <a:solidFill>
                  <a:srgbClr val="131313"/>
                </a:solidFill>
                <a:latin typeface="Arial Nova"/>
              </a:rPr>
              <a:t>Allier nos connaissances en risques aux problématiques liées à l’urbanisation</a:t>
            </a:r>
          </a:p>
          <a:p>
            <a:pPr>
              <a:lnSpc>
                <a:spcPts val="4536"/>
              </a:lnSpc>
            </a:pPr>
          </a:p>
          <a:p>
            <a:pPr marL="760095" indent="-380048" lvl="1">
              <a:lnSpc>
                <a:spcPts val="4536"/>
              </a:lnSpc>
              <a:buFont typeface="Arial"/>
              <a:buChar char="•"/>
            </a:pPr>
            <a:r>
              <a:rPr lang="en-US" sz="4200">
                <a:solidFill>
                  <a:srgbClr val="131313"/>
                </a:solidFill>
                <a:latin typeface="Arial Nova"/>
              </a:rPr>
              <a:t>Recherches liées aux thématiques d'aménagement</a:t>
            </a:r>
          </a:p>
          <a:p>
            <a:pPr>
              <a:lnSpc>
                <a:spcPts val="4536"/>
              </a:lnSpc>
            </a:pPr>
          </a:p>
          <a:p>
            <a:pPr algn="l" marL="760095" indent="-380048" lvl="1">
              <a:lnSpc>
                <a:spcPts val="4536"/>
              </a:lnSpc>
              <a:buFont typeface="Arial"/>
              <a:buChar char="•"/>
            </a:pPr>
            <a:r>
              <a:rPr lang="en-US" sz="4200">
                <a:solidFill>
                  <a:srgbClr val="131313"/>
                </a:solidFill>
                <a:latin typeface="Arial Nova"/>
              </a:rPr>
              <a:t>Structuration des idées avec un cheminement logique</a:t>
            </a:r>
          </a:p>
        </p:txBody>
      </p:sp>
      <p:grpSp>
        <p:nvGrpSpPr>
          <p:cNvPr name="Group 7" id="7"/>
          <p:cNvGrpSpPr/>
          <p:nvPr/>
        </p:nvGrpSpPr>
        <p:grpSpPr>
          <a:xfrm rot="0">
            <a:off x="717300" y="724171"/>
            <a:ext cx="540000" cy="540000"/>
            <a:chOff x="0" y="0"/>
            <a:chExt cx="720000" cy="720000"/>
          </a:xfrm>
        </p:grpSpPr>
        <p:sp>
          <p:nvSpPr>
            <p:cNvPr name="Freeform 8" id="8"/>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D77DC"/>
            </a:solidFill>
          </p:spPr>
        </p:sp>
      </p:grpSp>
    </p:spTree>
  </p:cSld>
  <p:clrMapOvr>
    <a:masterClrMapping/>
  </p:clrMapOvr>
</p:sld>
</file>

<file path=ppt/slides/slide2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70C0"/>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23</a:t>
            </a:r>
          </a:p>
        </p:txBody>
      </p:sp>
      <p:sp>
        <p:nvSpPr>
          <p:cNvPr name="TextBox 5" id="5"/>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1D77DC"/>
                </a:solidFill>
                <a:latin typeface="Arial Nova Bold"/>
              </a:rPr>
              <a:t>PLAN</a:t>
            </a:r>
          </a:p>
        </p:txBody>
      </p:sp>
      <p:sp>
        <p:nvSpPr>
          <p:cNvPr name="TextBox 6" id="6"/>
          <p:cNvSpPr txBox="true"/>
          <p:nvPr/>
        </p:nvSpPr>
        <p:spPr>
          <a:xfrm rot="0">
            <a:off x="1028700" y="3207758"/>
            <a:ext cx="16230600" cy="2873883"/>
          </a:xfrm>
          <a:prstGeom prst="rect">
            <a:avLst/>
          </a:prstGeom>
        </p:spPr>
        <p:txBody>
          <a:bodyPr anchor="t" rtlCol="false" tIns="0" lIns="0" bIns="0" rIns="0">
            <a:spAutoFit/>
          </a:bodyPr>
          <a:lstStyle/>
          <a:p>
            <a:pPr marL="906780" indent="-453390" lvl="1">
              <a:lnSpc>
                <a:spcPts val="4536"/>
              </a:lnSpc>
              <a:buFont typeface="Arial"/>
              <a:buChar char="•"/>
            </a:pPr>
            <a:r>
              <a:rPr lang="en-US" sz="4200">
                <a:solidFill>
                  <a:srgbClr val="131313"/>
                </a:solidFill>
                <a:latin typeface="Arial Nova"/>
              </a:rPr>
              <a:t>Présentation des aménagements (urbains et côtiers)</a:t>
            </a:r>
          </a:p>
          <a:p>
            <a:pPr>
              <a:lnSpc>
                <a:spcPts val="4536"/>
              </a:lnSpc>
            </a:pPr>
          </a:p>
          <a:p>
            <a:pPr marL="906780" indent="-453390" lvl="1">
              <a:lnSpc>
                <a:spcPts val="4536"/>
              </a:lnSpc>
              <a:buFont typeface="Arial"/>
              <a:buChar char="•"/>
            </a:pPr>
            <a:r>
              <a:rPr lang="en-US" sz="4200">
                <a:solidFill>
                  <a:srgbClr val="131313"/>
                </a:solidFill>
                <a:latin typeface="Arial Nova"/>
              </a:rPr>
              <a:t>Fausses bonnes idées</a:t>
            </a:r>
          </a:p>
          <a:p>
            <a:pPr>
              <a:lnSpc>
                <a:spcPts val="4536"/>
              </a:lnSpc>
            </a:pPr>
          </a:p>
          <a:p>
            <a:pPr algn="l" marL="906780" indent="-453390" lvl="1">
              <a:lnSpc>
                <a:spcPts val="4536"/>
              </a:lnSpc>
              <a:buFont typeface="Arial"/>
              <a:buChar char="•"/>
            </a:pPr>
            <a:r>
              <a:rPr lang="en-US" sz="4200">
                <a:solidFill>
                  <a:srgbClr val="131313"/>
                </a:solidFill>
                <a:latin typeface="Arial Nova"/>
              </a:rPr>
              <a:t>Inventorier et comprendre les risques (schéma)</a:t>
            </a:r>
          </a:p>
        </p:txBody>
      </p:sp>
      <p:grpSp>
        <p:nvGrpSpPr>
          <p:cNvPr name="Group 7" id="7"/>
          <p:cNvGrpSpPr/>
          <p:nvPr/>
        </p:nvGrpSpPr>
        <p:grpSpPr>
          <a:xfrm rot="0">
            <a:off x="717300" y="724171"/>
            <a:ext cx="540000" cy="540000"/>
            <a:chOff x="0" y="0"/>
            <a:chExt cx="720000" cy="720000"/>
          </a:xfrm>
        </p:grpSpPr>
        <p:sp>
          <p:nvSpPr>
            <p:cNvPr name="Freeform 8" id="8"/>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D77DC"/>
            </a:solidFill>
          </p:spPr>
        </p:sp>
      </p:gr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70C0"/>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24</a:t>
            </a:r>
          </a:p>
        </p:txBody>
      </p:sp>
      <p:sp>
        <p:nvSpPr>
          <p:cNvPr name="TextBox 5" id="5"/>
          <p:cNvSpPr txBox="true"/>
          <p:nvPr/>
        </p:nvSpPr>
        <p:spPr>
          <a:xfrm rot="0">
            <a:off x="1556076" y="686208"/>
            <a:ext cx="16286735" cy="673078"/>
          </a:xfrm>
          <a:prstGeom prst="rect">
            <a:avLst/>
          </a:prstGeom>
        </p:spPr>
        <p:txBody>
          <a:bodyPr anchor="t" rtlCol="false" tIns="0" lIns="0" bIns="0" rIns="0">
            <a:spAutoFit/>
          </a:bodyPr>
          <a:lstStyle/>
          <a:p>
            <a:pPr algn="l">
              <a:lnSpc>
                <a:spcPts val="5184"/>
              </a:lnSpc>
            </a:pPr>
            <a:r>
              <a:rPr lang="en-US" sz="4800">
                <a:solidFill>
                  <a:srgbClr val="1D77DC"/>
                </a:solidFill>
                <a:latin typeface="Arial Nova Bold"/>
              </a:rPr>
              <a:t>CONNAÎTRE LES VULNERABILITÉS DE SON TERRITOIRE</a:t>
            </a:r>
          </a:p>
        </p:txBody>
      </p:sp>
      <p:sp>
        <p:nvSpPr>
          <p:cNvPr name="TextBox 6" id="6"/>
          <p:cNvSpPr txBox="true"/>
          <p:nvPr/>
        </p:nvSpPr>
        <p:spPr>
          <a:xfrm rot="0">
            <a:off x="1556076" y="4587621"/>
            <a:ext cx="8143367" cy="1159383"/>
          </a:xfrm>
          <a:prstGeom prst="rect">
            <a:avLst/>
          </a:prstGeom>
        </p:spPr>
        <p:txBody>
          <a:bodyPr anchor="t" rtlCol="false" tIns="0" lIns="0" bIns="0" rIns="0">
            <a:spAutoFit/>
          </a:bodyPr>
          <a:lstStyle/>
          <a:p>
            <a:pPr algn="l" marL="760095" indent="-380048" lvl="1">
              <a:lnSpc>
                <a:spcPts val="4536"/>
              </a:lnSpc>
              <a:buFont typeface="Arial"/>
              <a:buChar char="•"/>
            </a:pPr>
            <a:r>
              <a:rPr lang="en-US" sz="4200">
                <a:solidFill>
                  <a:srgbClr val="131313"/>
                </a:solidFill>
                <a:latin typeface="Arial Nova"/>
              </a:rPr>
              <a:t>Les Plans de Prévention des Risques (PPR)</a:t>
            </a:r>
          </a:p>
        </p:txBody>
      </p:sp>
      <p:grpSp>
        <p:nvGrpSpPr>
          <p:cNvPr name="Group 7" id="7"/>
          <p:cNvGrpSpPr/>
          <p:nvPr/>
        </p:nvGrpSpPr>
        <p:grpSpPr>
          <a:xfrm rot="0">
            <a:off x="717300" y="724171"/>
            <a:ext cx="540000" cy="540000"/>
            <a:chOff x="0" y="0"/>
            <a:chExt cx="720000" cy="720000"/>
          </a:xfrm>
        </p:grpSpPr>
        <p:sp>
          <p:nvSpPr>
            <p:cNvPr name="Freeform 8" id="8"/>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D77DC"/>
            </a:solidFill>
          </p:spPr>
        </p:sp>
      </p:grpSp>
      <p:sp>
        <p:nvSpPr>
          <p:cNvPr name="Freeform 9" id="9"/>
          <p:cNvSpPr/>
          <p:nvPr/>
        </p:nvSpPr>
        <p:spPr>
          <a:xfrm flipH="false" flipV="false" rot="0">
            <a:off x="10341074" y="1516494"/>
            <a:ext cx="6187986" cy="8505824"/>
          </a:xfrm>
          <a:custGeom>
            <a:avLst/>
            <a:gdLst/>
            <a:ahLst/>
            <a:cxnLst/>
            <a:rect r="r" b="b" t="t" l="l"/>
            <a:pathLst>
              <a:path h="8505824" w="6187986">
                <a:moveTo>
                  <a:pt x="0" y="0"/>
                </a:moveTo>
                <a:lnTo>
                  <a:pt x="6187986" y="0"/>
                </a:lnTo>
                <a:lnTo>
                  <a:pt x="6187986" y="8505824"/>
                </a:lnTo>
                <a:lnTo>
                  <a:pt x="0" y="8505824"/>
                </a:lnTo>
                <a:lnTo>
                  <a:pt x="0" y="0"/>
                </a:lnTo>
                <a:close/>
              </a:path>
            </a:pathLst>
          </a:custGeom>
          <a:blipFill>
            <a:blip r:embed="rId2"/>
            <a:stretch>
              <a:fillRect l="-73" t="0" r="-73" b="0"/>
            </a:stretch>
          </a:blipFill>
        </p:spPr>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70C0"/>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25</a:t>
            </a:r>
          </a:p>
        </p:txBody>
      </p:sp>
      <p:sp>
        <p:nvSpPr>
          <p:cNvPr name="TextBox 5" id="5"/>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1D77DC"/>
                </a:solidFill>
                <a:latin typeface="Arial Nova Bold"/>
              </a:rPr>
              <a:t>LES AMÉNAGEMENTS URBAINS</a:t>
            </a:r>
          </a:p>
        </p:txBody>
      </p:sp>
      <p:grpSp>
        <p:nvGrpSpPr>
          <p:cNvPr name="Group 6" id="6"/>
          <p:cNvGrpSpPr/>
          <p:nvPr/>
        </p:nvGrpSpPr>
        <p:grpSpPr>
          <a:xfrm rot="0">
            <a:off x="717300" y="724171"/>
            <a:ext cx="540000" cy="540000"/>
            <a:chOff x="0" y="0"/>
            <a:chExt cx="720000" cy="720000"/>
          </a:xfrm>
        </p:grpSpPr>
        <p:sp>
          <p:nvSpPr>
            <p:cNvPr name="Freeform 7" id="7"/>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D77DC"/>
            </a:solidFill>
          </p:spPr>
        </p:sp>
      </p:grpSp>
      <p:sp>
        <p:nvSpPr>
          <p:cNvPr name="Freeform 8" id="8" descr="Une image contenant texte, Plan, diagramme, capture d’écran  Description générée automatiquement"/>
          <p:cNvSpPr/>
          <p:nvPr/>
        </p:nvSpPr>
        <p:spPr>
          <a:xfrm flipH="false" flipV="false" rot="0">
            <a:off x="9490918" y="1359286"/>
            <a:ext cx="7768382" cy="8242317"/>
          </a:xfrm>
          <a:custGeom>
            <a:avLst/>
            <a:gdLst/>
            <a:ahLst/>
            <a:cxnLst/>
            <a:rect r="r" b="b" t="t" l="l"/>
            <a:pathLst>
              <a:path h="8242317" w="7768382">
                <a:moveTo>
                  <a:pt x="0" y="0"/>
                </a:moveTo>
                <a:lnTo>
                  <a:pt x="7768382" y="0"/>
                </a:lnTo>
                <a:lnTo>
                  <a:pt x="7768382" y="8242317"/>
                </a:lnTo>
                <a:lnTo>
                  <a:pt x="0" y="8242317"/>
                </a:lnTo>
                <a:lnTo>
                  <a:pt x="0" y="0"/>
                </a:lnTo>
                <a:close/>
              </a:path>
            </a:pathLst>
          </a:custGeom>
          <a:blipFill>
            <a:blip r:embed="rId2"/>
            <a:stretch>
              <a:fillRect l="0" t="-18" r="0" b="-18"/>
            </a:stretch>
          </a:blipFill>
        </p:spPr>
      </p:sp>
      <p:sp>
        <p:nvSpPr>
          <p:cNvPr name="Freeform 9" id="9"/>
          <p:cNvSpPr/>
          <p:nvPr/>
        </p:nvSpPr>
        <p:spPr>
          <a:xfrm flipH="false" flipV="false" rot="0">
            <a:off x="1152985" y="2040496"/>
            <a:ext cx="3080363" cy="2991847"/>
          </a:xfrm>
          <a:custGeom>
            <a:avLst/>
            <a:gdLst/>
            <a:ahLst/>
            <a:cxnLst/>
            <a:rect r="r" b="b" t="t" l="l"/>
            <a:pathLst>
              <a:path h="2991847" w="3080363">
                <a:moveTo>
                  <a:pt x="0" y="0"/>
                </a:moveTo>
                <a:lnTo>
                  <a:pt x="3080363" y="0"/>
                </a:lnTo>
                <a:lnTo>
                  <a:pt x="3080363" y="2991848"/>
                </a:lnTo>
                <a:lnTo>
                  <a:pt x="0" y="2991848"/>
                </a:lnTo>
                <a:lnTo>
                  <a:pt x="0" y="0"/>
                </a:lnTo>
                <a:close/>
              </a:path>
            </a:pathLst>
          </a:custGeom>
          <a:blipFill>
            <a:blip r:embed="rId3"/>
            <a:stretch>
              <a:fillRect l="0" t="0" r="0" b="0"/>
            </a:stretch>
          </a:blipFill>
        </p:spPr>
      </p:sp>
      <p:sp>
        <p:nvSpPr>
          <p:cNvPr name="Freeform 10" id="10"/>
          <p:cNvSpPr/>
          <p:nvPr/>
        </p:nvSpPr>
        <p:spPr>
          <a:xfrm flipH="false" flipV="false" rot="0">
            <a:off x="4613898" y="1667340"/>
            <a:ext cx="4713333" cy="3738161"/>
          </a:xfrm>
          <a:custGeom>
            <a:avLst/>
            <a:gdLst/>
            <a:ahLst/>
            <a:cxnLst/>
            <a:rect r="r" b="b" t="t" l="l"/>
            <a:pathLst>
              <a:path h="3738161" w="4713333">
                <a:moveTo>
                  <a:pt x="0" y="0"/>
                </a:moveTo>
                <a:lnTo>
                  <a:pt x="4713333" y="0"/>
                </a:lnTo>
                <a:lnTo>
                  <a:pt x="4713333" y="3738161"/>
                </a:lnTo>
                <a:lnTo>
                  <a:pt x="0" y="3738161"/>
                </a:lnTo>
                <a:lnTo>
                  <a:pt x="0" y="0"/>
                </a:lnTo>
                <a:close/>
              </a:path>
            </a:pathLst>
          </a:custGeom>
          <a:blipFill>
            <a:blip r:embed="rId4"/>
            <a:stretch>
              <a:fillRect l="0" t="0" r="0" b="0"/>
            </a:stretch>
          </a:blipFill>
        </p:spPr>
      </p:sp>
      <p:sp>
        <p:nvSpPr>
          <p:cNvPr name="Freeform 11" id="11"/>
          <p:cNvSpPr/>
          <p:nvPr/>
        </p:nvSpPr>
        <p:spPr>
          <a:xfrm flipH="false" flipV="false" rot="0">
            <a:off x="2234730" y="5514064"/>
            <a:ext cx="5524128" cy="3918921"/>
          </a:xfrm>
          <a:custGeom>
            <a:avLst/>
            <a:gdLst/>
            <a:ahLst/>
            <a:cxnLst/>
            <a:rect r="r" b="b" t="t" l="l"/>
            <a:pathLst>
              <a:path h="3918921" w="5524128">
                <a:moveTo>
                  <a:pt x="0" y="0"/>
                </a:moveTo>
                <a:lnTo>
                  <a:pt x="5524129" y="0"/>
                </a:lnTo>
                <a:lnTo>
                  <a:pt x="5524129" y="3918922"/>
                </a:lnTo>
                <a:lnTo>
                  <a:pt x="0" y="3918922"/>
                </a:lnTo>
                <a:lnTo>
                  <a:pt x="0" y="0"/>
                </a:lnTo>
                <a:close/>
              </a:path>
            </a:pathLst>
          </a:custGeom>
          <a:blipFill>
            <a:blip r:embed="rId5"/>
            <a:stretch>
              <a:fillRect l="0" t="0" r="0" b="0"/>
            </a:stretch>
          </a:blipFill>
        </p:spPr>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70C0"/>
            </a:solidFill>
          </p:spPr>
        </p:sp>
      </p:grpSp>
      <p:sp>
        <p:nvSpPr>
          <p:cNvPr name="TextBox 4" id="4"/>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26</a:t>
            </a:r>
          </a:p>
        </p:txBody>
      </p:sp>
      <p:sp>
        <p:nvSpPr>
          <p:cNvPr name="TextBox 5" id="5"/>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1D77DC"/>
                </a:solidFill>
                <a:latin typeface="Arial Nova Bold"/>
              </a:rPr>
              <a:t>LES AMÉNAGEMENTS CÔTIERS</a:t>
            </a:r>
          </a:p>
        </p:txBody>
      </p:sp>
      <p:grpSp>
        <p:nvGrpSpPr>
          <p:cNvPr name="Group 6" id="6"/>
          <p:cNvGrpSpPr/>
          <p:nvPr/>
        </p:nvGrpSpPr>
        <p:grpSpPr>
          <a:xfrm rot="0">
            <a:off x="717300" y="724171"/>
            <a:ext cx="540000" cy="540000"/>
            <a:chOff x="0" y="0"/>
            <a:chExt cx="720000" cy="720000"/>
          </a:xfrm>
        </p:grpSpPr>
        <p:sp>
          <p:nvSpPr>
            <p:cNvPr name="Freeform 7" id="7"/>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D77DC"/>
            </a:solidFill>
          </p:spPr>
        </p:sp>
      </p:grpSp>
      <p:sp>
        <p:nvSpPr>
          <p:cNvPr name="Freeform 8" id="8"/>
          <p:cNvSpPr/>
          <p:nvPr/>
        </p:nvSpPr>
        <p:spPr>
          <a:xfrm flipH="false" flipV="false" rot="0">
            <a:off x="689670" y="3454765"/>
            <a:ext cx="4597849" cy="3377470"/>
          </a:xfrm>
          <a:custGeom>
            <a:avLst/>
            <a:gdLst/>
            <a:ahLst/>
            <a:cxnLst/>
            <a:rect r="r" b="b" t="t" l="l"/>
            <a:pathLst>
              <a:path h="3377470" w="4597849">
                <a:moveTo>
                  <a:pt x="0" y="0"/>
                </a:moveTo>
                <a:lnTo>
                  <a:pt x="4597849" y="0"/>
                </a:lnTo>
                <a:lnTo>
                  <a:pt x="4597849" y="3377470"/>
                </a:lnTo>
                <a:lnTo>
                  <a:pt x="0" y="3377470"/>
                </a:lnTo>
                <a:lnTo>
                  <a:pt x="0" y="0"/>
                </a:lnTo>
                <a:close/>
              </a:path>
            </a:pathLst>
          </a:custGeom>
          <a:blipFill>
            <a:blip r:embed="rId2"/>
            <a:stretch>
              <a:fillRect l="0" t="-497" r="0" b="-497"/>
            </a:stretch>
          </a:blipFill>
        </p:spPr>
      </p:sp>
      <p:sp>
        <p:nvSpPr>
          <p:cNvPr name="Freeform 9" id="9"/>
          <p:cNvSpPr/>
          <p:nvPr/>
        </p:nvSpPr>
        <p:spPr>
          <a:xfrm flipH="false" flipV="false" rot="0">
            <a:off x="5377033" y="1580517"/>
            <a:ext cx="5597542" cy="7946640"/>
          </a:xfrm>
          <a:custGeom>
            <a:avLst/>
            <a:gdLst/>
            <a:ahLst/>
            <a:cxnLst/>
            <a:rect r="r" b="b" t="t" l="l"/>
            <a:pathLst>
              <a:path h="7946640" w="5597542">
                <a:moveTo>
                  <a:pt x="0" y="0"/>
                </a:moveTo>
                <a:lnTo>
                  <a:pt x="5597542" y="0"/>
                </a:lnTo>
                <a:lnTo>
                  <a:pt x="5597542" y="7946641"/>
                </a:lnTo>
                <a:lnTo>
                  <a:pt x="0" y="7946641"/>
                </a:lnTo>
                <a:lnTo>
                  <a:pt x="0" y="0"/>
                </a:lnTo>
                <a:close/>
              </a:path>
            </a:pathLst>
          </a:custGeom>
          <a:blipFill>
            <a:blip r:embed="rId3"/>
            <a:stretch>
              <a:fillRect l="-413" t="0" r="-413" b="0"/>
            </a:stretch>
          </a:blipFill>
        </p:spPr>
      </p:sp>
      <p:sp>
        <p:nvSpPr>
          <p:cNvPr name="Freeform 10" id="10" descr="Une image contenant plein air, plage, sol, eau  Description générée automatiquement"/>
          <p:cNvSpPr/>
          <p:nvPr/>
        </p:nvSpPr>
        <p:spPr>
          <a:xfrm flipH="false" flipV="false" rot="0">
            <a:off x="11064090" y="1450943"/>
            <a:ext cx="6446044" cy="4007645"/>
          </a:xfrm>
          <a:custGeom>
            <a:avLst/>
            <a:gdLst/>
            <a:ahLst/>
            <a:cxnLst/>
            <a:rect r="r" b="b" t="t" l="l"/>
            <a:pathLst>
              <a:path h="4007645" w="6446044">
                <a:moveTo>
                  <a:pt x="0" y="0"/>
                </a:moveTo>
                <a:lnTo>
                  <a:pt x="6446044" y="0"/>
                </a:lnTo>
                <a:lnTo>
                  <a:pt x="6446044" y="4007644"/>
                </a:lnTo>
                <a:lnTo>
                  <a:pt x="0" y="4007644"/>
                </a:lnTo>
                <a:lnTo>
                  <a:pt x="0" y="0"/>
                </a:lnTo>
                <a:close/>
              </a:path>
            </a:pathLst>
          </a:custGeom>
          <a:blipFill>
            <a:blip r:embed="rId4"/>
            <a:stretch>
              <a:fillRect l="0" t="-464" r="0" b="-464"/>
            </a:stretch>
          </a:blipFill>
        </p:spPr>
      </p:sp>
      <p:sp>
        <p:nvSpPr>
          <p:cNvPr name="Freeform 11" id="11"/>
          <p:cNvSpPr/>
          <p:nvPr/>
        </p:nvSpPr>
        <p:spPr>
          <a:xfrm flipH="false" flipV="false" rot="0">
            <a:off x="11064090" y="5553837"/>
            <a:ext cx="6446044" cy="3974307"/>
          </a:xfrm>
          <a:custGeom>
            <a:avLst/>
            <a:gdLst/>
            <a:ahLst/>
            <a:cxnLst/>
            <a:rect r="r" b="b" t="t" l="l"/>
            <a:pathLst>
              <a:path h="3974307" w="6446044">
                <a:moveTo>
                  <a:pt x="0" y="0"/>
                </a:moveTo>
                <a:lnTo>
                  <a:pt x="6446044" y="0"/>
                </a:lnTo>
                <a:lnTo>
                  <a:pt x="6446044" y="3974307"/>
                </a:lnTo>
                <a:lnTo>
                  <a:pt x="0" y="3974307"/>
                </a:lnTo>
                <a:lnTo>
                  <a:pt x="0" y="0"/>
                </a:lnTo>
                <a:close/>
              </a:path>
            </a:pathLst>
          </a:custGeom>
          <a:blipFill>
            <a:blip r:embed="rId5"/>
            <a:stretch>
              <a:fillRect l="0" t="-482" r="0" b="-482"/>
            </a:stretch>
          </a:blipFill>
        </p:spPr>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9050" y="9432986"/>
            <a:ext cx="854014" cy="854014"/>
            <a:chOff x="0" y="0"/>
            <a:chExt cx="1138686" cy="1138686"/>
          </a:xfrm>
        </p:grpSpPr>
        <p:sp>
          <p:nvSpPr>
            <p:cNvPr name="Freeform 3" id="3"/>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0070C0"/>
            </a:solidFill>
          </p:spPr>
        </p:sp>
      </p:grpSp>
      <p:grpSp>
        <p:nvGrpSpPr>
          <p:cNvPr name="Group 4" id="4"/>
          <p:cNvGrpSpPr/>
          <p:nvPr/>
        </p:nvGrpSpPr>
        <p:grpSpPr>
          <a:xfrm rot="0">
            <a:off x="717300" y="724171"/>
            <a:ext cx="540000" cy="540000"/>
            <a:chOff x="0" y="0"/>
            <a:chExt cx="720000" cy="720000"/>
          </a:xfrm>
        </p:grpSpPr>
        <p:sp>
          <p:nvSpPr>
            <p:cNvPr name="Freeform 5" id="5"/>
            <p:cNvSpPr/>
            <p:nvPr/>
          </p:nvSpPr>
          <p:spPr>
            <a:xfrm flipH="false" flipV="false" rot="0">
              <a:off x="0" y="0"/>
              <a:ext cx="719963" cy="719963"/>
            </a:xfrm>
            <a:custGeom>
              <a:avLst/>
              <a:gdLst/>
              <a:ahLst/>
              <a:cxnLst/>
              <a:rect r="r" b="b" t="t" l="l"/>
              <a:pathLst>
                <a:path h="719963" w="719963">
                  <a:moveTo>
                    <a:pt x="0" y="0"/>
                  </a:moveTo>
                  <a:lnTo>
                    <a:pt x="719963" y="0"/>
                  </a:lnTo>
                  <a:lnTo>
                    <a:pt x="719963" y="719963"/>
                  </a:lnTo>
                  <a:lnTo>
                    <a:pt x="0" y="719963"/>
                  </a:lnTo>
                  <a:close/>
                </a:path>
              </a:pathLst>
            </a:custGeom>
            <a:solidFill>
              <a:srgbClr val="1D77DC"/>
            </a:solidFill>
          </p:spPr>
        </p:sp>
      </p:grpSp>
      <p:sp>
        <p:nvSpPr>
          <p:cNvPr name="TextBox 6" id="6"/>
          <p:cNvSpPr txBox="true"/>
          <p:nvPr/>
        </p:nvSpPr>
        <p:spPr>
          <a:xfrm rot="0">
            <a:off x="1028700" y="2841117"/>
            <a:ext cx="16230600" cy="4016883"/>
          </a:xfrm>
          <a:prstGeom prst="rect">
            <a:avLst/>
          </a:prstGeom>
        </p:spPr>
        <p:txBody>
          <a:bodyPr anchor="t" rtlCol="false" tIns="0" lIns="0" bIns="0" rIns="0">
            <a:spAutoFit/>
          </a:bodyPr>
          <a:lstStyle/>
          <a:p>
            <a:pPr algn="l" marL="760095" indent="-380048" lvl="1">
              <a:lnSpc>
                <a:spcPts val="4536"/>
              </a:lnSpc>
              <a:buFont typeface="Arial"/>
              <a:buChar char="•"/>
            </a:pPr>
            <a:r>
              <a:rPr lang="en-US" sz="4200">
                <a:solidFill>
                  <a:srgbClr val="000000"/>
                </a:solidFill>
                <a:latin typeface="Arial Nova"/>
              </a:rPr>
              <a:t>Les boudins géotextiles</a:t>
            </a:r>
          </a:p>
          <a:p>
            <a:pPr algn="l">
              <a:lnSpc>
                <a:spcPts val="4536"/>
              </a:lnSpc>
            </a:pPr>
          </a:p>
          <a:p>
            <a:pPr algn="l" marL="760095" indent="-380048" lvl="1">
              <a:lnSpc>
                <a:spcPts val="4536"/>
              </a:lnSpc>
              <a:buFont typeface="Arial"/>
              <a:buChar char="•"/>
            </a:pPr>
            <a:r>
              <a:rPr lang="en-US" sz="4200">
                <a:solidFill>
                  <a:srgbClr val="000000"/>
                </a:solidFill>
                <a:latin typeface="Arial Nova"/>
              </a:rPr>
              <a:t>Les épis ou brise-lames</a:t>
            </a:r>
          </a:p>
          <a:p>
            <a:pPr algn="l">
              <a:lnSpc>
                <a:spcPts val="4536"/>
              </a:lnSpc>
            </a:pPr>
          </a:p>
          <a:p>
            <a:pPr algn="l" marL="760095" indent="-380048" lvl="1">
              <a:lnSpc>
                <a:spcPts val="4536"/>
              </a:lnSpc>
              <a:buFont typeface="Arial"/>
              <a:buChar char="•"/>
            </a:pPr>
            <a:r>
              <a:rPr lang="en-US" sz="4200">
                <a:solidFill>
                  <a:srgbClr val="000000"/>
                </a:solidFill>
                <a:latin typeface="Arial Nova"/>
              </a:rPr>
              <a:t>Le reboisement massif </a:t>
            </a:r>
          </a:p>
          <a:p>
            <a:pPr algn="l">
              <a:lnSpc>
                <a:spcPts val="4536"/>
              </a:lnSpc>
            </a:pPr>
          </a:p>
          <a:p>
            <a:pPr algn="l" marL="760095" indent="-380048" lvl="1">
              <a:lnSpc>
                <a:spcPts val="4536"/>
              </a:lnSpc>
              <a:buFont typeface="Arial"/>
              <a:buChar char="•"/>
            </a:pPr>
            <a:r>
              <a:rPr lang="en-US" sz="4200">
                <a:solidFill>
                  <a:srgbClr val="000000"/>
                </a:solidFill>
                <a:latin typeface="Arial Nova"/>
              </a:rPr>
              <a:t>La construction d’ouvrages </a:t>
            </a:r>
          </a:p>
        </p:txBody>
      </p:sp>
      <p:sp>
        <p:nvSpPr>
          <p:cNvPr name="Freeform 7" id="7"/>
          <p:cNvSpPr/>
          <p:nvPr/>
        </p:nvSpPr>
        <p:spPr>
          <a:xfrm flipH="false" flipV="false" rot="0">
            <a:off x="8825038" y="1996579"/>
            <a:ext cx="4204699" cy="2710060"/>
          </a:xfrm>
          <a:custGeom>
            <a:avLst/>
            <a:gdLst/>
            <a:ahLst/>
            <a:cxnLst/>
            <a:rect r="r" b="b" t="t" l="l"/>
            <a:pathLst>
              <a:path h="2710060" w="4204699">
                <a:moveTo>
                  <a:pt x="0" y="0"/>
                </a:moveTo>
                <a:lnTo>
                  <a:pt x="4204699" y="0"/>
                </a:lnTo>
                <a:lnTo>
                  <a:pt x="4204699" y="2710060"/>
                </a:lnTo>
                <a:lnTo>
                  <a:pt x="0" y="2710060"/>
                </a:lnTo>
                <a:lnTo>
                  <a:pt x="0" y="0"/>
                </a:lnTo>
                <a:close/>
              </a:path>
            </a:pathLst>
          </a:custGeom>
          <a:blipFill>
            <a:blip r:embed="rId2"/>
            <a:stretch>
              <a:fillRect l="0" t="0" r="0" b="0"/>
            </a:stretch>
          </a:blipFill>
        </p:spPr>
      </p:sp>
      <p:sp>
        <p:nvSpPr>
          <p:cNvPr name="Freeform 8" id="8"/>
          <p:cNvSpPr/>
          <p:nvPr/>
        </p:nvSpPr>
        <p:spPr>
          <a:xfrm flipH="false" flipV="false" rot="0">
            <a:off x="13029737" y="4926167"/>
            <a:ext cx="4593961" cy="2583095"/>
          </a:xfrm>
          <a:custGeom>
            <a:avLst/>
            <a:gdLst/>
            <a:ahLst/>
            <a:cxnLst/>
            <a:rect r="r" b="b" t="t" l="l"/>
            <a:pathLst>
              <a:path h="2583095" w="4593961">
                <a:moveTo>
                  <a:pt x="0" y="0"/>
                </a:moveTo>
                <a:lnTo>
                  <a:pt x="4593961" y="0"/>
                </a:lnTo>
                <a:lnTo>
                  <a:pt x="4593961" y="2583096"/>
                </a:lnTo>
                <a:lnTo>
                  <a:pt x="0" y="2583096"/>
                </a:lnTo>
                <a:lnTo>
                  <a:pt x="0" y="0"/>
                </a:lnTo>
                <a:close/>
              </a:path>
            </a:pathLst>
          </a:custGeom>
          <a:blipFill>
            <a:blip r:embed="rId3"/>
            <a:stretch>
              <a:fillRect l="0" t="0" r="0" b="0"/>
            </a:stretch>
          </a:blipFill>
        </p:spPr>
      </p:sp>
      <p:sp>
        <p:nvSpPr>
          <p:cNvPr name="Freeform 9" id="9"/>
          <p:cNvSpPr/>
          <p:nvPr/>
        </p:nvSpPr>
        <p:spPr>
          <a:xfrm flipH="false" flipV="false" rot="0">
            <a:off x="8462452" y="6750870"/>
            <a:ext cx="4424876" cy="2507430"/>
          </a:xfrm>
          <a:custGeom>
            <a:avLst/>
            <a:gdLst/>
            <a:ahLst/>
            <a:cxnLst/>
            <a:rect r="r" b="b" t="t" l="l"/>
            <a:pathLst>
              <a:path h="2507430" w="4424876">
                <a:moveTo>
                  <a:pt x="0" y="0"/>
                </a:moveTo>
                <a:lnTo>
                  <a:pt x="4424876" y="0"/>
                </a:lnTo>
                <a:lnTo>
                  <a:pt x="4424876" y="2507430"/>
                </a:lnTo>
                <a:lnTo>
                  <a:pt x="0" y="2507430"/>
                </a:lnTo>
                <a:lnTo>
                  <a:pt x="0" y="0"/>
                </a:lnTo>
                <a:close/>
              </a:path>
            </a:pathLst>
          </a:custGeom>
          <a:blipFill>
            <a:blip r:embed="rId4"/>
            <a:stretch>
              <a:fillRect l="0" t="0" r="0" b="0"/>
            </a:stretch>
          </a:blipFill>
        </p:spPr>
      </p:sp>
      <p:sp>
        <p:nvSpPr>
          <p:cNvPr name="TextBox 10" id="10"/>
          <p:cNvSpPr txBox="true"/>
          <p:nvPr/>
        </p:nvSpPr>
        <p:spPr>
          <a:xfrm rot="0">
            <a:off x="39682" y="9732121"/>
            <a:ext cx="649988" cy="32385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27</a:t>
            </a:r>
          </a:p>
        </p:txBody>
      </p:sp>
      <p:sp>
        <p:nvSpPr>
          <p:cNvPr name="TextBox 11" id="11"/>
          <p:cNvSpPr txBox="true"/>
          <p:nvPr/>
        </p:nvSpPr>
        <p:spPr>
          <a:xfrm rot="0">
            <a:off x="1556076" y="686208"/>
            <a:ext cx="12405566" cy="673078"/>
          </a:xfrm>
          <a:prstGeom prst="rect">
            <a:avLst/>
          </a:prstGeom>
        </p:spPr>
        <p:txBody>
          <a:bodyPr anchor="t" rtlCol="false" tIns="0" lIns="0" bIns="0" rIns="0">
            <a:spAutoFit/>
          </a:bodyPr>
          <a:lstStyle/>
          <a:p>
            <a:pPr algn="l">
              <a:lnSpc>
                <a:spcPts val="5184"/>
              </a:lnSpc>
            </a:pPr>
            <a:r>
              <a:rPr lang="en-US" sz="4800">
                <a:solidFill>
                  <a:srgbClr val="1D77DC"/>
                </a:solidFill>
                <a:latin typeface="Arial Nova Bold"/>
              </a:rPr>
              <a:t>LES FAUSSES BONNES IDÉES</a:t>
            </a:r>
          </a:p>
        </p:txBody>
      </p:sp>
      <p:sp>
        <p:nvSpPr>
          <p:cNvPr name="TextBox 12" id="12"/>
          <p:cNvSpPr txBox="true"/>
          <p:nvPr/>
        </p:nvSpPr>
        <p:spPr>
          <a:xfrm rot="0">
            <a:off x="1556076" y="1630878"/>
            <a:ext cx="8963874" cy="466613"/>
          </a:xfrm>
          <a:prstGeom prst="rect">
            <a:avLst/>
          </a:prstGeom>
        </p:spPr>
        <p:txBody>
          <a:bodyPr anchor="t" rtlCol="false" tIns="0" lIns="0" bIns="0" rIns="0">
            <a:spAutoFit/>
          </a:bodyPr>
          <a:lstStyle/>
          <a:p>
            <a:pPr algn="l">
              <a:lnSpc>
                <a:spcPts val="3600"/>
              </a:lnSpc>
            </a:pPr>
            <a:r>
              <a:rPr lang="en-US" sz="3000">
                <a:solidFill>
                  <a:srgbClr val="187BEF"/>
                </a:solidFill>
                <a:latin typeface="Arial Nova Italics"/>
              </a:rPr>
              <a:t>Sans un programme d’actions global</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431345" y="3105759"/>
            <a:ext cx="4384144" cy="3576906"/>
            <a:chOff x="0" y="0"/>
            <a:chExt cx="3712002" cy="3028523"/>
          </a:xfrm>
        </p:grpSpPr>
        <p:sp>
          <p:nvSpPr>
            <p:cNvPr name="Freeform 3" id="3"/>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B76EAB"/>
            </a:solidFill>
            <a:ln cap="sq">
              <a:noFill/>
              <a:prstDash val="solid"/>
              <a:miter/>
            </a:ln>
          </p:spPr>
        </p:sp>
        <p:sp>
          <p:nvSpPr>
            <p:cNvPr name="TextBox 4" id="4"/>
            <p:cNvSpPr txBox="true"/>
            <p:nvPr/>
          </p:nvSpPr>
          <p:spPr>
            <a:xfrm>
              <a:off x="0" y="-28575"/>
              <a:ext cx="3712002" cy="3057098"/>
            </a:xfrm>
            <a:prstGeom prst="rect">
              <a:avLst/>
            </a:prstGeom>
          </p:spPr>
          <p:txBody>
            <a:bodyPr anchor="ctr" rtlCol="false" tIns="16392" lIns="16392" bIns="16392" rIns="16392"/>
            <a:lstStyle/>
            <a:p>
              <a:pPr algn="ctr" marL="0" indent="0" lvl="0">
                <a:lnSpc>
                  <a:spcPts val="4356"/>
                </a:lnSpc>
                <a:spcBef>
                  <a:spcPct val="0"/>
                </a:spcBef>
              </a:pPr>
            </a:p>
          </p:txBody>
        </p:sp>
      </p:grpSp>
      <p:sp>
        <p:nvSpPr>
          <p:cNvPr name="AutoShape 5" id="5"/>
          <p:cNvSpPr/>
          <p:nvPr/>
        </p:nvSpPr>
        <p:spPr>
          <a:xfrm>
            <a:off x="1192655" y="5460091"/>
            <a:ext cx="1229150" cy="0"/>
          </a:xfrm>
          <a:prstGeom prst="line">
            <a:avLst/>
          </a:prstGeom>
          <a:ln cap="flat" w="9525">
            <a:solidFill>
              <a:srgbClr val="FFFFFF"/>
            </a:solidFill>
            <a:prstDash val="solid"/>
            <a:headEnd type="none" len="sm" w="sm"/>
            <a:tailEnd type="none" len="sm" w="sm"/>
          </a:ln>
        </p:spPr>
      </p:sp>
      <p:sp>
        <p:nvSpPr>
          <p:cNvPr name="TextBox 6" id="6"/>
          <p:cNvSpPr txBox="true"/>
          <p:nvPr/>
        </p:nvSpPr>
        <p:spPr>
          <a:xfrm rot="0">
            <a:off x="1192655" y="4635353"/>
            <a:ext cx="2587257" cy="737174"/>
          </a:xfrm>
          <a:prstGeom prst="rect">
            <a:avLst/>
          </a:prstGeom>
        </p:spPr>
        <p:txBody>
          <a:bodyPr anchor="t" rtlCol="false" tIns="0" lIns="0" bIns="0" rIns="0">
            <a:spAutoFit/>
          </a:bodyPr>
          <a:lstStyle/>
          <a:p>
            <a:pPr marL="0" indent="0" lvl="0">
              <a:lnSpc>
                <a:spcPts val="2882"/>
              </a:lnSpc>
            </a:pPr>
            <a:r>
              <a:rPr lang="en-US" sz="2574" spc="-2">
                <a:solidFill>
                  <a:srgbClr val="FFFFFF"/>
                </a:solidFill>
                <a:latin typeface="Garet Bold"/>
              </a:rPr>
              <a:t>A cunescenza di i risichi</a:t>
            </a:r>
          </a:p>
        </p:txBody>
      </p:sp>
      <p:sp>
        <p:nvSpPr>
          <p:cNvPr name="TextBox 7" id="7"/>
          <p:cNvSpPr txBox="true"/>
          <p:nvPr/>
        </p:nvSpPr>
        <p:spPr>
          <a:xfrm rot="0">
            <a:off x="1192655" y="5556299"/>
            <a:ext cx="2861524" cy="322483"/>
          </a:xfrm>
          <a:prstGeom prst="rect">
            <a:avLst/>
          </a:prstGeom>
        </p:spPr>
        <p:txBody>
          <a:bodyPr anchor="t" rtlCol="false" tIns="0" lIns="0" bIns="0" rIns="0">
            <a:spAutoFit/>
          </a:bodyPr>
          <a:lstStyle/>
          <a:p>
            <a:pPr marL="0" indent="0" lvl="0">
              <a:lnSpc>
                <a:spcPts val="1216"/>
              </a:lnSpc>
              <a:spcBef>
                <a:spcPct val="0"/>
              </a:spcBef>
            </a:pPr>
            <a:r>
              <a:rPr lang="en-US" sz="868" spc="33">
                <a:solidFill>
                  <a:srgbClr val="FFFFFF"/>
                </a:solidFill>
                <a:latin typeface="Arial Bold"/>
              </a:rPr>
              <a:t>CONNAÎTRE ET COMPRENDRE LES RISQUES POUR BIEN AGIR</a:t>
            </a:r>
          </a:p>
        </p:txBody>
      </p:sp>
      <p:sp>
        <p:nvSpPr>
          <p:cNvPr name="Freeform 8" id="8"/>
          <p:cNvSpPr/>
          <p:nvPr/>
        </p:nvSpPr>
        <p:spPr>
          <a:xfrm flipH="false" flipV="false" rot="-5400000">
            <a:off x="1619345" y="1600828"/>
            <a:ext cx="2008145" cy="3576906"/>
          </a:xfrm>
          <a:custGeom>
            <a:avLst/>
            <a:gdLst/>
            <a:ahLst/>
            <a:cxnLst/>
            <a:rect r="r" b="b" t="t" l="l"/>
            <a:pathLst>
              <a:path h="3576906" w="2008145">
                <a:moveTo>
                  <a:pt x="0" y="0"/>
                </a:moveTo>
                <a:lnTo>
                  <a:pt x="2008145" y="0"/>
                </a:lnTo>
                <a:lnTo>
                  <a:pt x="2008145" y="3576905"/>
                </a:lnTo>
                <a:lnTo>
                  <a:pt x="0" y="3576905"/>
                </a:lnTo>
                <a:lnTo>
                  <a:pt x="0" y="0"/>
                </a:lnTo>
                <a:close/>
              </a:path>
            </a:pathLst>
          </a:custGeom>
          <a:blipFill>
            <a:blip r:embed="rId2"/>
            <a:stretch>
              <a:fillRect l="0" t="-994" r="-72352" b="-994"/>
            </a:stretch>
          </a:blipFill>
        </p:spPr>
      </p:sp>
      <p:grpSp>
        <p:nvGrpSpPr>
          <p:cNvPr name="Group 9" id="9"/>
          <p:cNvGrpSpPr/>
          <p:nvPr/>
        </p:nvGrpSpPr>
        <p:grpSpPr>
          <a:xfrm rot="5400000">
            <a:off x="8843228" y="3105759"/>
            <a:ext cx="4384144" cy="3576906"/>
            <a:chOff x="0" y="0"/>
            <a:chExt cx="3712002" cy="3028523"/>
          </a:xfrm>
        </p:grpSpPr>
        <p:sp>
          <p:nvSpPr>
            <p:cNvPr name="Freeform 10" id="10"/>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339B64"/>
            </a:solidFill>
            <a:ln cap="sq">
              <a:noFill/>
              <a:prstDash val="solid"/>
              <a:miter/>
            </a:ln>
          </p:spPr>
        </p:sp>
        <p:sp>
          <p:nvSpPr>
            <p:cNvPr name="TextBox 11" id="11"/>
            <p:cNvSpPr txBox="true"/>
            <p:nvPr/>
          </p:nvSpPr>
          <p:spPr>
            <a:xfrm>
              <a:off x="0" y="-28575"/>
              <a:ext cx="3712002" cy="3057098"/>
            </a:xfrm>
            <a:prstGeom prst="rect">
              <a:avLst/>
            </a:prstGeom>
          </p:spPr>
          <p:txBody>
            <a:bodyPr anchor="ctr" rtlCol="false" tIns="16392" lIns="16392" bIns="16392" rIns="16392"/>
            <a:lstStyle/>
            <a:p>
              <a:pPr algn="ctr" marL="0" indent="0" lvl="0">
                <a:lnSpc>
                  <a:spcPts val="4356"/>
                </a:lnSpc>
                <a:spcBef>
                  <a:spcPct val="0"/>
                </a:spcBef>
              </a:pPr>
            </a:p>
          </p:txBody>
        </p:sp>
      </p:grpSp>
      <p:sp>
        <p:nvSpPr>
          <p:cNvPr name="AutoShape 12" id="12"/>
          <p:cNvSpPr/>
          <p:nvPr/>
        </p:nvSpPr>
        <p:spPr>
          <a:xfrm>
            <a:off x="9604537" y="5460091"/>
            <a:ext cx="1229150" cy="0"/>
          </a:xfrm>
          <a:prstGeom prst="line">
            <a:avLst/>
          </a:prstGeom>
          <a:ln cap="flat" w="9525">
            <a:solidFill>
              <a:srgbClr val="FFFFFF"/>
            </a:solidFill>
            <a:prstDash val="solid"/>
            <a:headEnd type="none" len="sm" w="sm"/>
            <a:tailEnd type="none" len="sm" w="sm"/>
          </a:ln>
        </p:spPr>
      </p:sp>
      <p:sp>
        <p:nvSpPr>
          <p:cNvPr name="TextBox 13" id="13"/>
          <p:cNvSpPr txBox="true"/>
          <p:nvPr/>
        </p:nvSpPr>
        <p:spPr>
          <a:xfrm rot="0">
            <a:off x="9604537" y="4638216"/>
            <a:ext cx="2587257" cy="737174"/>
          </a:xfrm>
          <a:prstGeom prst="rect">
            <a:avLst/>
          </a:prstGeom>
        </p:spPr>
        <p:txBody>
          <a:bodyPr anchor="t" rtlCol="false" tIns="0" lIns="0" bIns="0" rIns="0">
            <a:spAutoFit/>
          </a:bodyPr>
          <a:lstStyle/>
          <a:p>
            <a:pPr marL="0" indent="0" lvl="0">
              <a:lnSpc>
                <a:spcPts val="2882"/>
              </a:lnSpc>
            </a:pPr>
            <a:r>
              <a:rPr lang="en-US" sz="2574" spc="-2">
                <a:solidFill>
                  <a:srgbClr val="FFFFFF"/>
                </a:solidFill>
                <a:latin typeface="Garet Bold"/>
              </a:rPr>
              <a:t>Fà e previsione è privene</a:t>
            </a:r>
          </a:p>
        </p:txBody>
      </p:sp>
      <p:sp>
        <p:nvSpPr>
          <p:cNvPr name="TextBox 14" id="14"/>
          <p:cNvSpPr txBox="true"/>
          <p:nvPr/>
        </p:nvSpPr>
        <p:spPr>
          <a:xfrm rot="0">
            <a:off x="9604537" y="5563103"/>
            <a:ext cx="2861524" cy="322483"/>
          </a:xfrm>
          <a:prstGeom prst="rect">
            <a:avLst/>
          </a:prstGeom>
        </p:spPr>
        <p:txBody>
          <a:bodyPr anchor="t" rtlCol="false" tIns="0" lIns="0" bIns="0" rIns="0">
            <a:spAutoFit/>
          </a:bodyPr>
          <a:lstStyle/>
          <a:p>
            <a:pPr marL="0" indent="0" lvl="0">
              <a:lnSpc>
                <a:spcPts val="1216"/>
              </a:lnSpc>
              <a:spcBef>
                <a:spcPct val="0"/>
              </a:spcBef>
            </a:pPr>
            <a:r>
              <a:rPr lang="en-US" sz="868" spc="33">
                <a:solidFill>
                  <a:srgbClr val="FFFFFF"/>
                </a:solidFill>
                <a:latin typeface="Arial Bold"/>
              </a:rPr>
              <a:t>PRÉVENIR ET PROTÉGER : L’ANTICIPATION, LA CLÉ DU SUCCÈS</a:t>
            </a:r>
          </a:p>
        </p:txBody>
      </p:sp>
      <p:sp>
        <p:nvSpPr>
          <p:cNvPr name="Freeform 15" id="15"/>
          <p:cNvSpPr/>
          <p:nvPr/>
        </p:nvSpPr>
        <p:spPr>
          <a:xfrm flipH="false" flipV="false" rot="-5400000">
            <a:off x="10031227" y="1600828"/>
            <a:ext cx="2008145" cy="3576906"/>
          </a:xfrm>
          <a:custGeom>
            <a:avLst/>
            <a:gdLst/>
            <a:ahLst/>
            <a:cxnLst/>
            <a:rect r="r" b="b" t="t" l="l"/>
            <a:pathLst>
              <a:path h="3576906" w="2008145">
                <a:moveTo>
                  <a:pt x="0" y="0"/>
                </a:moveTo>
                <a:lnTo>
                  <a:pt x="2008145" y="0"/>
                </a:lnTo>
                <a:lnTo>
                  <a:pt x="2008145" y="3576905"/>
                </a:lnTo>
                <a:lnTo>
                  <a:pt x="0" y="3576905"/>
                </a:lnTo>
                <a:lnTo>
                  <a:pt x="0" y="0"/>
                </a:lnTo>
                <a:close/>
              </a:path>
            </a:pathLst>
          </a:custGeom>
          <a:blipFill>
            <a:blip r:embed="rId3"/>
            <a:stretch>
              <a:fillRect l="0" t="-994" r="-72352" b="-994"/>
            </a:stretch>
          </a:blipFill>
        </p:spPr>
      </p:sp>
      <p:grpSp>
        <p:nvGrpSpPr>
          <p:cNvPr name="Group 16" id="16"/>
          <p:cNvGrpSpPr/>
          <p:nvPr/>
        </p:nvGrpSpPr>
        <p:grpSpPr>
          <a:xfrm rot="5400000">
            <a:off x="4627257" y="3095973"/>
            <a:ext cx="4393650" cy="3584662"/>
            <a:chOff x="0" y="0"/>
            <a:chExt cx="3712002" cy="3028523"/>
          </a:xfrm>
        </p:grpSpPr>
        <p:sp>
          <p:nvSpPr>
            <p:cNvPr name="Freeform 17" id="17"/>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85A212"/>
            </a:solidFill>
            <a:ln cap="sq">
              <a:noFill/>
              <a:prstDash val="solid"/>
              <a:miter/>
            </a:ln>
          </p:spPr>
        </p:sp>
        <p:sp>
          <p:nvSpPr>
            <p:cNvPr name="TextBox 18" id="18"/>
            <p:cNvSpPr txBox="true"/>
            <p:nvPr/>
          </p:nvSpPr>
          <p:spPr>
            <a:xfrm>
              <a:off x="0" y="-28575"/>
              <a:ext cx="3712002" cy="3057098"/>
            </a:xfrm>
            <a:prstGeom prst="rect">
              <a:avLst/>
            </a:prstGeom>
          </p:spPr>
          <p:txBody>
            <a:bodyPr anchor="ctr" rtlCol="false" tIns="16381" lIns="16381" bIns="16381" rIns="16381"/>
            <a:lstStyle/>
            <a:p>
              <a:pPr algn="ctr" marL="0" indent="0" lvl="0">
                <a:lnSpc>
                  <a:spcPts val="4355"/>
                </a:lnSpc>
                <a:spcBef>
                  <a:spcPct val="0"/>
                </a:spcBef>
              </a:pPr>
            </a:p>
          </p:txBody>
        </p:sp>
      </p:grpSp>
      <p:sp>
        <p:nvSpPr>
          <p:cNvPr name="AutoShape 19" id="19"/>
          <p:cNvSpPr/>
          <p:nvPr/>
        </p:nvSpPr>
        <p:spPr>
          <a:xfrm>
            <a:off x="5390217" y="5466744"/>
            <a:ext cx="1231815" cy="0"/>
          </a:xfrm>
          <a:prstGeom prst="line">
            <a:avLst/>
          </a:prstGeom>
          <a:ln cap="flat" w="9525">
            <a:solidFill>
              <a:srgbClr val="FFFFFF"/>
            </a:solidFill>
            <a:prstDash val="solid"/>
            <a:headEnd type="none" len="sm" w="sm"/>
            <a:tailEnd type="none" len="sm" w="sm"/>
          </a:ln>
        </p:spPr>
      </p:sp>
      <p:sp>
        <p:nvSpPr>
          <p:cNvPr name="TextBox 20" id="20"/>
          <p:cNvSpPr txBox="true"/>
          <p:nvPr/>
        </p:nvSpPr>
        <p:spPr>
          <a:xfrm rot="0">
            <a:off x="5390217" y="4647477"/>
            <a:ext cx="2592868" cy="738814"/>
          </a:xfrm>
          <a:prstGeom prst="rect">
            <a:avLst/>
          </a:prstGeom>
        </p:spPr>
        <p:txBody>
          <a:bodyPr anchor="t" rtlCol="false" tIns="0" lIns="0" bIns="0" rIns="0">
            <a:spAutoFit/>
          </a:bodyPr>
          <a:lstStyle/>
          <a:p>
            <a:pPr algn="l" marL="0" indent="0" lvl="0">
              <a:lnSpc>
                <a:spcPts val="2889"/>
              </a:lnSpc>
              <a:spcBef>
                <a:spcPct val="0"/>
              </a:spcBef>
            </a:pPr>
            <a:r>
              <a:rPr lang="en-US" sz="2579" spc="-2" strike="noStrike" u="none">
                <a:solidFill>
                  <a:srgbClr val="FFFFFF"/>
                </a:solidFill>
                <a:latin typeface="Garet Bold"/>
              </a:rPr>
              <a:t>Crisa è surtita di crisa</a:t>
            </a:r>
          </a:p>
        </p:txBody>
      </p:sp>
      <p:sp>
        <p:nvSpPr>
          <p:cNvPr name="TextBox 21" id="21"/>
          <p:cNvSpPr txBox="true"/>
          <p:nvPr/>
        </p:nvSpPr>
        <p:spPr>
          <a:xfrm rot="0">
            <a:off x="5390217" y="5556048"/>
            <a:ext cx="2867729" cy="323100"/>
          </a:xfrm>
          <a:prstGeom prst="rect">
            <a:avLst/>
          </a:prstGeom>
        </p:spPr>
        <p:txBody>
          <a:bodyPr anchor="t" rtlCol="false" tIns="0" lIns="0" bIns="0" rIns="0">
            <a:spAutoFit/>
          </a:bodyPr>
          <a:lstStyle/>
          <a:p>
            <a:pPr marL="0" indent="0" lvl="0">
              <a:lnSpc>
                <a:spcPts val="1218"/>
              </a:lnSpc>
              <a:spcBef>
                <a:spcPct val="0"/>
              </a:spcBef>
            </a:pPr>
            <a:r>
              <a:rPr lang="en-US" sz="870" spc="33">
                <a:solidFill>
                  <a:srgbClr val="FFFFFF"/>
                </a:solidFill>
                <a:latin typeface="Arial Bold"/>
              </a:rPr>
              <a:t>AGIR DANS L’URGENCE ET ORGANISER LE RETOUR À L’ÉTAT NORMAL</a:t>
            </a:r>
          </a:p>
        </p:txBody>
      </p:sp>
      <p:sp>
        <p:nvSpPr>
          <p:cNvPr name="Freeform 22" id="22"/>
          <p:cNvSpPr/>
          <p:nvPr/>
        </p:nvSpPr>
        <p:spPr>
          <a:xfrm flipH="false" flipV="false" rot="-5400000">
            <a:off x="5823507" y="1593452"/>
            <a:ext cx="2001151" cy="3584662"/>
          </a:xfrm>
          <a:custGeom>
            <a:avLst/>
            <a:gdLst/>
            <a:ahLst/>
            <a:cxnLst/>
            <a:rect r="r" b="b" t="t" l="l"/>
            <a:pathLst>
              <a:path h="3584662" w="2001151">
                <a:moveTo>
                  <a:pt x="0" y="0"/>
                </a:moveTo>
                <a:lnTo>
                  <a:pt x="2001150" y="0"/>
                </a:lnTo>
                <a:lnTo>
                  <a:pt x="2001150" y="3584662"/>
                </a:lnTo>
                <a:lnTo>
                  <a:pt x="0" y="3584662"/>
                </a:lnTo>
                <a:lnTo>
                  <a:pt x="0" y="0"/>
                </a:lnTo>
                <a:close/>
              </a:path>
            </a:pathLst>
          </a:custGeom>
          <a:blipFill>
            <a:blip r:embed="rId4"/>
            <a:stretch>
              <a:fillRect l="0" t="-994" r="-73330" b="-994"/>
            </a:stretch>
          </a:blipFill>
        </p:spPr>
      </p:sp>
      <p:grpSp>
        <p:nvGrpSpPr>
          <p:cNvPr name="Group 23" id="23"/>
          <p:cNvGrpSpPr/>
          <p:nvPr/>
        </p:nvGrpSpPr>
        <p:grpSpPr>
          <a:xfrm rot="5400000">
            <a:off x="13404183" y="3105662"/>
            <a:ext cx="4383552" cy="3576423"/>
            <a:chOff x="0" y="0"/>
            <a:chExt cx="3712002" cy="3028523"/>
          </a:xfrm>
        </p:grpSpPr>
        <p:sp>
          <p:nvSpPr>
            <p:cNvPr name="Freeform 24" id="24"/>
            <p:cNvSpPr/>
            <p:nvPr/>
          </p:nvSpPr>
          <p:spPr>
            <a:xfrm flipH="false" flipV="false" rot="0">
              <a:off x="0" y="0"/>
              <a:ext cx="3712002" cy="3028523"/>
            </a:xfrm>
            <a:custGeom>
              <a:avLst/>
              <a:gdLst/>
              <a:ahLst/>
              <a:cxnLst/>
              <a:rect r="r" b="b" t="t" l="l"/>
              <a:pathLst>
                <a:path h="3028523" w="3712002">
                  <a:moveTo>
                    <a:pt x="0" y="0"/>
                  </a:moveTo>
                  <a:lnTo>
                    <a:pt x="3712002" y="0"/>
                  </a:lnTo>
                  <a:lnTo>
                    <a:pt x="3712002" y="3028523"/>
                  </a:lnTo>
                  <a:lnTo>
                    <a:pt x="0" y="3028523"/>
                  </a:lnTo>
                  <a:close/>
                </a:path>
              </a:pathLst>
            </a:custGeom>
            <a:solidFill>
              <a:srgbClr val="3EA3DC"/>
            </a:solidFill>
            <a:ln cap="sq">
              <a:noFill/>
              <a:prstDash val="solid"/>
              <a:miter/>
            </a:ln>
          </p:spPr>
        </p:sp>
        <p:sp>
          <p:nvSpPr>
            <p:cNvPr name="TextBox 25" id="25"/>
            <p:cNvSpPr txBox="true"/>
            <p:nvPr/>
          </p:nvSpPr>
          <p:spPr>
            <a:xfrm>
              <a:off x="0" y="-28575"/>
              <a:ext cx="3712002" cy="3057098"/>
            </a:xfrm>
            <a:prstGeom prst="rect">
              <a:avLst/>
            </a:prstGeom>
          </p:spPr>
          <p:txBody>
            <a:bodyPr anchor="ctr" rtlCol="false" tIns="16344" lIns="16344" bIns="16344" rIns="16344"/>
            <a:lstStyle/>
            <a:p>
              <a:pPr algn="ctr" marL="0" indent="0" lvl="0">
                <a:lnSpc>
                  <a:spcPts val="4355"/>
                </a:lnSpc>
                <a:spcBef>
                  <a:spcPct val="0"/>
                </a:spcBef>
              </a:pPr>
            </a:p>
          </p:txBody>
        </p:sp>
      </p:grpSp>
      <p:sp>
        <p:nvSpPr>
          <p:cNvPr name="AutoShape 26" id="26"/>
          <p:cNvSpPr/>
          <p:nvPr/>
        </p:nvSpPr>
        <p:spPr>
          <a:xfrm>
            <a:off x="14165390" y="5482744"/>
            <a:ext cx="1228984" cy="0"/>
          </a:xfrm>
          <a:prstGeom prst="line">
            <a:avLst/>
          </a:prstGeom>
          <a:ln cap="flat" w="9525">
            <a:solidFill>
              <a:srgbClr val="FFFFFF"/>
            </a:solidFill>
            <a:prstDash val="solid"/>
            <a:headEnd type="none" len="sm" w="sm"/>
            <a:tailEnd type="none" len="sm" w="sm"/>
          </a:ln>
        </p:spPr>
      </p:sp>
      <p:sp>
        <p:nvSpPr>
          <p:cNvPr name="Freeform 27" id="27"/>
          <p:cNvSpPr/>
          <p:nvPr/>
        </p:nvSpPr>
        <p:spPr>
          <a:xfrm flipH="false" flipV="false" rot="-5400000">
            <a:off x="14592022" y="1600934"/>
            <a:ext cx="2007874" cy="3576423"/>
          </a:xfrm>
          <a:custGeom>
            <a:avLst/>
            <a:gdLst/>
            <a:ahLst/>
            <a:cxnLst/>
            <a:rect r="r" b="b" t="t" l="l"/>
            <a:pathLst>
              <a:path h="3576423" w="2007874">
                <a:moveTo>
                  <a:pt x="0" y="0"/>
                </a:moveTo>
                <a:lnTo>
                  <a:pt x="2007874" y="0"/>
                </a:lnTo>
                <a:lnTo>
                  <a:pt x="2007874" y="3576423"/>
                </a:lnTo>
                <a:lnTo>
                  <a:pt x="0" y="3576423"/>
                </a:lnTo>
                <a:lnTo>
                  <a:pt x="0" y="0"/>
                </a:lnTo>
                <a:close/>
              </a:path>
            </a:pathLst>
          </a:custGeom>
          <a:blipFill>
            <a:blip r:embed="rId5"/>
            <a:stretch>
              <a:fillRect l="0" t="-994" r="-72352" b="-994"/>
            </a:stretch>
          </a:blipFill>
        </p:spPr>
      </p:sp>
      <p:sp>
        <p:nvSpPr>
          <p:cNvPr name="TextBox 28" id="28"/>
          <p:cNvSpPr txBox="true"/>
          <p:nvPr/>
        </p:nvSpPr>
        <p:spPr>
          <a:xfrm rot="0">
            <a:off x="14165390" y="4627978"/>
            <a:ext cx="2693772" cy="737072"/>
          </a:xfrm>
          <a:prstGeom prst="rect">
            <a:avLst/>
          </a:prstGeom>
        </p:spPr>
        <p:txBody>
          <a:bodyPr anchor="t" rtlCol="false" tIns="0" lIns="0" bIns="0" rIns="0">
            <a:spAutoFit/>
          </a:bodyPr>
          <a:lstStyle/>
          <a:p>
            <a:pPr marL="0" indent="0" lvl="0">
              <a:lnSpc>
                <a:spcPts val="2882"/>
              </a:lnSpc>
            </a:pPr>
            <a:r>
              <a:rPr lang="en-US" sz="2573" spc="-2">
                <a:solidFill>
                  <a:srgbClr val="FFFFFF"/>
                </a:solidFill>
                <a:latin typeface="Garet Bold"/>
              </a:rPr>
              <a:t>Fà prughjettu è mette in opera </a:t>
            </a:r>
          </a:p>
        </p:txBody>
      </p:sp>
      <p:sp>
        <p:nvSpPr>
          <p:cNvPr name="TextBox 29" id="29"/>
          <p:cNvSpPr txBox="true"/>
          <p:nvPr/>
        </p:nvSpPr>
        <p:spPr>
          <a:xfrm rot="0">
            <a:off x="14165390" y="5569113"/>
            <a:ext cx="2861139" cy="475649"/>
          </a:xfrm>
          <a:prstGeom prst="rect">
            <a:avLst/>
          </a:prstGeom>
        </p:spPr>
        <p:txBody>
          <a:bodyPr anchor="t" rtlCol="false" tIns="0" lIns="0" bIns="0" rIns="0">
            <a:spAutoFit/>
          </a:bodyPr>
          <a:lstStyle/>
          <a:p>
            <a:pPr marL="0" indent="0" lvl="0">
              <a:lnSpc>
                <a:spcPts val="1216"/>
              </a:lnSpc>
              <a:spcBef>
                <a:spcPct val="0"/>
              </a:spcBef>
            </a:pPr>
            <a:r>
              <a:rPr lang="en-US" sz="868" spc="33">
                <a:solidFill>
                  <a:srgbClr val="FFFFFF"/>
                </a:solidFill>
                <a:latin typeface="Arial Bold"/>
              </a:rPr>
              <a:t>PLANIFIER ET AMÉNAGER POUR RÉDUIRE LA VULNÉRABILITE DES TERRITOIRES ET L’EXPOSITION DES ENJEUX AUX ALÉAS</a:t>
            </a:r>
          </a:p>
        </p:txBody>
      </p:sp>
      <p:grpSp>
        <p:nvGrpSpPr>
          <p:cNvPr name="Group 30" id="30"/>
          <p:cNvGrpSpPr/>
          <p:nvPr/>
        </p:nvGrpSpPr>
        <p:grpSpPr>
          <a:xfrm rot="0">
            <a:off x="834965" y="6842873"/>
            <a:ext cx="3570466" cy="705654"/>
            <a:chOff x="0" y="0"/>
            <a:chExt cx="4760621" cy="940872"/>
          </a:xfrm>
        </p:grpSpPr>
        <p:sp>
          <p:nvSpPr>
            <p:cNvPr name="Freeform 31" id="31"/>
            <p:cNvSpPr/>
            <p:nvPr/>
          </p:nvSpPr>
          <p:spPr>
            <a:xfrm flipH="false" flipV="false" rot="0">
              <a:off x="2926544" y="407203"/>
              <a:ext cx="720348" cy="533669"/>
            </a:xfrm>
            <a:custGeom>
              <a:avLst/>
              <a:gdLst/>
              <a:ahLst/>
              <a:cxnLst/>
              <a:rect r="r" b="b" t="t" l="l"/>
              <a:pathLst>
                <a:path h="533669" w="720348">
                  <a:moveTo>
                    <a:pt x="0" y="0"/>
                  </a:moveTo>
                  <a:lnTo>
                    <a:pt x="720348" y="0"/>
                  </a:lnTo>
                  <a:lnTo>
                    <a:pt x="720348" y="533669"/>
                  </a:lnTo>
                  <a:lnTo>
                    <a:pt x="0" y="533669"/>
                  </a:lnTo>
                  <a:lnTo>
                    <a:pt x="0" y="0"/>
                  </a:lnTo>
                  <a:close/>
                </a:path>
              </a:pathLst>
            </a:custGeom>
            <a:blipFill>
              <a:blip r:embed="rId6"/>
              <a:stretch>
                <a:fillRect l="0" t="-90" r="0" b="-90"/>
              </a:stretch>
            </a:blipFill>
          </p:spPr>
        </p:sp>
        <p:sp>
          <p:nvSpPr>
            <p:cNvPr name="Freeform 32" id="32"/>
            <p:cNvSpPr/>
            <p:nvPr/>
          </p:nvSpPr>
          <p:spPr>
            <a:xfrm flipH="false" flipV="false" rot="0">
              <a:off x="2042629" y="407203"/>
              <a:ext cx="822512" cy="533669"/>
            </a:xfrm>
            <a:custGeom>
              <a:avLst/>
              <a:gdLst/>
              <a:ahLst/>
              <a:cxnLst/>
              <a:rect r="r" b="b" t="t" l="l"/>
              <a:pathLst>
                <a:path h="533669" w="822512">
                  <a:moveTo>
                    <a:pt x="0" y="0"/>
                  </a:moveTo>
                  <a:lnTo>
                    <a:pt x="822512" y="0"/>
                  </a:lnTo>
                  <a:lnTo>
                    <a:pt x="822512" y="533669"/>
                  </a:lnTo>
                  <a:lnTo>
                    <a:pt x="0" y="533669"/>
                  </a:lnTo>
                  <a:lnTo>
                    <a:pt x="0" y="0"/>
                  </a:lnTo>
                  <a:close/>
                </a:path>
              </a:pathLst>
            </a:custGeom>
            <a:blipFill>
              <a:blip r:embed="rId7"/>
              <a:stretch>
                <a:fillRect l="0" t="-90" r="0" b="-90"/>
              </a:stretch>
            </a:blipFill>
          </p:spPr>
        </p:sp>
        <p:sp>
          <p:nvSpPr>
            <p:cNvPr name="Freeform 33" id="33"/>
            <p:cNvSpPr/>
            <p:nvPr/>
          </p:nvSpPr>
          <p:spPr>
            <a:xfrm flipH="false" flipV="false" rot="0">
              <a:off x="1409582" y="456593"/>
              <a:ext cx="573656" cy="484280"/>
            </a:xfrm>
            <a:custGeom>
              <a:avLst/>
              <a:gdLst/>
              <a:ahLst/>
              <a:cxnLst/>
              <a:rect r="r" b="b" t="t" l="l"/>
              <a:pathLst>
                <a:path h="484280" w="573656">
                  <a:moveTo>
                    <a:pt x="0" y="0"/>
                  </a:moveTo>
                  <a:lnTo>
                    <a:pt x="573656" y="0"/>
                  </a:lnTo>
                  <a:lnTo>
                    <a:pt x="573656" y="484279"/>
                  </a:lnTo>
                  <a:lnTo>
                    <a:pt x="0" y="484279"/>
                  </a:lnTo>
                  <a:lnTo>
                    <a:pt x="0" y="0"/>
                  </a:lnTo>
                  <a:close/>
                </a:path>
              </a:pathLst>
            </a:custGeom>
            <a:blipFill>
              <a:blip r:embed="rId8"/>
              <a:stretch>
                <a:fillRect l="0" t="-90" r="0" b="-90"/>
              </a:stretch>
            </a:blipFill>
          </p:spPr>
        </p:sp>
        <p:grpSp>
          <p:nvGrpSpPr>
            <p:cNvPr name="Group 34" id="34"/>
            <p:cNvGrpSpPr/>
            <p:nvPr/>
          </p:nvGrpSpPr>
          <p:grpSpPr>
            <a:xfrm rot="0">
              <a:off x="0" y="0"/>
              <a:ext cx="4760621" cy="407203"/>
              <a:chOff x="0" y="0"/>
              <a:chExt cx="2741157" cy="234467"/>
            </a:xfrm>
          </p:grpSpPr>
          <p:sp>
            <p:nvSpPr>
              <p:cNvPr name="Freeform 35" id="35"/>
              <p:cNvSpPr/>
              <p:nvPr/>
            </p:nvSpPr>
            <p:spPr>
              <a:xfrm flipH="false" flipV="false" rot="0">
                <a:off x="0" y="0"/>
                <a:ext cx="2741157" cy="234467"/>
              </a:xfrm>
              <a:custGeom>
                <a:avLst/>
                <a:gdLst/>
                <a:ahLst/>
                <a:cxnLst/>
                <a:rect r="r" b="b" t="t" l="l"/>
                <a:pathLst>
                  <a:path h="234467" w="2741157">
                    <a:moveTo>
                      <a:pt x="0" y="0"/>
                    </a:moveTo>
                    <a:lnTo>
                      <a:pt x="2741157" y="0"/>
                    </a:lnTo>
                    <a:lnTo>
                      <a:pt x="2741157" y="234467"/>
                    </a:lnTo>
                    <a:lnTo>
                      <a:pt x="0" y="234467"/>
                    </a:lnTo>
                    <a:close/>
                  </a:path>
                </a:pathLst>
              </a:custGeom>
              <a:solidFill>
                <a:srgbClr val="FFFFFF">
                  <a:alpha val="42745"/>
                </a:srgbClr>
              </a:solidFill>
            </p:spPr>
          </p:sp>
          <p:sp>
            <p:nvSpPr>
              <p:cNvPr name="TextBox 36" id="36"/>
              <p:cNvSpPr txBox="true"/>
              <p:nvPr/>
            </p:nvSpPr>
            <p:spPr>
              <a:xfrm>
                <a:off x="0" y="-19050"/>
                <a:ext cx="2741157" cy="253517"/>
              </a:xfrm>
              <a:prstGeom prst="rect">
                <a:avLst/>
              </a:prstGeom>
            </p:spPr>
            <p:txBody>
              <a:bodyPr anchor="ctr" rtlCol="false" tIns="50800" lIns="50800" bIns="50800" rIns="50800"/>
              <a:lstStyle/>
              <a:p>
                <a:pPr algn="ctr">
                  <a:lnSpc>
                    <a:spcPts val="1363"/>
                  </a:lnSpc>
                </a:pPr>
              </a:p>
            </p:txBody>
          </p:sp>
        </p:grpSp>
      </p:grpSp>
      <p:grpSp>
        <p:nvGrpSpPr>
          <p:cNvPr name="Group 37" id="37"/>
          <p:cNvGrpSpPr/>
          <p:nvPr/>
        </p:nvGrpSpPr>
        <p:grpSpPr>
          <a:xfrm rot="0">
            <a:off x="9235538" y="6842873"/>
            <a:ext cx="3588215" cy="705654"/>
            <a:chOff x="0" y="0"/>
            <a:chExt cx="4784286" cy="940872"/>
          </a:xfrm>
        </p:grpSpPr>
        <p:sp>
          <p:nvSpPr>
            <p:cNvPr name="Freeform 38" id="38"/>
            <p:cNvSpPr/>
            <p:nvPr/>
          </p:nvSpPr>
          <p:spPr>
            <a:xfrm flipH="false" flipV="false" rot="0">
              <a:off x="2941092" y="407203"/>
              <a:ext cx="723928" cy="533669"/>
            </a:xfrm>
            <a:custGeom>
              <a:avLst/>
              <a:gdLst/>
              <a:ahLst/>
              <a:cxnLst/>
              <a:rect r="r" b="b" t="t" l="l"/>
              <a:pathLst>
                <a:path h="533669" w="723928">
                  <a:moveTo>
                    <a:pt x="0" y="0"/>
                  </a:moveTo>
                  <a:lnTo>
                    <a:pt x="723928" y="0"/>
                  </a:lnTo>
                  <a:lnTo>
                    <a:pt x="723928" y="533669"/>
                  </a:lnTo>
                  <a:lnTo>
                    <a:pt x="0" y="533669"/>
                  </a:lnTo>
                  <a:lnTo>
                    <a:pt x="0" y="0"/>
                  </a:lnTo>
                  <a:close/>
                </a:path>
              </a:pathLst>
            </a:custGeom>
            <a:blipFill>
              <a:blip r:embed="rId6"/>
              <a:stretch>
                <a:fillRect l="0" t="-339" r="0" b="-339"/>
              </a:stretch>
            </a:blipFill>
          </p:spPr>
        </p:sp>
        <p:sp>
          <p:nvSpPr>
            <p:cNvPr name="Freeform 39" id="39"/>
            <p:cNvSpPr/>
            <p:nvPr/>
          </p:nvSpPr>
          <p:spPr>
            <a:xfrm flipH="false" flipV="false" rot="0">
              <a:off x="2052783" y="407203"/>
              <a:ext cx="826601" cy="533669"/>
            </a:xfrm>
            <a:custGeom>
              <a:avLst/>
              <a:gdLst/>
              <a:ahLst/>
              <a:cxnLst/>
              <a:rect r="r" b="b" t="t" l="l"/>
              <a:pathLst>
                <a:path h="533669" w="826601">
                  <a:moveTo>
                    <a:pt x="0" y="0"/>
                  </a:moveTo>
                  <a:lnTo>
                    <a:pt x="826601" y="0"/>
                  </a:lnTo>
                  <a:lnTo>
                    <a:pt x="826601" y="533669"/>
                  </a:lnTo>
                  <a:lnTo>
                    <a:pt x="0" y="533669"/>
                  </a:lnTo>
                  <a:lnTo>
                    <a:pt x="0" y="0"/>
                  </a:lnTo>
                  <a:close/>
                </a:path>
              </a:pathLst>
            </a:custGeom>
            <a:blipFill>
              <a:blip r:embed="rId7"/>
              <a:stretch>
                <a:fillRect l="0" t="-339" r="0" b="-339"/>
              </a:stretch>
            </a:blipFill>
          </p:spPr>
        </p:sp>
        <p:sp>
          <p:nvSpPr>
            <p:cNvPr name="Freeform 40" id="40"/>
            <p:cNvSpPr/>
            <p:nvPr/>
          </p:nvSpPr>
          <p:spPr>
            <a:xfrm flipH="false" flipV="false" rot="0">
              <a:off x="1416589" y="456593"/>
              <a:ext cx="576508" cy="484280"/>
            </a:xfrm>
            <a:custGeom>
              <a:avLst/>
              <a:gdLst/>
              <a:ahLst/>
              <a:cxnLst/>
              <a:rect r="r" b="b" t="t" l="l"/>
              <a:pathLst>
                <a:path h="484280" w="576508">
                  <a:moveTo>
                    <a:pt x="0" y="0"/>
                  </a:moveTo>
                  <a:lnTo>
                    <a:pt x="576508" y="0"/>
                  </a:lnTo>
                  <a:lnTo>
                    <a:pt x="576508" y="484279"/>
                  </a:lnTo>
                  <a:lnTo>
                    <a:pt x="0" y="484279"/>
                  </a:lnTo>
                  <a:lnTo>
                    <a:pt x="0" y="0"/>
                  </a:lnTo>
                  <a:close/>
                </a:path>
              </a:pathLst>
            </a:custGeom>
            <a:blipFill>
              <a:blip r:embed="rId8"/>
              <a:stretch>
                <a:fillRect l="0" t="-339" r="0" b="-339"/>
              </a:stretch>
            </a:blipFill>
          </p:spPr>
        </p:sp>
        <p:grpSp>
          <p:nvGrpSpPr>
            <p:cNvPr name="Group 41" id="41"/>
            <p:cNvGrpSpPr/>
            <p:nvPr/>
          </p:nvGrpSpPr>
          <p:grpSpPr>
            <a:xfrm rot="0">
              <a:off x="0" y="0"/>
              <a:ext cx="4784286" cy="407203"/>
              <a:chOff x="0" y="0"/>
              <a:chExt cx="2754783" cy="234467"/>
            </a:xfrm>
          </p:grpSpPr>
          <p:sp>
            <p:nvSpPr>
              <p:cNvPr name="Freeform 42" id="42"/>
              <p:cNvSpPr/>
              <p:nvPr/>
            </p:nvSpPr>
            <p:spPr>
              <a:xfrm flipH="false" flipV="false" rot="0">
                <a:off x="0" y="0"/>
                <a:ext cx="2754783" cy="234467"/>
              </a:xfrm>
              <a:custGeom>
                <a:avLst/>
                <a:gdLst/>
                <a:ahLst/>
                <a:cxnLst/>
                <a:rect r="r" b="b" t="t" l="l"/>
                <a:pathLst>
                  <a:path h="234467" w="2754783">
                    <a:moveTo>
                      <a:pt x="0" y="0"/>
                    </a:moveTo>
                    <a:lnTo>
                      <a:pt x="2754783" y="0"/>
                    </a:lnTo>
                    <a:lnTo>
                      <a:pt x="2754783" y="234467"/>
                    </a:lnTo>
                    <a:lnTo>
                      <a:pt x="0" y="234467"/>
                    </a:lnTo>
                    <a:close/>
                  </a:path>
                </a:pathLst>
              </a:custGeom>
              <a:solidFill>
                <a:srgbClr val="FFFFFF">
                  <a:alpha val="42745"/>
                </a:srgbClr>
              </a:solidFill>
            </p:spPr>
          </p:sp>
          <p:sp>
            <p:nvSpPr>
              <p:cNvPr name="TextBox 43" id="43"/>
              <p:cNvSpPr txBox="true"/>
              <p:nvPr/>
            </p:nvSpPr>
            <p:spPr>
              <a:xfrm>
                <a:off x="0" y="-19050"/>
                <a:ext cx="2754783" cy="253517"/>
              </a:xfrm>
              <a:prstGeom prst="rect">
                <a:avLst/>
              </a:prstGeom>
            </p:spPr>
            <p:txBody>
              <a:bodyPr anchor="ctr" rtlCol="false" tIns="50800" lIns="50800" bIns="50800" rIns="50800"/>
              <a:lstStyle/>
              <a:p>
                <a:pPr algn="ctr">
                  <a:lnSpc>
                    <a:spcPts val="1363"/>
                  </a:lnSpc>
                </a:pPr>
              </a:p>
            </p:txBody>
          </p:sp>
        </p:grpSp>
      </p:grpSp>
      <p:grpSp>
        <p:nvGrpSpPr>
          <p:cNvPr name="Group 44" id="44"/>
          <p:cNvGrpSpPr/>
          <p:nvPr/>
        </p:nvGrpSpPr>
        <p:grpSpPr>
          <a:xfrm rot="0">
            <a:off x="5027544" y="6769734"/>
            <a:ext cx="3588868" cy="778793"/>
            <a:chOff x="0" y="0"/>
            <a:chExt cx="4785158" cy="1038391"/>
          </a:xfrm>
        </p:grpSpPr>
        <p:sp>
          <p:nvSpPr>
            <p:cNvPr name="Freeform 45" id="45"/>
            <p:cNvSpPr/>
            <p:nvPr/>
          </p:nvSpPr>
          <p:spPr>
            <a:xfrm flipH="false" flipV="false" rot="0">
              <a:off x="2941628" y="449408"/>
              <a:ext cx="724060" cy="588983"/>
            </a:xfrm>
            <a:custGeom>
              <a:avLst/>
              <a:gdLst/>
              <a:ahLst/>
              <a:cxnLst/>
              <a:rect r="r" b="b" t="t" l="l"/>
              <a:pathLst>
                <a:path h="588983" w="724060">
                  <a:moveTo>
                    <a:pt x="0" y="0"/>
                  </a:moveTo>
                  <a:lnTo>
                    <a:pt x="724060" y="0"/>
                  </a:lnTo>
                  <a:lnTo>
                    <a:pt x="724060" y="588983"/>
                  </a:lnTo>
                  <a:lnTo>
                    <a:pt x="0" y="588983"/>
                  </a:lnTo>
                  <a:lnTo>
                    <a:pt x="0" y="0"/>
                  </a:lnTo>
                  <a:close/>
                </a:path>
              </a:pathLst>
            </a:custGeom>
            <a:blipFill>
              <a:blip r:embed="rId6"/>
              <a:stretch>
                <a:fillRect l="-4800" t="0" r="-4800" b="0"/>
              </a:stretch>
            </a:blipFill>
          </p:spPr>
        </p:sp>
        <p:sp>
          <p:nvSpPr>
            <p:cNvPr name="Freeform 46" id="46"/>
            <p:cNvSpPr/>
            <p:nvPr/>
          </p:nvSpPr>
          <p:spPr>
            <a:xfrm flipH="false" flipV="false" rot="0">
              <a:off x="2053157" y="449408"/>
              <a:ext cx="826752" cy="588983"/>
            </a:xfrm>
            <a:custGeom>
              <a:avLst/>
              <a:gdLst/>
              <a:ahLst/>
              <a:cxnLst/>
              <a:rect r="r" b="b" t="t" l="l"/>
              <a:pathLst>
                <a:path h="588983" w="826752">
                  <a:moveTo>
                    <a:pt x="0" y="0"/>
                  </a:moveTo>
                  <a:lnTo>
                    <a:pt x="826752" y="0"/>
                  </a:lnTo>
                  <a:lnTo>
                    <a:pt x="826752" y="588983"/>
                  </a:lnTo>
                  <a:lnTo>
                    <a:pt x="0" y="588983"/>
                  </a:lnTo>
                  <a:lnTo>
                    <a:pt x="0" y="0"/>
                  </a:lnTo>
                  <a:close/>
                </a:path>
              </a:pathLst>
            </a:custGeom>
            <a:blipFill>
              <a:blip r:embed="rId7"/>
              <a:stretch>
                <a:fillRect l="-4800" t="0" r="-4800" b="0"/>
              </a:stretch>
            </a:blipFill>
          </p:spPr>
        </p:sp>
        <p:sp>
          <p:nvSpPr>
            <p:cNvPr name="Freeform 47" id="47"/>
            <p:cNvSpPr/>
            <p:nvPr/>
          </p:nvSpPr>
          <p:spPr>
            <a:xfrm flipH="false" flipV="false" rot="0">
              <a:off x="1416847" y="503917"/>
              <a:ext cx="576613" cy="534474"/>
            </a:xfrm>
            <a:custGeom>
              <a:avLst/>
              <a:gdLst/>
              <a:ahLst/>
              <a:cxnLst/>
              <a:rect r="r" b="b" t="t" l="l"/>
              <a:pathLst>
                <a:path h="534474" w="576613">
                  <a:moveTo>
                    <a:pt x="0" y="0"/>
                  </a:moveTo>
                  <a:lnTo>
                    <a:pt x="576613" y="0"/>
                  </a:lnTo>
                  <a:lnTo>
                    <a:pt x="576613" y="534474"/>
                  </a:lnTo>
                  <a:lnTo>
                    <a:pt x="0" y="534474"/>
                  </a:lnTo>
                  <a:lnTo>
                    <a:pt x="0" y="0"/>
                  </a:lnTo>
                  <a:close/>
                </a:path>
              </a:pathLst>
            </a:custGeom>
            <a:blipFill>
              <a:blip r:embed="rId8"/>
              <a:stretch>
                <a:fillRect l="-4800" t="0" r="-4800" b="0"/>
              </a:stretch>
            </a:blipFill>
          </p:spPr>
        </p:sp>
        <p:grpSp>
          <p:nvGrpSpPr>
            <p:cNvPr name="Group 48" id="48"/>
            <p:cNvGrpSpPr/>
            <p:nvPr/>
          </p:nvGrpSpPr>
          <p:grpSpPr>
            <a:xfrm rot="0">
              <a:off x="0" y="0"/>
              <a:ext cx="4785158" cy="449408"/>
              <a:chOff x="0" y="0"/>
              <a:chExt cx="2747548" cy="258042"/>
            </a:xfrm>
          </p:grpSpPr>
          <p:sp>
            <p:nvSpPr>
              <p:cNvPr name="Freeform 49" id="49"/>
              <p:cNvSpPr/>
              <p:nvPr/>
            </p:nvSpPr>
            <p:spPr>
              <a:xfrm flipH="false" flipV="false" rot="0">
                <a:off x="0" y="0"/>
                <a:ext cx="2747548" cy="258042"/>
              </a:xfrm>
              <a:custGeom>
                <a:avLst/>
                <a:gdLst/>
                <a:ahLst/>
                <a:cxnLst/>
                <a:rect r="r" b="b" t="t" l="l"/>
                <a:pathLst>
                  <a:path h="258042" w="2747548">
                    <a:moveTo>
                      <a:pt x="0" y="0"/>
                    </a:moveTo>
                    <a:lnTo>
                      <a:pt x="2747548" y="0"/>
                    </a:lnTo>
                    <a:lnTo>
                      <a:pt x="2747548" y="258042"/>
                    </a:lnTo>
                    <a:lnTo>
                      <a:pt x="0" y="258042"/>
                    </a:lnTo>
                    <a:close/>
                  </a:path>
                </a:pathLst>
              </a:custGeom>
              <a:solidFill>
                <a:srgbClr val="FFFFFF">
                  <a:alpha val="42745"/>
                </a:srgbClr>
              </a:solidFill>
            </p:spPr>
          </p:sp>
          <p:sp>
            <p:nvSpPr>
              <p:cNvPr name="TextBox 50" id="50"/>
              <p:cNvSpPr txBox="true"/>
              <p:nvPr/>
            </p:nvSpPr>
            <p:spPr>
              <a:xfrm>
                <a:off x="0" y="-19050"/>
                <a:ext cx="2747548" cy="277092"/>
              </a:xfrm>
              <a:prstGeom prst="rect">
                <a:avLst/>
              </a:prstGeom>
            </p:spPr>
            <p:txBody>
              <a:bodyPr anchor="ctr" rtlCol="false" tIns="50800" lIns="50800" bIns="50800" rIns="50800"/>
              <a:lstStyle/>
              <a:p>
                <a:pPr algn="ctr">
                  <a:lnSpc>
                    <a:spcPts val="1363"/>
                  </a:lnSpc>
                </a:pPr>
              </a:p>
            </p:txBody>
          </p:sp>
        </p:grpSp>
      </p:grpSp>
      <p:grpSp>
        <p:nvGrpSpPr>
          <p:cNvPr name="Group 51" id="51"/>
          <p:cNvGrpSpPr/>
          <p:nvPr/>
        </p:nvGrpSpPr>
        <p:grpSpPr>
          <a:xfrm rot="0">
            <a:off x="13795302" y="6769734"/>
            <a:ext cx="3588868" cy="778793"/>
            <a:chOff x="0" y="0"/>
            <a:chExt cx="4785158" cy="1038391"/>
          </a:xfrm>
        </p:grpSpPr>
        <p:sp>
          <p:nvSpPr>
            <p:cNvPr name="Freeform 52" id="52"/>
            <p:cNvSpPr/>
            <p:nvPr/>
          </p:nvSpPr>
          <p:spPr>
            <a:xfrm flipH="false" flipV="false" rot="0">
              <a:off x="2941628" y="449408"/>
              <a:ext cx="724060" cy="588983"/>
            </a:xfrm>
            <a:custGeom>
              <a:avLst/>
              <a:gdLst/>
              <a:ahLst/>
              <a:cxnLst/>
              <a:rect r="r" b="b" t="t" l="l"/>
              <a:pathLst>
                <a:path h="588983" w="724060">
                  <a:moveTo>
                    <a:pt x="0" y="0"/>
                  </a:moveTo>
                  <a:lnTo>
                    <a:pt x="724060" y="0"/>
                  </a:lnTo>
                  <a:lnTo>
                    <a:pt x="724060" y="588983"/>
                  </a:lnTo>
                  <a:lnTo>
                    <a:pt x="0" y="588983"/>
                  </a:lnTo>
                  <a:lnTo>
                    <a:pt x="0" y="0"/>
                  </a:lnTo>
                  <a:close/>
                </a:path>
              </a:pathLst>
            </a:custGeom>
            <a:blipFill>
              <a:blip r:embed="rId6"/>
              <a:stretch>
                <a:fillRect l="-4800" t="0" r="-4800" b="0"/>
              </a:stretch>
            </a:blipFill>
          </p:spPr>
        </p:sp>
        <p:sp>
          <p:nvSpPr>
            <p:cNvPr name="Freeform 53" id="53"/>
            <p:cNvSpPr/>
            <p:nvPr/>
          </p:nvSpPr>
          <p:spPr>
            <a:xfrm flipH="false" flipV="false" rot="0">
              <a:off x="2053157" y="449408"/>
              <a:ext cx="826752" cy="588983"/>
            </a:xfrm>
            <a:custGeom>
              <a:avLst/>
              <a:gdLst/>
              <a:ahLst/>
              <a:cxnLst/>
              <a:rect r="r" b="b" t="t" l="l"/>
              <a:pathLst>
                <a:path h="588983" w="826752">
                  <a:moveTo>
                    <a:pt x="0" y="0"/>
                  </a:moveTo>
                  <a:lnTo>
                    <a:pt x="826752" y="0"/>
                  </a:lnTo>
                  <a:lnTo>
                    <a:pt x="826752" y="588983"/>
                  </a:lnTo>
                  <a:lnTo>
                    <a:pt x="0" y="588983"/>
                  </a:lnTo>
                  <a:lnTo>
                    <a:pt x="0" y="0"/>
                  </a:lnTo>
                  <a:close/>
                </a:path>
              </a:pathLst>
            </a:custGeom>
            <a:blipFill>
              <a:blip r:embed="rId7"/>
              <a:stretch>
                <a:fillRect l="-4800" t="0" r="-4800" b="0"/>
              </a:stretch>
            </a:blipFill>
          </p:spPr>
        </p:sp>
        <p:sp>
          <p:nvSpPr>
            <p:cNvPr name="Freeform 54" id="54"/>
            <p:cNvSpPr/>
            <p:nvPr/>
          </p:nvSpPr>
          <p:spPr>
            <a:xfrm flipH="false" flipV="false" rot="0">
              <a:off x="1416847" y="503917"/>
              <a:ext cx="576613" cy="534474"/>
            </a:xfrm>
            <a:custGeom>
              <a:avLst/>
              <a:gdLst/>
              <a:ahLst/>
              <a:cxnLst/>
              <a:rect r="r" b="b" t="t" l="l"/>
              <a:pathLst>
                <a:path h="534474" w="576613">
                  <a:moveTo>
                    <a:pt x="0" y="0"/>
                  </a:moveTo>
                  <a:lnTo>
                    <a:pt x="576613" y="0"/>
                  </a:lnTo>
                  <a:lnTo>
                    <a:pt x="576613" y="534474"/>
                  </a:lnTo>
                  <a:lnTo>
                    <a:pt x="0" y="534474"/>
                  </a:lnTo>
                  <a:lnTo>
                    <a:pt x="0" y="0"/>
                  </a:lnTo>
                  <a:close/>
                </a:path>
              </a:pathLst>
            </a:custGeom>
            <a:blipFill>
              <a:blip r:embed="rId8"/>
              <a:stretch>
                <a:fillRect l="-4800" t="0" r="-4800" b="0"/>
              </a:stretch>
            </a:blipFill>
          </p:spPr>
        </p:sp>
        <p:grpSp>
          <p:nvGrpSpPr>
            <p:cNvPr name="Group 55" id="55"/>
            <p:cNvGrpSpPr/>
            <p:nvPr/>
          </p:nvGrpSpPr>
          <p:grpSpPr>
            <a:xfrm rot="0">
              <a:off x="0" y="0"/>
              <a:ext cx="4785158" cy="449408"/>
              <a:chOff x="0" y="0"/>
              <a:chExt cx="2747548" cy="258042"/>
            </a:xfrm>
          </p:grpSpPr>
          <p:sp>
            <p:nvSpPr>
              <p:cNvPr name="Freeform 56" id="56"/>
              <p:cNvSpPr/>
              <p:nvPr/>
            </p:nvSpPr>
            <p:spPr>
              <a:xfrm flipH="false" flipV="false" rot="0">
                <a:off x="0" y="0"/>
                <a:ext cx="2747548" cy="258042"/>
              </a:xfrm>
              <a:custGeom>
                <a:avLst/>
                <a:gdLst/>
                <a:ahLst/>
                <a:cxnLst/>
                <a:rect r="r" b="b" t="t" l="l"/>
                <a:pathLst>
                  <a:path h="258042" w="2747548">
                    <a:moveTo>
                      <a:pt x="0" y="0"/>
                    </a:moveTo>
                    <a:lnTo>
                      <a:pt x="2747548" y="0"/>
                    </a:lnTo>
                    <a:lnTo>
                      <a:pt x="2747548" y="258042"/>
                    </a:lnTo>
                    <a:lnTo>
                      <a:pt x="0" y="258042"/>
                    </a:lnTo>
                    <a:close/>
                  </a:path>
                </a:pathLst>
              </a:custGeom>
              <a:solidFill>
                <a:srgbClr val="FFFFFF">
                  <a:alpha val="42745"/>
                </a:srgbClr>
              </a:solidFill>
            </p:spPr>
          </p:sp>
          <p:sp>
            <p:nvSpPr>
              <p:cNvPr name="TextBox 57" id="57"/>
              <p:cNvSpPr txBox="true"/>
              <p:nvPr/>
            </p:nvSpPr>
            <p:spPr>
              <a:xfrm>
                <a:off x="0" y="-19050"/>
                <a:ext cx="2747548" cy="277092"/>
              </a:xfrm>
              <a:prstGeom prst="rect">
                <a:avLst/>
              </a:prstGeom>
            </p:spPr>
            <p:txBody>
              <a:bodyPr anchor="ctr" rtlCol="false" tIns="50800" lIns="50800" bIns="50800" rIns="50800"/>
              <a:lstStyle/>
              <a:p>
                <a:pPr algn="ctr">
                  <a:lnSpc>
                    <a:spcPts val="1363"/>
                  </a:lnSpc>
                </a:pPr>
              </a:p>
            </p:txBody>
          </p:sp>
        </p:grpSp>
      </p:grpSp>
      <p:grpSp>
        <p:nvGrpSpPr>
          <p:cNvPr name="Group 58" id="58"/>
          <p:cNvGrpSpPr/>
          <p:nvPr/>
        </p:nvGrpSpPr>
        <p:grpSpPr>
          <a:xfrm rot="0">
            <a:off x="-19050" y="9432986"/>
            <a:ext cx="854014" cy="854014"/>
            <a:chOff x="0" y="0"/>
            <a:chExt cx="1138686" cy="1138686"/>
          </a:xfrm>
        </p:grpSpPr>
        <p:sp>
          <p:nvSpPr>
            <p:cNvPr name="Freeform 59" id="59"/>
            <p:cNvSpPr/>
            <p:nvPr/>
          </p:nvSpPr>
          <p:spPr>
            <a:xfrm flipH="false" flipV="false" rot="0">
              <a:off x="0" y="0"/>
              <a:ext cx="1138682" cy="1138682"/>
            </a:xfrm>
            <a:custGeom>
              <a:avLst/>
              <a:gdLst/>
              <a:ahLst/>
              <a:cxnLst/>
              <a:rect r="r" b="b" t="t" l="l"/>
              <a:pathLst>
                <a:path h="1138682" w="1138682">
                  <a:moveTo>
                    <a:pt x="0" y="0"/>
                  </a:moveTo>
                  <a:lnTo>
                    <a:pt x="755904" y="0"/>
                  </a:lnTo>
                  <a:cubicBezTo>
                    <a:pt x="967359" y="0"/>
                    <a:pt x="1138682" y="171323"/>
                    <a:pt x="1138682" y="382778"/>
                  </a:cubicBezTo>
                  <a:lnTo>
                    <a:pt x="1138682" y="1138682"/>
                  </a:lnTo>
                  <a:lnTo>
                    <a:pt x="0" y="1138682"/>
                  </a:lnTo>
                  <a:close/>
                </a:path>
              </a:pathLst>
            </a:custGeom>
            <a:solidFill>
              <a:srgbClr val="D9D9D9"/>
            </a:solidFill>
          </p:spPr>
        </p:sp>
      </p:grpSp>
      <p:sp>
        <p:nvSpPr>
          <p:cNvPr name="TextBox 60" id="60"/>
          <p:cNvSpPr txBox="true"/>
          <p:nvPr/>
        </p:nvSpPr>
        <p:spPr>
          <a:xfrm rot="0">
            <a:off x="39682" y="9732146"/>
            <a:ext cx="649988" cy="323800"/>
          </a:xfrm>
          <a:prstGeom prst="rect">
            <a:avLst/>
          </a:prstGeom>
        </p:spPr>
        <p:txBody>
          <a:bodyPr anchor="t" rtlCol="false" tIns="0" lIns="0" bIns="0" rIns="0">
            <a:spAutoFit/>
          </a:bodyPr>
          <a:lstStyle/>
          <a:p>
            <a:pPr algn="ctr">
              <a:lnSpc>
                <a:spcPts val="2520"/>
              </a:lnSpc>
            </a:pPr>
            <a:r>
              <a:rPr lang="en-US" sz="2100">
                <a:solidFill>
                  <a:srgbClr val="FFFFFF"/>
                </a:solidFill>
                <a:latin typeface="Rubik Bold"/>
              </a:rPr>
              <a:t>28</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0" r="0" b="0"/>
            </a:stretch>
          </a:blipFill>
        </p:spPr>
      </p:sp>
      <p:sp>
        <p:nvSpPr>
          <p:cNvPr name="AutoShape 3" id="3"/>
          <p:cNvSpPr/>
          <p:nvPr/>
        </p:nvSpPr>
        <p:spPr>
          <a:xfrm rot="7071">
            <a:off x="1225531" y="7521078"/>
            <a:ext cx="9260415" cy="0"/>
          </a:xfrm>
          <a:prstGeom prst="line">
            <a:avLst/>
          </a:prstGeom>
          <a:ln cap="rnd" w="9525">
            <a:solidFill>
              <a:srgbClr val="FFFFFF"/>
            </a:solidFill>
            <a:prstDash val="solid"/>
            <a:headEnd type="none" len="sm" w="sm"/>
            <a:tailEnd type="none" len="sm" w="sm"/>
          </a:ln>
        </p:spPr>
      </p:sp>
      <p:sp>
        <p:nvSpPr>
          <p:cNvPr name="Freeform 4" id="4"/>
          <p:cNvSpPr/>
          <p:nvPr/>
        </p:nvSpPr>
        <p:spPr>
          <a:xfrm flipH="false" flipV="false" rot="0">
            <a:off x="6971810" y="648129"/>
            <a:ext cx="2636244" cy="1956463"/>
          </a:xfrm>
          <a:custGeom>
            <a:avLst/>
            <a:gdLst/>
            <a:ahLst/>
            <a:cxnLst/>
            <a:rect r="r" b="b" t="t" l="l"/>
            <a:pathLst>
              <a:path h="1956463" w="2636244">
                <a:moveTo>
                  <a:pt x="0" y="0"/>
                </a:moveTo>
                <a:lnTo>
                  <a:pt x="2636244" y="0"/>
                </a:lnTo>
                <a:lnTo>
                  <a:pt x="2636244" y="1956463"/>
                </a:lnTo>
                <a:lnTo>
                  <a:pt x="0" y="1956463"/>
                </a:lnTo>
                <a:lnTo>
                  <a:pt x="0" y="0"/>
                </a:lnTo>
                <a:close/>
              </a:path>
            </a:pathLst>
          </a:custGeom>
          <a:blipFill>
            <a:blip r:embed="rId3"/>
            <a:stretch>
              <a:fillRect l="0" t="0" r="0" b="-6"/>
            </a:stretch>
          </a:blipFill>
        </p:spPr>
      </p:sp>
      <p:sp>
        <p:nvSpPr>
          <p:cNvPr name="Freeform 5" id="5"/>
          <p:cNvSpPr/>
          <p:nvPr/>
        </p:nvSpPr>
        <p:spPr>
          <a:xfrm flipH="false" flipV="false" rot="0">
            <a:off x="1311031" y="648129"/>
            <a:ext cx="3407804" cy="2211554"/>
          </a:xfrm>
          <a:custGeom>
            <a:avLst/>
            <a:gdLst/>
            <a:ahLst/>
            <a:cxnLst/>
            <a:rect r="r" b="b" t="t" l="l"/>
            <a:pathLst>
              <a:path h="2211554" w="3407804">
                <a:moveTo>
                  <a:pt x="0" y="0"/>
                </a:moveTo>
                <a:lnTo>
                  <a:pt x="3407804" y="0"/>
                </a:lnTo>
                <a:lnTo>
                  <a:pt x="3407804" y="2211554"/>
                </a:lnTo>
                <a:lnTo>
                  <a:pt x="0" y="2211554"/>
                </a:lnTo>
                <a:lnTo>
                  <a:pt x="0" y="0"/>
                </a:lnTo>
                <a:close/>
              </a:path>
            </a:pathLst>
          </a:custGeom>
          <a:blipFill>
            <a:blip r:embed="rId4"/>
            <a:stretch>
              <a:fillRect l="0" t="0" r="0" b="0"/>
            </a:stretch>
          </a:blipFill>
        </p:spPr>
      </p:sp>
      <p:sp>
        <p:nvSpPr>
          <p:cNvPr name="TextBox 6" id="6"/>
          <p:cNvSpPr txBox="true"/>
          <p:nvPr/>
        </p:nvSpPr>
        <p:spPr>
          <a:xfrm rot="0">
            <a:off x="1184705" y="4941767"/>
            <a:ext cx="11297869" cy="2237994"/>
          </a:xfrm>
          <a:prstGeom prst="rect">
            <a:avLst/>
          </a:prstGeom>
        </p:spPr>
        <p:txBody>
          <a:bodyPr anchor="t" rtlCol="false" tIns="0" lIns="0" bIns="0" rIns="0">
            <a:spAutoFit/>
          </a:bodyPr>
          <a:lstStyle/>
          <a:p>
            <a:pPr algn="l">
              <a:lnSpc>
                <a:spcPts val="8748"/>
              </a:lnSpc>
            </a:pPr>
            <a:r>
              <a:rPr lang="en-US" sz="8100">
                <a:solidFill>
                  <a:srgbClr val="FFFFFF"/>
                </a:solidFill>
                <a:latin typeface="Arial Nova Bold"/>
              </a:rPr>
              <a:t>MERCI POUR VOTRE ATTENTION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DAGBzyQIw5U</dc:identifier>
  <dcterms:modified xsi:type="dcterms:W3CDTF">2011-08-01T06:04:30Z</dcterms:modified>
  <cp:revision>1</cp:revision>
  <dc:title>Présentation des étudiants</dc:title>
</cp:coreProperties>
</file>