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833" r:id="rId6"/>
    <p:sldId id="823" r:id="rId7"/>
    <p:sldId id="824" r:id="rId8"/>
    <p:sldId id="834" r:id="rId9"/>
    <p:sldId id="826" r:id="rId10"/>
    <p:sldId id="832" r:id="rId11"/>
    <p:sldId id="831" r:id="rId12"/>
    <p:sldId id="835" r:id="rId13"/>
    <p:sldId id="836" r:id="rId14"/>
    <p:sldId id="827" r:id="rId15"/>
    <p:sldId id="828" r:id="rId16"/>
    <p:sldId id="829" r:id="rId17"/>
    <p:sldId id="394" r:id="rId18"/>
    <p:sldId id="406" r:id="rId19"/>
    <p:sldId id="407" r:id="rId20"/>
    <p:sldId id="395" r:id="rId21"/>
    <p:sldId id="837" r:id="rId22"/>
    <p:sldId id="838" r:id="rId23"/>
    <p:sldId id="839" r:id="rId24"/>
    <p:sldId id="830" r:id="rId25"/>
    <p:sldId id="841" r:id="rId26"/>
    <p:sldId id="840" r:id="rId27"/>
    <p:sldId id="842" r:id="rId28"/>
    <p:sldId id="843" r:id="rId2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AE3F"/>
    <a:srgbClr val="85A3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5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6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214603-18AC-4C5B-B7BD-A91823CD3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+mj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2AAE246-D4BC-486C-B4DA-2E2F5438A4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98F96CD-4AB3-4EB1-9737-3539D8D3E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750D894E-8ED2-416F-AAA3-41D61E5D210F}" type="datetimeFigureOut">
              <a:rPr lang="fr-FR" smtClean="0"/>
              <a:pPr/>
              <a:t>03/05/2022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9C7421-8C38-4680-95F9-BD3D6065D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1913A8-AD8A-4A7C-A908-FE2E91B0B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76775" y="6097240"/>
            <a:ext cx="7383546" cy="624236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67E1AF12-D603-4742-B98C-453230B3F52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4588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3E3408F-8472-4141-9741-F1987D0C19D2}" type="datetimeFigureOut">
              <a:rPr lang="fr-FR" smtClean="0"/>
              <a:pPr/>
              <a:t>03/05/2022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CCDDF9F-D835-4EC2-8864-D7482813575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3185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826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45DBD4DA-2864-474C-AEC2-81B505B7556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1679" y="70248"/>
            <a:ext cx="1604098" cy="107968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FE31A87-B2DC-4D92-8F11-5814E778564C}"/>
              </a:ext>
            </a:extLst>
          </p:cNvPr>
          <p:cNvSpPr txBox="1"/>
          <p:nvPr userDrawn="1"/>
        </p:nvSpPr>
        <p:spPr>
          <a:xfrm>
            <a:off x="1" y="6409445"/>
            <a:ext cx="12191999" cy="400110"/>
          </a:xfrm>
          <a:prstGeom prst="rect">
            <a:avLst/>
          </a:prstGeom>
          <a:solidFill>
            <a:srgbClr val="85A313"/>
          </a:solidFill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chemeClr val="bg1"/>
                </a:solidFill>
                <a:latin typeface="+mj-lt"/>
              </a:rPr>
              <a:t>Ajaccio – 4 mai 2022 – (re)qualifier, gérer et pratiquer les espaces publics</a:t>
            </a:r>
          </a:p>
          <a:p>
            <a:pPr algn="r"/>
            <a:r>
              <a:rPr lang="fr-FR" sz="1000" b="1" dirty="0">
                <a:solidFill>
                  <a:schemeClr val="bg1"/>
                </a:solidFill>
                <a:latin typeface="+mj-lt"/>
              </a:rPr>
              <a:t>Diane LAMBRUSCHIN, SPL </a:t>
            </a:r>
            <a:r>
              <a:rPr lang="fr-FR" sz="1000" b="1" dirty="0" err="1">
                <a:solidFill>
                  <a:schemeClr val="bg1"/>
                </a:solidFill>
                <a:latin typeface="+mj-lt"/>
              </a:rPr>
              <a:t>Ametarra</a:t>
            </a:r>
            <a:r>
              <a:rPr lang="fr-FR" sz="1000" b="1" dirty="0">
                <a:solidFill>
                  <a:schemeClr val="bg1"/>
                </a:solidFill>
                <a:latin typeface="+mj-lt"/>
              </a:rPr>
              <a:t> - Marie KRIER, EPA Paris-Saclay  			    						                     </a:t>
            </a:r>
            <a:fld id="{67E1AF12-D603-4742-B98C-453230B3F525}" type="slidenum">
              <a:rPr lang="fr-FR" sz="1000" b="1" smtClean="0">
                <a:solidFill>
                  <a:schemeClr val="bg1"/>
                </a:solidFill>
                <a:latin typeface="+mj-lt"/>
              </a:rPr>
              <a:pPr algn="r"/>
              <a:t>‹N°›</a:t>
            </a:fld>
            <a:endParaRPr lang="fr-FR" sz="1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Image 10" descr="Une image contenant dessin&#10;&#10;Description générée automatiquement">
            <a:extLst>
              <a:ext uri="{FF2B5EF4-FFF2-40B4-BE49-F238E27FC236}">
                <a16:creationId xmlns:a16="http://schemas.microsoft.com/office/drawing/2014/main" id="{E48052E6-C3C4-4DF4-8D1C-FF28E60D4C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1993" y="6455538"/>
            <a:ext cx="772227" cy="29765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72B0F43-51FE-46F5-9084-18DD65059BD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4249" y="6455537"/>
            <a:ext cx="1119928" cy="29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828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emf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3A27C4-2F1D-4E80-8287-D3D6B76B5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117853"/>
          </a:xfrm>
        </p:spPr>
        <p:txBody>
          <a:bodyPr/>
          <a:lstStyle/>
          <a:p>
            <a:r>
              <a:rPr lang="fr-FR" sz="3200" b="1" dirty="0"/>
              <a:t>Comment développer des démarches innovantes de revitalisation des espaces publics?</a:t>
            </a:r>
            <a:br>
              <a:rPr lang="fr-FR" sz="3200" b="1" dirty="0"/>
            </a:br>
            <a:br>
              <a:rPr lang="fr-FR" sz="3200" b="1" dirty="0"/>
            </a:br>
            <a:r>
              <a:rPr lang="fr-FR" sz="3200" b="1" dirty="0"/>
              <a:t>Exemples d’urbanisme transitoire</a:t>
            </a: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r>
              <a:rPr lang="fr-FR" sz="1800" dirty="0"/>
              <a:t>Diane LAMBRUSCHINI, Directrice de projet, SPL </a:t>
            </a:r>
            <a:r>
              <a:rPr lang="fr-FR" sz="1800" dirty="0" err="1"/>
              <a:t>Ametarra</a:t>
            </a:r>
            <a:r>
              <a:rPr lang="fr-FR" sz="1800" dirty="0"/>
              <a:t>, Ajaccio</a:t>
            </a:r>
            <a:br>
              <a:rPr lang="fr-FR" sz="1800" dirty="0"/>
            </a:br>
            <a:r>
              <a:rPr lang="fr-FR" sz="1800" dirty="0"/>
              <a:t>Marie KRIER, Chef de projets, EPA Paris-Saclay</a:t>
            </a:r>
            <a:endParaRPr lang="fr-FR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72E94B-FFCF-44A2-91AE-C7FE9B2E4D2F}"/>
              </a:ext>
            </a:extLst>
          </p:cNvPr>
          <p:cNvSpPr/>
          <p:nvPr/>
        </p:nvSpPr>
        <p:spPr>
          <a:xfrm>
            <a:off x="0" y="6084277"/>
            <a:ext cx="12192000" cy="773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dessin&#10;&#10;Description générée automatiquement">
            <a:extLst>
              <a:ext uri="{FF2B5EF4-FFF2-40B4-BE49-F238E27FC236}">
                <a16:creationId xmlns:a16="http://schemas.microsoft.com/office/drawing/2014/main" id="{A04D1A40-FC93-4915-93F0-D40BFBC986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4861" y="5630311"/>
            <a:ext cx="2843139" cy="109589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943717A-58FB-45C0-9805-0C4143F4AA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0789" y="5674273"/>
            <a:ext cx="4123284" cy="109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94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C0ED56E1-1BD2-4ECA-AE7C-738368DDC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2628216"/>
            <a:ext cx="10287000" cy="1601567"/>
          </a:xfrm>
        </p:spPr>
        <p:txBody>
          <a:bodyPr/>
          <a:lstStyle/>
          <a:p>
            <a:pPr algn="r"/>
            <a:r>
              <a:rPr lang="fr-FR" sz="5400" b="1" dirty="0">
                <a:solidFill>
                  <a:schemeClr val="accent6">
                    <a:lumMod val="75000"/>
                  </a:schemeClr>
                </a:solidFill>
              </a:rPr>
              <a:t>3.1 Paris-Saclay : </a:t>
            </a:r>
            <a:br>
              <a:rPr lang="fr-FR" sz="5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fr-FR" sz="5400" b="1" dirty="0">
                <a:solidFill>
                  <a:schemeClr val="accent6">
                    <a:lumMod val="75000"/>
                  </a:schemeClr>
                </a:solidFill>
              </a:rPr>
              <a:t>Activer les espaces publics</a:t>
            </a:r>
          </a:p>
        </p:txBody>
      </p:sp>
    </p:spTree>
    <p:extLst>
      <p:ext uri="{BB962C8B-B14F-4D97-AF65-F5344CB8AC3E}">
        <p14:creationId xmlns:p14="http://schemas.microsoft.com/office/powerpoint/2010/main" val="2290790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ABC7205-714C-44D0-8684-6A145A477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497" y="169049"/>
            <a:ext cx="8229600" cy="935302"/>
          </a:xfrm>
        </p:spPr>
        <p:txBody>
          <a:bodyPr lIns="91440" tIns="45720" rIns="91440" bIns="45720" anchor="t"/>
          <a:lstStyle/>
          <a:p>
            <a:pPr algn="l"/>
            <a:r>
              <a:rPr lang="fr-FR" sz="2400" b="1" dirty="0"/>
              <a:t>Urbanisme transitoire</a:t>
            </a:r>
            <a:br>
              <a:rPr lang="fr-FR" sz="2400" b="1" dirty="0"/>
            </a:b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Des exemples concrets ! Paris-Saclay : Activer les espaces publics</a:t>
            </a:r>
          </a:p>
        </p:txBody>
      </p:sp>
      <p:pic>
        <p:nvPicPr>
          <p:cNvPr id="3" name="Image 9">
            <a:extLst>
              <a:ext uri="{FF2B5EF4-FFF2-40B4-BE49-F238E27FC236}">
                <a16:creationId xmlns:a16="http://schemas.microsoft.com/office/drawing/2014/main" id="{87749FB0-B1DD-4CD7-9655-07732F66EC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8938" y="5065486"/>
            <a:ext cx="3560832" cy="12886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57289BB-54B5-470F-A17C-143A7E5B78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" y="1104351"/>
            <a:ext cx="6822541" cy="519618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BFDE2F7-303D-4B75-834D-D70C62ECFA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2142" y="1104351"/>
            <a:ext cx="5634424" cy="396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76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>
            <a:extLst>
              <a:ext uri="{FF2B5EF4-FFF2-40B4-BE49-F238E27FC236}">
                <a16:creationId xmlns:a16="http://schemas.microsoft.com/office/drawing/2014/main" id="{372550FE-EDB0-427B-AF4E-4C04EC3AE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09" y="1538514"/>
            <a:ext cx="11078182" cy="4731657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E1B90567-33D9-4B62-BCC6-65C9D8FD8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497" y="169049"/>
            <a:ext cx="8229600" cy="935302"/>
          </a:xfrm>
        </p:spPr>
        <p:txBody>
          <a:bodyPr lIns="91440" tIns="45720" rIns="91440" bIns="45720" anchor="t"/>
          <a:lstStyle/>
          <a:p>
            <a:pPr algn="l"/>
            <a:r>
              <a:rPr lang="fr-FR" sz="2400" b="1" dirty="0"/>
              <a:t>Urbanisme transitoire</a:t>
            </a:r>
            <a:br>
              <a:rPr lang="fr-FR" sz="2400" b="1" dirty="0"/>
            </a:b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Des exemples concrets ! Paris-Saclay : Activer les espaces publics</a:t>
            </a:r>
          </a:p>
        </p:txBody>
      </p:sp>
    </p:spTree>
    <p:extLst>
      <p:ext uri="{BB962C8B-B14F-4D97-AF65-F5344CB8AC3E}">
        <p14:creationId xmlns:p14="http://schemas.microsoft.com/office/powerpoint/2010/main" val="3536693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59CCF254-DB6B-4B11-9534-D63FFA5B8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313" y="1104351"/>
            <a:ext cx="9101374" cy="526245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4A311CD6-BAED-4B4B-AE99-A5084A169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497" y="169049"/>
            <a:ext cx="8229600" cy="935302"/>
          </a:xfrm>
        </p:spPr>
        <p:txBody>
          <a:bodyPr lIns="91440" tIns="45720" rIns="91440" bIns="45720" anchor="t"/>
          <a:lstStyle/>
          <a:p>
            <a:pPr algn="l"/>
            <a:r>
              <a:rPr lang="fr-FR" sz="2400" b="1" dirty="0"/>
              <a:t>Urbanisme transitoire</a:t>
            </a:r>
            <a:br>
              <a:rPr lang="fr-FR" sz="2400" b="1" dirty="0"/>
            </a:b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Des exemples concrets ! Paris-Saclay : Activer les espaces publics</a:t>
            </a:r>
          </a:p>
        </p:txBody>
      </p:sp>
    </p:spTree>
    <p:extLst>
      <p:ext uri="{BB962C8B-B14F-4D97-AF65-F5344CB8AC3E}">
        <p14:creationId xmlns:p14="http://schemas.microsoft.com/office/powerpoint/2010/main" val="847390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00CEE83-DED2-4699-90EA-526059C545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319" y="1095510"/>
            <a:ext cx="7911430" cy="5110278"/>
          </a:xfrm>
          <a:prstGeom prst="rect">
            <a:avLst/>
          </a:prstGeom>
        </p:spPr>
      </p:pic>
      <p:pic>
        <p:nvPicPr>
          <p:cNvPr id="5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EE984171-166B-4891-AEE6-963C266724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3749" y="1404960"/>
            <a:ext cx="3175000" cy="449137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8AD7928C-06ED-4441-8BF2-78F06612DAFC}"/>
              </a:ext>
            </a:extLst>
          </p:cNvPr>
          <p:cNvSpPr txBox="1">
            <a:spLocks/>
          </p:cNvSpPr>
          <p:nvPr/>
        </p:nvSpPr>
        <p:spPr>
          <a:xfrm>
            <a:off x="1774497" y="169049"/>
            <a:ext cx="8229600" cy="93530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/>
              <a:t>Urbanisme transitoire</a:t>
            </a:r>
            <a:br>
              <a:rPr lang="fr-FR" sz="2400" b="1" dirty="0"/>
            </a:b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Des exemples concrets ! Paris-Saclay : Activer les espaces publics</a:t>
            </a:r>
          </a:p>
        </p:txBody>
      </p:sp>
    </p:spTree>
    <p:extLst>
      <p:ext uri="{BB962C8B-B14F-4D97-AF65-F5344CB8AC3E}">
        <p14:creationId xmlns:p14="http://schemas.microsoft.com/office/powerpoint/2010/main" val="875736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238008A-DD35-4977-A865-E82E17443B2E}"/>
              </a:ext>
            </a:extLst>
          </p:cNvPr>
          <p:cNvSpPr/>
          <p:nvPr/>
        </p:nvSpPr>
        <p:spPr>
          <a:xfrm>
            <a:off x="0" y="1691273"/>
            <a:ext cx="5747469" cy="2139047"/>
          </a:xfrm>
          <a:prstGeom prst="rect">
            <a:avLst/>
          </a:prstGeom>
        </p:spPr>
        <p:txBody>
          <a:bodyPr wrap="square" lIns="45720" tIns="22860" rIns="45720" bIns="22860" anchor="t">
            <a:spAutoFit/>
          </a:bodyPr>
          <a:lstStyle/>
          <a:p>
            <a:pPr marL="142875" indent="-142875">
              <a:buFontTx/>
              <a:buChar char="-"/>
            </a:pPr>
            <a:r>
              <a:rPr lang="fr-FR" sz="1600" dirty="0">
                <a:solidFill>
                  <a:schemeClr val="dk1"/>
                </a:solidFill>
                <a:latin typeface="+mj-lt"/>
                <a:cs typeface="Arial"/>
              </a:rPr>
              <a:t>Principe d’intervention : une immersion, mais dans la </a:t>
            </a:r>
            <a:r>
              <a:rPr lang="fr-FR" sz="1600" b="1" dirty="0">
                <a:solidFill>
                  <a:schemeClr val="dk1"/>
                </a:solidFill>
                <a:latin typeface="+mj-lt"/>
                <a:cs typeface="Arial"/>
              </a:rPr>
              <a:t>perspective constante d’un « passage de relai »</a:t>
            </a:r>
            <a:r>
              <a:rPr lang="fr-FR" sz="1600" dirty="0">
                <a:solidFill>
                  <a:schemeClr val="dk1"/>
                </a:solidFill>
                <a:latin typeface="+mj-lt"/>
                <a:cs typeface="Arial"/>
              </a:rPr>
              <a:t> aux acteurs locaux</a:t>
            </a:r>
          </a:p>
          <a:p>
            <a:pPr marL="142875" indent="-142875">
              <a:buFontTx/>
              <a:buChar char="-"/>
            </a:pPr>
            <a:r>
              <a:rPr lang="fr-FR" sz="1600" dirty="0">
                <a:solidFill>
                  <a:schemeClr val="dk1"/>
                </a:solidFill>
                <a:latin typeface="+mj-lt"/>
                <a:cs typeface="Arial"/>
              </a:rPr>
              <a:t>Une attention portée à </a:t>
            </a:r>
            <a:r>
              <a:rPr lang="fr-FR" sz="1600" b="1" dirty="0">
                <a:solidFill>
                  <a:schemeClr val="dk1"/>
                </a:solidFill>
                <a:latin typeface="+mj-lt"/>
                <a:cs typeface="Arial"/>
              </a:rPr>
              <a:t>la pérennité des objets et des dynamiques impulsées</a:t>
            </a:r>
          </a:p>
          <a:p>
            <a:pPr marL="142875" indent="-142875">
              <a:buFontTx/>
              <a:buChar char="-"/>
            </a:pPr>
            <a:r>
              <a:rPr lang="fr-FR" sz="1600" dirty="0">
                <a:solidFill>
                  <a:schemeClr val="dk1"/>
                </a:solidFill>
                <a:latin typeface="+mj-lt"/>
                <a:cs typeface="Arial"/>
              </a:rPr>
              <a:t>Des modules de mobiliers déjà existants réutilisables, à la solidité et aux </a:t>
            </a:r>
            <a:r>
              <a:rPr lang="fr-FR" sz="1600" b="1" dirty="0">
                <a:solidFill>
                  <a:schemeClr val="dk1"/>
                </a:solidFill>
                <a:latin typeface="+mj-lt"/>
                <a:cs typeface="Arial"/>
              </a:rPr>
              <a:t>usages éprouvés</a:t>
            </a:r>
          </a:p>
          <a:p>
            <a:pPr marL="142875" indent="-142875">
              <a:buFontTx/>
              <a:buChar char="-"/>
            </a:pPr>
            <a:endParaRPr lang="fr-FR" sz="1600" dirty="0">
              <a:solidFill>
                <a:schemeClr val="dk1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fr-FR" sz="2000" b="1" dirty="0">
                <a:solidFill>
                  <a:schemeClr val="dk1"/>
                </a:solidFill>
                <a:latin typeface="+mj-lt"/>
                <a:cs typeface="Arial"/>
                <a:sym typeface="Wingdings" panose="05000000000000000000" pitchFamily="2" charset="2"/>
              </a:rPr>
              <a:t> Budget alloué : 100 k€ HT /an</a:t>
            </a:r>
            <a:endParaRPr lang="fr-FR" sz="2000" b="1" dirty="0">
              <a:solidFill>
                <a:schemeClr val="dk1"/>
              </a:solidFill>
              <a:latin typeface="+mj-lt"/>
              <a:cs typeface="Arial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499DAE4-608A-4D57-A34E-A596A34B0A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428"/>
          <a:stretch/>
        </p:blipFill>
        <p:spPr>
          <a:xfrm>
            <a:off x="5830834" y="124688"/>
            <a:ext cx="2873610" cy="3311851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B8FA456-8A94-4A64-AEEF-042B0EB1BE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3"/>
          <a:stretch/>
        </p:blipFill>
        <p:spPr>
          <a:xfrm>
            <a:off x="8787810" y="904862"/>
            <a:ext cx="3320481" cy="206177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2DA55EE-D973-45F4-BE91-2DFDF21117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64"/>
          <a:stretch/>
        </p:blipFill>
        <p:spPr>
          <a:xfrm>
            <a:off x="4069724" y="3978059"/>
            <a:ext cx="3703757" cy="2356094"/>
          </a:xfrm>
          <a:prstGeom prst="rect">
            <a:avLst/>
          </a:prstGeom>
        </p:spPr>
      </p:pic>
      <p:pic>
        <p:nvPicPr>
          <p:cNvPr id="1026" name="B98EF7D7-211A-4770-B2A7-C3E0ABBED5DD">
            <a:extLst>
              <a:ext uri="{FF2B5EF4-FFF2-40B4-BE49-F238E27FC236}">
                <a16:creationId xmlns:a16="http://schemas.microsoft.com/office/drawing/2014/main" id="{91BEE0B9-DBD5-4433-B9AF-9FE45DBE27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303" y="4201514"/>
            <a:ext cx="3825040" cy="2151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1104252-A2B7-4137-97D5-1654CAE6855A" descr="Resized_20220411_132859.JPEG">
            <a:extLst>
              <a:ext uri="{FF2B5EF4-FFF2-40B4-BE49-F238E27FC236}">
                <a16:creationId xmlns:a16="http://schemas.microsoft.com/office/drawing/2014/main" id="{92F1E727-8837-4300-9B65-ABE55C24D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3256" y="3082746"/>
            <a:ext cx="4285035" cy="321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97B056DE-7A61-4A61-8CB9-18B2575020CC}"/>
              </a:ext>
            </a:extLst>
          </p:cNvPr>
          <p:cNvSpPr txBox="1">
            <a:spLocks/>
          </p:cNvSpPr>
          <p:nvPr/>
        </p:nvSpPr>
        <p:spPr>
          <a:xfrm>
            <a:off x="1806802" y="124688"/>
            <a:ext cx="8229600" cy="93530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/>
              <a:t>Urbanisme transitoire</a:t>
            </a:r>
            <a:br>
              <a:rPr lang="fr-FR" sz="2400" b="1" dirty="0"/>
            </a:b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La mission d’activation</a:t>
            </a:r>
          </a:p>
        </p:txBody>
      </p:sp>
    </p:spTree>
    <p:extLst>
      <p:ext uri="{BB962C8B-B14F-4D97-AF65-F5344CB8AC3E}">
        <p14:creationId xmlns:p14="http://schemas.microsoft.com/office/powerpoint/2010/main" val="3093059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3EED6A1-872E-44D2-BE20-2D8943DCF7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5699" y="264988"/>
            <a:ext cx="2488037" cy="232391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7D45852-EAD2-4C72-B95A-BA07412FB1B6}"/>
              </a:ext>
            </a:extLst>
          </p:cNvPr>
          <p:cNvSpPr txBox="1"/>
          <p:nvPr/>
        </p:nvSpPr>
        <p:spPr>
          <a:xfrm>
            <a:off x="-31955" y="5942169"/>
            <a:ext cx="88881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dk1"/>
                </a:solidFill>
                <a:latin typeface="+mj-lt"/>
                <a:cs typeface="Arial"/>
                <a:sym typeface="Wingdings" panose="05000000000000000000" pitchFamily="2" charset="2"/>
              </a:rPr>
              <a:t> Budget alloué : 330 k€ HT (MOE + Travaux), pavillon de 101 m²</a:t>
            </a:r>
            <a:endParaRPr lang="fr-FR" sz="2400" b="1" dirty="0">
              <a:latin typeface="+mj-lt"/>
              <a:cs typeface="Arial"/>
            </a:endParaRPr>
          </a:p>
        </p:txBody>
      </p:sp>
      <p:pic>
        <p:nvPicPr>
          <p:cNvPr id="2050" name="DDFBD737-63EB-4330-A2C0-90B2F6969F61" descr="IMG_4926.jpg">
            <a:extLst>
              <a:ext uri="{FF2B5EF4-FFF2-40B4-BE49-F238E27FC236}">
                <a16:creationId xmlns:a16="http://schemas.microsoft.com/office/drawing/2014/main" id="{1DE3B467-16E3-4949-8CAA-908261E10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1960" y="3955341"/>
            <a:ext cx="3250040" cy="243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E075EEA6-6A6B-46C8-84DF-97D78B854599" descr="IMG_4902.jpg">
            <a:extLst>
              <a:ext uri="{FF2B5EF4-FFF2-40B4-BE49-F238E27FC236}">
                <a16:creationId xmlns:a16="http://schemas.microsoft.com/office/drawing/2014/main" id="{8A40DCA7-6001-405B-8408-3554AD2DA6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39871" y="2656913"/>
            <a:ext cx="3767267" cy="3249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63E479B-85CB-413A-BC3C-8C931E6F05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4593" y="0"/>
            <a:ext cx="2744774" cy="38816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3DACE0E-6AFD-4BD2-B37E-05F973F881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436" t="11434"/>
          <a:stretch/>
        </p:blipFill>
        <p:spPr>
          <a:xfrm>
            <a:off x="130507" y="1314657"/>
            <a:ext cx="4774335" cy="3555919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D8F20FD3-47A2-4895-869A-93946DC43E42}"/>
              </a:ext>
            </a:extLst>
          </p:cNvPr>
          <p:cNvSpPr txBox="1">
            <a:spLocks/>
          </p:cNvSpPr>
          <p:nvPr/>
        </p:nvSpPr>
        <p:spPr>
          <a:xfrm>
            <a:off x="1806802" y="124688"/>
            <a:ext cx="8229600" cy="93530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/>
              <a:t>Urbanisme transitoire</a:t>
            </a:r>
            <a:br>
              <a:rPr lang="fr-FR" sz="2400" b="1" dirty="0"/>
            </a:b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Le pavillon temporaire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98A4A86-673D-41E4-8FC8-CE73F48BC8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803" y="4281715"/>
            <a:ext cx="1333750" cy="51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0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9b1fe3f4-90c1-4858-b9b8-2048bf4a1f1e" descr="Image">
            <a:extLst>
              <a:ext uri="{FF2B5EF4-FFF2-40B4-BE49-F238E27FC236}">
                <a16:creationId xmlns:a16="http://schemas.microsoft.com/office/drawing/2014/main" id="{14E2286C-03B2-4C3A-AF67-65B0E5E153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36402" y="1354185"/>
            <a:ext cx="1911399" cy="2376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3A8BF18-0F40-45C3-8BFB-09465225A7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573" y="4372523"/>
            <a:ext cx="3705894" cy="1404163"/>
          </a:xfrm>
          <a:prstGeom prst="rect">
            <a:avLst/>
          </a:prstGeom>
        </p:spPr>
      </p:pic>
      <p:pic>
        <p:nvPicPr>
          <p:cNvPr id="8" name="Image 7" descr="Une image contenant plante, corde&#10;&#10;Description générée automatiquement">
            <a:extLst>
              <a:ext uri="{FF2B5EF4-FFF2-40B4-BE49-F238E27FC236}">
                <a16:creationId xmlns:a16="http://schemas.microsoft.com/office/drawing/2014/main" id="{1CACA5D0-3BBA-46B6-B154-A7A8407F5E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4912" y="1838325"/>
            <a:ext cx="2844376" cy="1892555"/>
          </a:xfrm>
          <a:prstGeom prst="rect">
            <a:avLst/>
          </a:prstGeom>
        </p:spPr>
      </p:pic>
      <p:pic>
        <p:nvPicPr>
          <p:cNvPr id="11" name="Image 10" descr="Une image contenant ciel, extérieur, arbre, plante&#10;&#10;Description générée automatiquement">
            <a:extLst>
              <a:ext uri="{FF2B5EF4-FFF2-40B4-BE49-F238E27FC236}">
                <a16:creationId xmlns:a16="http://schemas.microsoft.com/office/drawing/2014/main" id="{5C61B979-D108-470B-8752-B30AE8C45C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746" y="3807654"/>
            <a:ext cx="3234055" cy="2156468"/>
          </a:xfrm>
          <a:prstGeom prst="rect">
            <a:avLst/>
          </a:prstGeom>
        </p:spPr>
      </p:pic>
      <p:pic>
        <p:nvPicPr>
          <p:cNvPr id="13" name="Image 12" descr="Une image contenant nature&#10;&#10;Description générée automatiquement">
            <a:extLst>
              <a:ext uri="{FF2B5EF4-FFF2-40B4-BE49-F238E27FC236}">
                <a16:creationId xmlns:a16="http://schemas.microsoft.com/office/drawing/2014/main" id="{C3F1EB18-599C-4870-84AD-EF73C13A78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37828" y="2110687"/>
            <a:ext cx="2540410" cy="1693607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F58C82D5-3B33-4CA2-BA1F-FA209D522823}"/>
              </a:ext>
            </a:extLst>
          </p:cNvPr>
          <p:cNvSpPr txBox="1">
            <a:spLocks/>
          </p:cNvSpPr>
          <p:nvPr/>
        </p:nvSpPr>
        <p:spPr>
          <a:xfrm>
            <a:off x="1806802" y="124688"/>
            <a:ext cx="8229600" cy="111492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/>
              <a:t>Urbanisme transitoire</a:t>
            </a:r>
            <a:br>
              <a:rPr lang="fr-FR" sz="2400" b="1" dirty="0"/>
            </a:b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D’autres initiatives soutenues ou portées par l’aménageur …</a:t>
            </a:r>
          </a:p>
          <a:p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… pour vitaliser les espaces publics </a:t>
            </a:r>
          </a:p>
        </p:txBody>
      </p:sp>
      <p:pic>
        <p:nvPicPr>
          <p:cNvPr id="3074" name="F1853352-7DF1-4A19-89ED-B5831C0E6F87" descr="IMG_9935.JPEG">
            <a:extLst>
              <a:ext uri="{FF2B5EF4-FFF2-40B4-BE49-F238E27FC236}">
                <a16:creationId xmlns:a16="http://schemas.microsoft.com/office/drawing/2014/main" id="{F12A3428-5DA9-4BEB-A2A8-38259B0E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8367" y="1354185"/>
            <a:ext cx="2163845" cy="2875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A99A7635-3319-4656-B81D-B45067A95E8F" descr="IMG_4931.jpg">
            <a:extLst>
              <a:ext uri="{FF2B5EF4-FFF2-40B4-BE49-F238E27FC236}">
                <a16:creationId xmlns:a16="http://schemas.microsoft.com/office/drawing/2014/main" id="{843CDBC4-3F57-4D9E-99DB-048A4F47E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0457" y="1717535"/>
            <a:ext cx="1911399" cy="2540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2F6967F4-8212-40AF-8737-E6AA62600271" descr="67154753358__4ABF0667-4C12-4CED-A9D4-12860D60B996.jpg">
            <a:extLst>
              <a:ext uri="{FF2B5EF4-FFF2-40B4-BE49-F238E27FC236}">
                <a16:creationId xmlns:a16="http://schemas.microsoft.com/office/drawing/2014/main" id="{1B35DBF2-8EB1-4595-A146-F9CB06E60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8366" y="4260568"/>
            <a:ext cx="2163845" cy="162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6FE4104-D399-46DE-8185-2D8043DF5686}"/>
              </a:ext>
            </a:extLst>
          </p:cNvPr>
          <p:cNvSpPr txBox="1"/>
          <p:nvPr/>
        </p:nvSpPr>
        <p:spPr>
          <a:xfrm>
            <a:off x="200106" y="5776686"/>
            <a:ext cx="399146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dirty="0">
                <a:solidFill>
                  <a:schemeClr val="accent6">
                    <a:lumMod val="50000"/>
                  </a:schemeClr>
                </a:solidFill>
              </a:rPr>
              <a:t>Artistiques :</a:t>
            </a:r>
          </a:p>
          <a:p>
            <a:r>
              <a:rPr lang="fr-FR" sz="1050" dirty="0"/>
              <a:t>Commandes d’œuvres, mise à disposition de bâtiments ou espaces publics pour le spectacle vivant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AC7C619-96D6-47C5-ADFA-77BA58385101}"/>
              </a:ext>
            </a:extLst>
          </p:cNvPr>
          <p:cNvSpPr txBox="1"/>
          <p:nvPr/>
        </p:nvSpPr>
        <p:spPr>
          <a:xfrm>
            <a:off x="4598366" y="5888639"/>
            <a:ext cx="24310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dirty="0">
                <a:solidFill>
                  <a:schemeClr val="accent6">
                    <a:lumMod val="50000"/>
                  </a:schemeClr>
                </a:solidFill>
              </a:rPr>
              <a:t>Agricoles : </a:t>
            </a:r>
            <a:r>
              <a:rPr lang="fr-FR" sz="1050" dirty="0"/>
              <a:t>mise à disposition de serres désaffectées avant démolition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F641D46-5626-4FAF-97AD-400B60FE87E4}"/>
              </a:ext>
            </a:extLst>
          </p:cNvPr>
          <p:cNvSpPr txBox="1"/>
          <p:nvPr/>
        </p:nvSpPr>
        <p:spPr>
          <a:xfrm>
            <a:off x="7498203" y="5964122"/>
            <a:ext cx="45699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dirty="0">
                <a:solidFill>
                  <a:schemeClr val="accent6">
                    <a:lumMod val="50000"/>
                  </a:schemeClr>
                </a:solidFill>
              </a:rPr>
              <a:t>Sociales : </a:t>
            </a:r>
            <a:r>
              <a:rPr lang="fr-FR" sz="1050" dirty="0"/>
              <a:t>mise à disposition de lieux, mise en réseau dans le cadre de chantiers d’insertion (ici construction d’un manège en matériaux de récupération)</a:t>
            </a:r>
          </a:p>
        </p:txBody>
      </p:sp>
    </p:spTree>
    <p:extLst>
      <p:ext uri="{BB962C8B-B14F-4D97-AF65-F5344CB8AC3E}">
        <p14:creationId xmlns:p14="http://schemas.microsoft.com/office/powerpoint/2010/main" val="18940587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C0ED56E1-1BD2-4ECA-AE7C-738368DDC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7609" y="2376274"/>
            <a:ext cx="4946220" cy="876984"/>
          </a:xfrm>
        </p:spPr>
        <p:txBody>
          <a:bodyPr/>
          <a:lstStyle/>
          <a:p>
            <a:pPr algn="ctr"/>
            <a:r>
              <a:rPr lang="fr-FR" sz="4800" b="1" dirty="0">
                <a:solidFill>
                  <a:schemeClr val="accent6">
                    <a:lumMod val="75000"/>
                  </a:schemeClr>
                </a:solidFill>
              </a:rPr>
              <a:t>3.2 </a:t>
            </a:r>
            <a:r>
              <a:rPr lang="fr-FR" sz="4800" b="1" cap="small" dirty="0">
                <a:solidFill>
                  <a:schemeClr val="accent6">
                    <a:lumMod val="75000"/>
                  </a:schemeClr>
                </a:solidFill>
              </a:rPr>
              <a:t>Ajaccio, la citadelle </a:t>
            </a:r>
            <a:r>
              <a:rPr lang="fr-FR" sz="4800" b="1" cap="small" dirty="0" err="1">
                <a:solidFill>
                  <a:schemeClr val="accent6">
                    <a:lumMod val="75000"/>
                  </a:schemeClr>
                </a:solidFill>
              </a:rPr>
              <a:t>Miollis</a:t>
            </a:r>
            <a:endParaRPr lang="fr-FR" sz="4800" b="1" cap="small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Espace réservé pour une image  11">
            <a:extLst>
              <a:ext uri="{FF2B5EF4-FFF2-40B4-BE49-F238E27FC236}">
                <a16:creationId xmlns:a16="http://schemas.microsoft.com/office/drawing/2014/main" id="{E14EF3AC-3A48-480C-BBC0-FAD1BFFAEF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5501" r="13254" b="4465"/>
          <a:stretch/>
        </p:blipFill>
        <p:spPr>
          <a:xfrm>
            <a:off x="3616250" y="1"/>
            <a:ext cx="8575750" cy="6441862"/>
          </a:xfrm>
          <a:custGeom>
            <a:avLst/>
            <a:gdLst>
              <a:gd name="connsiteX0" fmla="*/ 6450330 w 8969375"/>
              <a:gd name="connsiteY0" fmla="*/ 3511550 h 6858000"/>
              <a:gd name="connsiteX1" fmla="*/ 8969375 w 8969375"/>
              <a:gd name="connsiteY1" fmla="*/ 3511550 h 6858000"/>
              <a:gd name="connsiteX2" fmla="*/ 8969375 w 8969375"/>
              <a:gd name="connsiteY2" fmla="*/ 6858000 h 6858000"/>
              <a:gd name="connsiteX3" fmla="*/ 5010150 w 8969375"/>
              <a:gd name="connsiteY3" fmla="*/ 6858000 h 6858000"/>
              <a:gd name="connsiteX4" fmla="*/ 1915160 w 8969375"/>
              <a:gd name="connsiteY4" fmla="*/ 3511550 h 6858000"/>
              <a:gd name="connsiteX5" fmla="*/ 3404870 w 8969375"/>
              <a:gd name="connsiteY5" fmla="*/ 3511550 h 6858000"/>
              <a:gd name="connsiteX6" fmla="*/ 1964690 w 8969375"/>
              <a:gd name="connsiteY6" fmla="*/ 6858000 h 6858000"/>
              <a:gd name="connsiteX7" fmla="*/ 474980 w 8969375"/>
              <a:gd name="connsiteY7" fmla="*/ 6858000 h 6858000"/>
              <a:gd name="connsiteX8" fmla="*/ 7961630 w 8969375"/>
              <a:gd name="connsiteY8" fmla="*/ 0 h 6858000"/>
              <a:gd name="connsiteX9" fmla="*/ 8969375 w 8969375"/>
              <a:gd name="connsiteY9" fmla="*/ 0 h 6858000"/>
              <a:gd name="connsiteX10" fmla="*/ 8969375 w 8969375"/>
              <a:gd name="connsiteY10" fmla="*/ 3346450 h 6858000"/>
              <a:gd name="connsiteX11" fmla="*/ 6521450 w 8969375"/>
              <a:gd name="connsiteY11" fmla="*/ 3346450 h 6858000"/>
              <a:gd name="connsiteX12" fmla="*/ 5163820 w 8969375"/>
              <a:gd name="connsiteY12" fmla="*/ 0 h 6858000"/>
              <a:gd name="connsiteX13" fmla="*/ 7726680 w 8969375"/>
              <a:gd name="connsiteY13" fmla="*/ 0 h 6858000"/>
              <a:gd name="connsiteX14" fmla="*/ 4775200 w 8969375"/>
              <a:gd name="connsiteY14" fmla="*/ 6858000 h 6858000"/>
              <a:gd name="connsiteX15" fmla="*/ 2213610 w 8969375"/>
              <a:gd name="connsiteY15" fmla="*/ 6858000 h 6858000"/>
              <a:gd name="connsiteX16" fmla="*/ 3426460 w 8969375"/>
              <a:gd name="connsiteY16" fmla="*/ 0 h 6858000"/>
              <a:gd name="connsiteX17" fmla="*/ 4916170 w 8969375"/>
              <a:gd name="connsiteY17" fmla="*/ 0 h 6858000"/>
              <a:gd name="connsiteX18" fmla="*/ 3475990 w 8969375"/>
              <a:gd name="connsiteY18" fmla="*/ 3346450 h 6858000"/>
              <a:gd name="connsiteX19" fmla="*/ 1986280 w 8969375"/>
              <a:gd name="connsiteY19" fmla="*/ 3346450 h 6858000"/>
              <a:gd name="connsiteX20" fmla="*/ 0 w 8969375"/>
              <a:gd name="connsiteY20" fmla="*/ 0 h 6858000"/>
              <a:gd name="connsiteX21" fmla="*/ 3195320 w 8969375"/>
              <a:gd name="connsiteY21" fmla="*/ 0 h 6858000"/>
              <a:gd name="connsiteX22" fmla="*/ 243840 w 8969375"/>
              <a:gd name="connsiteY22" fmla="*/ 6858000 h 6858000"/>
              <a:gd name="connsiteX23" fmla="*/ 0 w 8969375"/>
              <a:gd name="connsiteY23" fmla="*/ 6858000 h 6858000"/>
              <a:gd name="connsiteX0" fmla="*/ 6604567 w 9123612"/>
              <a:gd name="connsiteY0" fmla="*/ 3511550 h 6858000"/>
              <a:gd name="connsiteX1" fmla="*/ 9123612 w 9123612"/>
              <a:gd name="connsiteY1" fmla="*/ 3511550 h 6858000"/>
              <a:gd name="connsiteX2" fmla="*/ 9123612 w 9123612"/>
              <a:gd name="connsiteY2" fmla="*/ 6858000 h 6858000"/>
              <a:gd name="connsiteX3" fmla="*/ 5164387 w 9123612"/>
              <a:gd name="connsiteY3" fmla="*/ 6858000 h 6858000"/>
              <a:gd name="connsiteX4" fmla="*/ 6604567 w 9123612"/>
              <a:gd name="connsiteY4" fmla="*/ 3511550 h 6858000"/>
              <a:gd name="connsiteX5" fmla="*/ 2069397 w 9123612"/>
              <a:gd name="connsiteY5" fmla="*/ 3511550 h 6858000"/>
              <a:gd name="connsiteX6" fmla="*/ 3559107 w 9123612"/>
              <a:gd name="connsiteY6" fmla="*/ 3511550 h 6858000"/>
              <a:gd name="connsiteX7" fmla="*/ 2118927 w 9123612"/>
              <a:gd name="connsiteY7" fmla="*/ 6858000 h 6858000"/>
              <a:gd name="connsiteX8" fmla="*/ 629217 w 9123612"/>
              <a:gd name="connsiteY8" fmla="*/ 6858000 h 6858000"/>
              <a:gd name="connsiteX9" fmla="*/ 2069397 w 9123612"/>
              <a:gd name="connsiteY9" fmla="*/ 3511550 h 6858000"/>
              <a:gd name="connsiteX10" fmla="*/ 8115867 w 9123612"/>
              <a:gd name="connsiteY10" fmla="*/ 0 h 6858000"/>
              <a:gd name="connsiteX11" fmla="*/ 9123612 w 9123612"/>
              <a:gd name="connsiteY11" fmla="*/ 0 h 6858000"/>
              <a:gd name="connsiteX12" fmla="*/ 9123612 w 9123612"/>
              <a:gd name="connsiteY12" fmla="*/ 3346450 h 6858000"/>
              <a:gd name="connsiteX13" fmla="*/ 6675687 w 9123612"/>
              <a:gd name="connsiteY13" fmla="*/ 3346450 h 6858000"/>
              <a:gd name="connsiteX14" fmla="*/ 8115867 w 9123612"/>
              <a:gd name="connsiteY14" fmla="*/ 0 h 6858000"/>
              <a:gd name="connsiteX15" fmla="*/ 5318057 w 9123612"/>
              <a:gd name="connsiteY15" fmla="*/ 0 h 6858000"/>
              <a:gd name="connsiteX16" fmla="*/ 7880917 w 9123612"/>
              <a:gd name="connsiteY16" fmla="*/ 0 h 6858000"/>
              <a:gd name="connsiteX17" fmla="*/ 4929437 w 9123612"/>
              <a:gd name="connsiteY17" fmla="*/ 6858000 h 6858000"/>
              <a:gd name="connsiteX18" fmla="*/ 2367847 w 9123612"/>
              <a:gd name="connsiteY18" fmla="*/ 6858000 h 6858000"/>
              <a:gd name="connsiteX19" fmla="*/ 5318057 w 9123612"/>
              <a:gd name="connsiteY19" fmla="*/ 0 h 6858000"/>
              <a:gd name="connsiteX20" fmla="*/ 3580697 w 9123612"/>
              <a:gd name="connsiteY20" fmla="*/ 0 h 6858000"/>
              <a:gd name="connsiteX21" fmla="*/ 5070407 w 9123612"/>
              <a:gd name="connsiteY21" fmla="*/ 0 h 6858000"/>
              <a:gd name="connsiteX22" fmla="*/ 3630227 w 9123612"/>
              <a:gd name="connsiteY22" fmla="*/ 3346450 h 6858000"/>
              <a:gd name="connsiteX23" fmla="*/ 2140517 w 9123612"/>
              <a:gd name="connsiteY23" fmla="*/ 3346450 h 6858000"/>
              <a:gd name="connsiteX24" fmla="*/ 3580697 w 9123612"/>
              <a:gd name="connsiteY24" fmla="*/ 0 h 6858000"/>
              <a:gd name="connsiteX25" fmla="*/ 154237 w 9123612"/>
              <a:gd name="connsiteY25" fmla="*/ 0 h 6858000"/>
              <a:gd name="connsiteX26" fmla="*/ 3349557 w 9123612"/>
              <a:gd name="connsiteY26" fmla="*/ 0 h 6858000"/>
              <a:gd name="connsiteX27" fmla="*/ 398077 w 9123612"/>
              <a:gd name="connsiteY27" fmla="*/ 6858000 h 6858000"/>
              <a:gd name="connsiteX28" fmla="*/ 0 w 9123612"/>
              <a:gd name="connsiteY28" fmla="*/ 6858000 h 6858000"/>
              <a:gd name="connsiteX29" fmla="*/ 154237 w 9123612"/>
              <a:gd name="connsiteY29" fmla="*/ 0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186259 w 9155634"/>
              <a:gd name="connsiteY25" fmla="*/ 0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186259 w 9155634"/>
              <a:gd name="connsiteY29" fmla="*/ 0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054197 w 9155634"/>
              <a:gd name="connsiteY25" fmla="*/ 3558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054197 w 9155634"/>
              <a:gd name="connsiteY29" fmla="*/ 3558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954365 w 9155634"/>
              <a:gd name="connsiteY25" fmla="*/ 3558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954365 w 9155634"/>
              <a:gd name="connsiteY29" fmla="*/ 3558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954365 w 9155634"/>
              <a:gd name="connsiteY25" fmla="*/ 3558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954365 w 9155634"/>
              <a:gd name="connsiteY29" fmla="*/ 3558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947249 w 9155634"/>
              <a:gd name="connsiteY25" fmla="*/ 0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947249 w 9155634"/>
              <a:gd name="connsiteY29" fmla="*/ 0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947249 w 9155634"/>
              <a:gd name="connsiteY25" fmla="*/ 0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947249 w 9155634"/>
              <a:gd name="connsiteY2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155634" h="6858000">
                <a:moveTo>
                  <a:pt x="6636589" y="3511550"/>
                </a:moveTo>
                <a:lnTo>
                  <a:pt x="9155634" y="3511550"/>
                </a:lnTo>
                <a:lnTo>
                  <a:pt x="9155634" y="6858000"/>
                </a:lnTo>
                <a:lnTo>
                  <a:pt x="5196409" y="6858000"/>
                </a:lnTo>
                <a:lnTo>
                  <a:pt x="6636589" y="3511550"/>
                </a:lnTo>
                <a:close/>
                <a:moveTo>
                  <a:pt x="2101419" y="3511550"/>
                </a:moveTo>
                <a:lnTo>
                  <a:pt x="3591129" y="3511550"/>
                </a:lnTo>
                <a:lnTo>
                  <a:pt x="2150949" y="6858000"/>
                </a:lnTo>
                <a:lnTo>
                  <a:pt x="661239" y="6858000"/>
                </a:lnTo>
                <a:lnTo>
                  <a:pt x="2101419" y="3511550"/>
                </a:lnTo>
                <a:close/>
                <a:moveTo>
                  <a:pt x="8147889" y="0"/>
                </a:moveTo>
                <a:lnTo>
                  <a:pt x="9155634" y="0"/>
                </a:lnTo>
                <a:lnTo>
                  <a:pt x="9155634" y="3346450"/>
                </a:lnTo>
                <a:lnTo>
                  <a:pt x="6707709" y="3346450"/>
                </a:lnTo>
                <a:lnTo>
                  <a:pt x="8147889" y="0"/>
                </a:lnTo>
                <a:close/>
                <a:moveTo>
                  <a:pt x="5350079" y="0"/>
                </a:moveTo>
                <a:lnTo>
                  <a:pt x="7912939" y="0"/>
                </a:lnTo>
                <a:lnTo>
                  <a:pt x="4961459" y="6858000"/>
                </a:lnTo>
                <a:lnTo>
                  <a:pt x="2399869" y="6858000"/>
                </a:lnTo>
                <a:lnTo>
                  <a:pt x="5350079" y="0"/>
                </a:lnTo>
                <a:close/>
                <a:moveTo>
                  <a:pt x="3612719" y="0"/>
                </a:moveTo>
                <a:lnTo>
                  <a:pt x="5102429" y="0"/>
                </a:lnTo>
                <a:lnTo>
                  <a:pt x="3662249" y="3346450"/>
                </a:lnTo>
                <a:lnTo>
                  <a:pt x="2172539" y="3346450"/>
                </a:lnTo>
                <a:lnTo>
                  <a:pt x="3612719" y="0"/>
                </a:lnTo>
                <a:close/>
                <a:moveTo>
                  <a:pt x="2947249" y="0"/>
                </a:moveTo>
                <a:lnTo>
                  <a:pt x="3381579" y="0"/>
                </a:lnTo>
                <a:lnTo>
                  <a:pt x="430099" y="6858000"/>
                </a:lnTo>
                <a:lnTo>
                  <a:pt x="0" y="6858000"/>
                </a:lnTo>
                <a:lnTo>
                  <a:pt x="2947249" y="0"/>
                </a:lnTo>
                <a:close/>
              </a:path>
            </a:pathLst>
          </a:cu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0010FB2-915E-4373-AC8F-02396611217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BFAE3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635248" y="0"/>
            <a:ext cx="2236315" cy="138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538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B724A248-E0F8-4973-8101-4B7FD0D0A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497" y="169049"/>
            <a:ext cx="8229600" cy="935302"/>
          </a:xfrm>
        </p:spPr>
        <p:txBody>
          <a:bodyPr lIns="91440" tIns="45720" rIns="91440" bIns="45720" anchor="t"/>
          <a:lstStyle/>
          <a:p>
            <a:pPr algn="l"/>
            <a:r>
              <a:rPr lang="fr-FR" sz="2400" b="1" dirty="0"/>
              <a:t>Urbanisme transitoire</a:t>
            </a:r>
            <a:br>
              <a:rPr lang="fr-FR" sz="2400" b="1" dirty="0"/>
            </a:b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Des exemples concrets ! Le projet de la citadelle </a:t>
            </a:r>
            <a:r>
              <a:rPr lang="fr-FR" sz="2400" b="1" dirty="0" err="1">
                <a:solidFill>
                  <a:schemeClr val="accent6">
                    <a:lumMod val="75000"/>
                  </a:schemeClr>
                </a:solidFill>
              </a:rPr>
              <a:t>Miollis</a:t>
            </a:r>
            <a:endParaRPr lang="fr-F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79D8EC0-31FD-487A-8246-6FC4939AA870}"/>
              </a:ext>
            </a:extLst>
          </p:cNvPr>
          <p:cNvSpPr txBox="1"/>
          <p:nvPr/>
        </p:nvSpPr>
        <p:spPr>
          <a:xfrm>
            <a:off x="402689" y="1102666"/>
            <a:ext cx="4951481" cy="978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200" b="1" spc="-100">
                <a:solidFill>
                  <a:srgbClr val="C6A51B"/>
                </a:solidFill>
                <a:latin typeface="Arial Nova Light" panose="020B03040202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fr-FR" sz="2800" dirty="0">
                <a:solidFill>
                  <a:srgbClr val="C0AF3F"/>
                </a:solidFill>
              </a:rPr>
              <a:t>Le projet – </a:t>
            </a:r>
            <a:r>
              <a:rPr lang="fr-FR" sz="2000" dirty="0">
                <a:solidFill>
                  <a:srgbClr val="C0AF3F"/>
                </a:solidFill>
              </a:rPr>
              <a:t>Acquisition et conditions</a:t>
            </a:r>
            <a:endParaRPr lang="fr-FR" sz="2800" dirty="0">
              <a:solidFill>
                <a:srgbClr val="C0AF3F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5CBA37C-AE9B-423B-B6A8-D4E5449B04D9}"/>
              </a:ext>
            </a:extLst>
          </p:cNvPr>
          <p:cNvSpPr txBox="1"/>
          <p:nvPr/>
        </p:nvSpPr>
        <p:spPr>
          <a:xfrm>
            <a:off x="402689" y="1788732"/>
            <a:ext cx="10491836" cy="3930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b="1" dirty="0">
                <a:latin typeface="Arial Nova Light" panose="020B0304020202020204" pitchFamily="34" charset="0"/>
              </a:rPr>
              <a:t>Acquisition le 4 Juillet 2019 par la Ville d’Ajaccio:</a:t>
            </a:r>
          </a:p>
          <a:p>
            <a:pPr marL="285757" indent="-285757">
              <a:lnSpc>
                <a:spcPct val="150000"/>
              </a:lnSpc>
              <a:buFontTx/>
              <a:buChar char="-"/>
            </a:pPr>
            <a:r>
              <a:rPr lang="fr-FR" sz="1400" dirty="0">
                <a:latin typeface="Arial Nova Light" panose="020B0304020202020204" pitchFamily="34" charset="0"/>
              </a:rPr>
              <a:t>Valeur vénale estimé par la DRFIP </a:t>
            </a:r>
            <a:r>
              <a:rPr lang="fr-FR" sz="1400" b="1" dirty="0">
                <a:latin typeface="Arial Nova Light" panose="020B0304020202020204" pitchFamily="34" charset="0"/>
              </a:rPr>
              <a:t>= 2,53 Md’€</a:t>
            </a:r>
          </a:p>
          <a:p>
            <a:pPr marL="285757" indent="-285757">
              <a:lnSpc>
                <a:spcPct val="150000"/>
              </a:lnSpc>
              <a:buFontTx/>
              <a:buChar char="-"/>
            </a:pPr>
            <a:r>
              <a:rPr lang="fr-FR" sz="1400" dirty="0">
                <a:latin typeface="Arial Nova Light" panose="020B0304020202020204" pitchFamily="34" charset="0"/>
              </a:rPr>
              <a:t>Plafond de dépollution pris en charge </a:t>
            </a:r>
            <a:r>
              <a:rPr lang="fr-FR" sz="1400" b="1" dirty="0">
                <a:latin typeface="Arial Nova Light" panose="020B0304020202020204" pitchFamily="34" charset="0"/>
              </a:rPr>
              <a:t>= 1,15 Md’€</a:t>
            </a:r>
          </a:p>
          <a:p>
            <a:pPr marL="285757" indent="-285757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fr-FR" sz="1400" b="1" dirty="0">
                <a:latin typeface="Arial Nova Light" panose="020B0304020202020204" pitchFamily="34" charset="0"/>
              </a:rPr>
              <a:t>Prix d’acquisition = 1,38 M d’€</a:t>
            </a:r>
          </a:p>
          <a:p>
            <a:pPr>
              <a:lnSpc>
                <a:spcPct val="150000"/>
              </a:lnSpc>
            </a:pPr>
            <a:endParaRPr lang="fr-FR" sz="1400" b="1" dirty="0">
              <a:latin typeface="Arial Nova Light" panose="020B03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1400" b="1" dirty="0">
                <a:latin typeface="Arial Nova Light" panose="020B0304020202020204" pitchFamily="34" charset="0"/>
              </a:rPr>
              <a:t>Site inscrit à l’inventaire des MH et qui sera classé en partie sur les remparts, le bâtiment de la Poudrière et le Château Génois </a:t>
            </a:r>
          </a:p>
          <a:p>
            <a:pPr>
              <a:lnSpc>
                <a:spcPct val="150000"/>
              </a:lnSpc>
            </a:pPr>
            <a:endParaRPr lang="fr-FR" sz="1400" b="1" dirty="0">
              <a:latin typeface="Arial Nova Light" panose="020B03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1400" b="1" dirty="0">
                <a:latin typeface="Arial Nova Light" panose="020B0304020202020204" pitchFamily="34" charset="0"/>
              </a:rPr>
              <a:t>Conditions de la cession : </a:t>
            </a:r>
          </a:p>
          <a:p>
            <a:pPr>
              <a:lnSpc>
                <a:spcPct val="150000"/>
              </a:lnSpc>
            </a:pPr>
            <a:r>
              <a:rPr lang="fr-FR" sz="1400" dirty="0">
                <a:latin typeface="Arial Nova Light" panose="020B0304020202020204" pitchFamily="34" charset="0"/>
              </a:rPr>
              <a:t>Délai de 60 mois à compter de l’entrée en jouissance (Juin 2020) pour réaliser les travaux de dépollution. Produire les factures et justifier de la dépollution. </a:t>
            </a:r>
          </a:p>
          <a:p>
            <a:pPr>
              <a:lnSpc>
                <a:spcPct val="150000"/>
              </a:lnSpc>
            </a:pPr>
            <a:endParaRPr lang="fr-FR" sz="1400" dirty="0">
              <a:latin typeface="Arial Nova Light" panose="020B03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1400" b="1" dirty="0">
                <a:latin typeface="Arial Nova Light" panose="020B0304020202020204" pitchFamily="34" charset="0"/>
              </a:rPr>
              <a:t>Transfert de la citadelle à la SPL AMETARRA</a:t>
            </a:r>
            <a:r>
              <a:rPr lang="fr-FR" sz="1400" dirty="0">
                <a:latin typeface="Arial Nova Light" panose="020B0304020202020204" pitchFamily="34" charset="0"/>
              </a:rPr>
              <a:t> pour son aménagement dans le cadre de la concession du cœur de ville.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ECAEF59-1C7B-4125-9924-BFD4B1C690CD}"/>
              </a:ext>
            </a:extLst>
          </p:cNvPr>
          <p:cNvSpPr txBox="1"/>
          <p:nvPr/>
        </p:nvSpPr>
        <p:spPr>
          <a:xfrm>
            <a:off x="511588" y="5670297"/>
            <a:ext cx="10589164" cy="698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b="1" i="1" dirty="0">
                <a:solidFill>
                  <a:srgbClr val="C6A51B"/>
                </a:solidFill>
                <a:latin typeface="Arial Nova Light" panose="020B0304020202020204" pitchFamily="34" charset="0"/>
              </a:rPr>
              <a:t>L’Ambition </a:t>
            </a:r>
            <a:r>
              <a:rPr lang="fr-FR" sz="1400" b="1" i="1" dirty="0">
                <a:solidFill>
                  <a:srgbClr val="C6A51B"/>
                </a:solidFill>
                <a:latin typeface="Arial Nova Light" panose="020B0304020202020204" pitchFamily="34" charset="0"/>
                <a:sym typeface="Wingdings" panose="05000000000000000000" pitchFamily="2" charset="2"/>
              </a:rPr>
              <a:t> Créer un quartier à part entière en lien avec la Ville génoise comprenant une programmation mixte </a:t>
            </a:r>
          </a:p>
          <a:p>
            <a:pPr algn="ctr">
              <a:lnSpc>
                <a:spcPct val="150000"/>
              </a:lnSpc>
            </a:pPr>
            <a:r>
              <a:rPr lang="fr-FR" sz="1400" b="1" i="1" dirty="0">
                <a:solidFill>
                  <a:srgbClr val="C6A51B"/>
                </a:solidFill>
                <a:latin typeface="Arial Nova Light" panose="020B0304020202020204" pitchFamily="34" charset="0"/>
                <a:sym typeface="Wingdings" panose="05000000000000000000" pitchFamily="2" charset="2"/>
              </a:rPr>
              <a:t>Et dont l’intégralité du foncier restera sous maîtrise publique.  </a:t>
            </a:r>
            <a:endParaRPr lang="fr-FR" sz="1400" b="1" i="1" dirty="0">
              <a:solidFill>
                <a:srgbClr val="C6A51B"/>
              </a:solidFill>
              <a:latin typeface="Arial Nova Light" panose="020B0304020202020204" pitchFamily="34" charset="0"/>
            </a:endParaRPr>
          </a:p>
        </p:txBody>
      </p:sp>
      <p:pic>
        <p:nvPicPr>
          <p:cNvPr id="28" name="Image 27" descr="Une image contenant texte, différent&#10;&#10;Description générée automatiquement">
            <a:extLst>
              <a:ext uri="{FF2B5EF4-FFF2-40B4-BE49-F238E27FC236}">
                <a16:creationId xmlns:a16="http://schemas.microsoft.com/office/drawing/2014/main" id="{ECC70E1C-A0A7-4476-A21A-E3CE175FB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5695" y="432373"/>
            <a:ext cx="2743616" cy="271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6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C0ED56E1-1BD2-4ECA-AE7C-738368DDC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0" y="2628216"/>
            <a:ext cx="8229600" cy="1601567"/>
          </a:xfrm>
        </p:spPr>
        <p:txBody>
          <a:bodyPr/>
          <a:lstStyle/>
          <a:p>
            <a:pPr algn="r"/>
            <a:r>
              <a:rPr lang="fr-FR" sz="6600" b="1" dirty="0">
                <a:solidFill>
                  <a:schemeClr val="accent6">
                    <a:lumMod val="75000"/>
                  </a:schemeClr>
                </a:solidFill>
              </a:rPr>
              <a:t>1. De quoi parle t-on ?</a:t>
            </a:r>
          </a:p>
        </p:txBody>
      </p:sp>
    </p:spTree>
    <p:extLst>
      <p:ext uri="{BB962C8B-B14F-4D97-AF65-F5344CB8AC3E}">
        <p14:creationId xmlns:p14="http://schemas.microsoft.com/office/powerpoint/2010/main" val="3809141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21CF8958-4E5B-4733-95C1-AB1FF84565F5}"/>
              </a:ext>
            </a:extLst>
          </p:cNvPr>
          <p:cNvSpPr txBox="1"/>
          <p:nvPr/>
        </p:nvSpPr>
        <p:spPr>
          <a:xfrm>
            <a:off x="402671" y="1230581"/>
            <a:ext cx="4951481" cy="978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200" b="1" spc="-100">
                <a:solidFill>
                  <a:srgbClr val="C6A51B"/>
                </a:solidFill>
                <a:latin typeface="Arial Nova Light" panose="020B03040202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fr-FR" sz="2800" dirty="0">
                <a:solidFill>
                  <a:srgbClr val="C0AF3F"/>
                </a:solidFill>
              </a:rPr>
              <a:t>Le projet – </a:t>
            </a:r>
            <a:r>
              <a:rPr lang="fr-FR" sz="2000" dirty="0">
                <a:solidFill>
                  <a:srgbClr val="C0AF3F"/>
                </a:solidFill>
              </a:rPr>
              <a:t>Calendrier opérationnel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F1DB9DB-95D0-4BC0-A09C-34500F3F8288}"/>
              </a:ext>
            </a:extLst>
          </p:cNvPr>
          <p:cNvSpPr txBox="1"/>
          <p:nvPr/>
        </p:nvSpPr>
        <p:spPr>
          <a:xfrm>
            <a:off x="402671" y="1779974"/>
            <a:ext cx="4106181" cy="421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fr-FR" sz="1200" b="1" dirty="0">
              <a:latin typeface="Arial Nova Light" panose="020B03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1200" b="1" dirty="0">
                <a:latin typeface="Arial Nova Light" panose="020B0304020202020204" pitchFamily="34" charset="0"/>
              </a:rPr>
              <a:t>Obtention du PTIC </a:t>
            </a:r>
            <a:r>
              <a:rPr lang="fr-FR" sz="1200" b="1" dirty="0">
                <a:latin typeface="Arial Nova Light" panose="020B0304020202020204" pitchFamily="34" charset="0"/>
                <a:sym typeface="Wingdings" panose="05000000000000000000" pitchFamily="2" charset="2"/>
              </a:rPr>
              <a:t> 6 années pour réaliser les travaux de </a:t>
            </a:r>
          </a:p>
          <a:p>
            <a:pPr>
              <a:lnSpc>
                <a:spcPct val="150000"/>
              </a:lnSpc>
            </a:pPr>
            <a:r>
              <a:rPr lang="fr-FR" sz="1200" b="1" dirty="0">
                <a:latin typeface="Arial Nova Light" panose="020B0304020202020204" pitchFamily="34" charset="0"/>
                <a:sym typeface="Wingdings" panose="05000000000000000000" pitchFamily="2" charset="2"/>
              </a:rPr>
              <a:t>proto-aménagement:</a:t>
            </a:r>
          </a:p>
          <a:p>
            <a:pPr>
              <a:lnSpc>
                <a:spcPct val="150000"/>
              </a:lnSpc>
            </a:pPr>
            <a:endParaRPr lang="fr-FR" sz="1200" b="1" dirty="0">
              <a:latin typeface="Arial Nova Light" panose="020B0304020202020204" pitchFamily="34" charset="0"/>
              <a:sym typeface="Wingdings" panose="05000000000000000000" pitchFamily="2" charset="2"/>
            </a:endParaRPr>
          </a:p>
          <a:p>
            <a:pPr marL="285757" indent="-285757">
              <a:lnSpc>
                <a:spcPct val="150000"/>
              </a:lnSpc>
              <a:buFontTx/>
              <a:buChar char="-"/>
            </a:pPr>
            <a:r>
              <a:rPr lang="fr-FR" sz="1200" dirty="0">
                <a:latin typeface="Arial Nova Light" panose="020B0304020202020204" pitchFamily="34" charset="0"/>
                <a:sym typeface="Wingdings" panose="05000000000000000000" pitchFamily="2" charset="2"/>
              </a:rPr>
              <a:t>Dépollution (avant 2025)</a:t>
            </a:r>
          </a:p>
          <a:p>
            <a:pPr marL="285757" indent="-285757">
              <a:lnSpc>
                <a:spcPct val="150000"/>
              </a:lnSpc>
              <a:buFontTx/>
              <a:buChar char="-"/>
            </a:pPr>
            <a:r>
              <a:rPr lang="fr-FR" sz="1200" b="1" dirty="0">
                <a:latin typeface="Arial Nova Light" panose="020B0304020202020204" pitchFamily="34" charset="0"/>
                <a:sym typeface="Wingdings" panose="05000000000000000000" pitchFamily="2" charset="2"/>
              </a:rPr>
              <a:t>Fouilles archéologiques : un préalable avec un démarrage en été 2022</a:t>
            </a:r>
          </a:p>
          <a:p>
            <a:pPr marL="285757" indent="-285757">
              <a:lnSpc>
                <a:spcPct val="150000"/>
              </a:lnSpc>
              <a:buFontTx/>
              <a:buChar char="-"/>
            </a:pPr>
            <a:r>
              <a:rPr lang="fr-FR" sz="1200" dirty="0">
                <a:latin typeface="Arial Nova Light" panose="020B0304020202020204" pitchFamily="34" charset="0"/>
                <a:sym typeface="Wingdings" panose="05000000000000000000" pitchFamily="2" charset="2"/>
              </a:rPr>
              <a:t>Espaces publics</a:t>
            </a:r>
          </a:p>
          <a:p>
            <a:pPr marL="285757" indent="-285757">
              <a:lnSpc>
                <a:spcPct val="150000"/>
              </a:lnSpc>
              <a:buFontTx/>
              <a:buChar char="-"/>
            </a:pPr>
            <a:r>
              <a:rPr lang="fr-FR" sz="1200" dirty="0">
                <a:latin typeface="Arial Nova Light" panose="020B0304020202020204" pitchFamily="34" charset="0"/>
                <a:sym typeface="Wingdings" panose="05000000000000000000" pitchFamily="2" charset="2"/>
              </a:rPr>
              <a:t>Réseaux </a:t>
            </a:r>
          </a:p>
          <a:p>
            <a:pPr marL="285757" indent="-285757">
              <a:lnSpc>
                <a:spcPct val="150000"/>
              </a:lnSpc>
              <a:buFontTx/>
              <a:buChar char="-"/>
            </a:pPr>
            <a:r>
              <a:rPr lang="fr-FR" sz="1200" dirty="0">
                <a:latin typeface="Arial Nova Light" panose="020B0304020202020204" pitchFamily="34" charset="0"/>
                <a:sym typeface="Wingdings" panose="05000000000000000000" pitchFamily="2" charset="2"/>
              </a:rPr>
              <a:t>Restauration des remparts</a:t>
            </a:r>
          </a:p>
          <a:p>
            <a:pPr marL="285757" indent="-285757">
              <a:lnSpc>
                <a:spcPct val="150000"/>
              </a:lnSpc>
              <a:buFontTx/>
              <a:buChar char="-"/>
            </a:pPr>
            <a:r>
              <a:rPr lang="fr-FR" sz="1200" dirty="0">
                <a:latin typeface="Arial Nova Light" panose="020B0304020202020204" pitchFamily="34" charset="0"/>
                <a:sym typeface="Wingdings" panose="05000000000000000000" pitchFamily="2" charset="2"/>
              </a:rPr>
              <a:t>Création d’un nouvel accès depuis le Port Tino Rossi</a:t>
            </a:r>
          </a:p>
          <a:p>
            <a:pPr marL="285757" indent="-285757">
              <a:lnSpc>
                <a:spcPct val="150000"/>
              </a:lnSpc>
              <a:buFontTx/>
              <a:buChar char="-"/>
            </a:pPr>
            <a:endParaRPr lang="fr-FR" sz="1200" dirty="0">
              <a:latin typeface="Arial Nova Light" panose="020B0304020202020204" pitchFamily="34" charset="0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fr-FR" sz="1200" b="1" dirty="0">
                <a:latin typeface="Arial Nova Light" panose="020B0304020202020204" pitchFamily="34" charset="0"/>
                <a:sym typeface="Wingdings" panose="05000000000000000000" pitchFamily="2" charset="2"/>
              </a:rPr>
              <a:t>Réaliser les aménagements, en chantier ouvert, en proposant un programme d’activation dès 2021 </a:t>
            </a:r>
            <a:endParaRPr lang="fr-FR" sz="1200" b="1" dirty="0">
              <a:latin typeface="Arial Nova Light" panose="020B0304020202020204" pitchFamily="34" charset="0"/>
            </a:endParaRPr>
          </a:p>
          <a:p>
            <a:pPr>
              <a:lnSpc>
                <a:spcPct val="150000"/>
              </a:lnSpc>
            </a:pPr>
            <a:endParaRPr lang="fr-FR" sz="1200" dirty="0">
              <a:latin typeface="Arial Nova Light" panose="020B03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394E6D2-FBF2-4E29-867B-98867CD037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7" t="1393" r="2464"/>
          <a:stretch/>
        </p:blipFill>
        <p:spPr>
          <a:xfrm>
            <a:off x="4858327" y="1515207"/>
            <a:ext cx="6993689" cy="4477587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DE01A719-D19A-4218-8C5C-466359793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497" y="169049"/>
            <a:ext cx="8229600" cy="935302"/>
          </a:xfrm>
        </p:spPr>
        <p:txBody>
          <a:bodyPr lIns="91440" tIns="45720" rIns="91440" bIns="45720" anchor="t"/>
          <a:lstStyle/>
          <a:p>
            <a:pPr algn="l"/>
            <a:r>
              <a:rPr lang="fr-FR" sz="2400" b="1" dirty="0"/>
              <a:t>Urbanisme transitoire</a:t>
            </a:r>
            <a:br>
              <a:rPr lang="fr-FR" sz="2400" b="1" dirty="0"/>
            </a:b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Des exemples concrets ! Le projet de la citadelle </a:t>
            </a:r>
            <a:r>
              <a:rPr lang="fr-FR" sz="2400" b="1" dirty="0" err="1">
                <a:solidFill>
                  <a:schemeClr val="accent6">
                    <a:lumMod val="75000"/>
                  </a:schemeClr>
                </a:solidFill>
              </a:rPr>
              <a:t>Miollis</a:t>
            </a:r>
            <a:endParaRPr lang="fr-F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492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B724A248-E0F8-4973-8101-4B7FD0D0A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497" y="169049"/>
            <a:ext cx="8229600" cy="935302"/>
          </a:xfrm>
        </p:spPr>
        <p:txBody>
          <a:bodyPr lIns="91440" tIns="45720" rIns="91440" bIns="45720" anchor="t"/>
          <a:lstStyle/>
          <a:p>
            <a:pPr algn="l"/>
            <a:r>
              <a:rPr lang="fr-FR" sz="2400" b="1" dirty="0"/>
              <a:t>Urbanisme transitoire</a:t>
            </a:r>
            <a:br>
              <a:rPr lang="fr-FR" sz="2400" b="1" dirty="0"/>
            </a:b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Des exemples concrets ! Le projet de la citadelle </a:t>
            </a:r>
            <a:r>
              <a:rPr lang="fr-FR" sz="2400" b="1" dirty="0" err="1">
                <a:solidFill>
                  <a:schemeClr val="accent6">
                    <a:lumMod val="75000"/>
                  </a:schemeClr>
                </a:solidFill>
              </a:rPr>
              <a:t>Miollis</a:t>
            </a:r>
            <a:endParaRPr lang="fr-F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1FCFF6A-CFDE-4D4C-8B05-9FAEA4834B5C}"/>
              </a:ext>
            </a:extLst>
          </p:cNvPr>
          <p:cNvSpPr txBox="1"/>
          <p:nvPr/>
        </p:nvSpPr>
        <p:spPr>
          <a:xfrm>
            <a:off x="443346" y="2043452"/>
            <a:ext cx="8384872" cy="4299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1600" b="1" cap="small" dirty="0">
                <a:latin typeface="Arial Nova Light" panose="020B0304020202020204" pitchFamily="34" charset="0"/>
              </a:rPr>
              <a:t>Les enjeux </a:t>
            </a:r>
            <a:endParaRPr lang="fr-FR" sz="1600" b="1" cap="small" dirty="0">
              <a:latin typeface="Arial Nova Light" panose="020B0304020202020204" pitchFamily="34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r>
              <a:rPr lang="fr-FR" sz="1400" dirty="0">
                <a:latin typeface="Arial Nova Light" panose="020B0304020202020204" pitchFamily="34" charset="0"/>
              </a:rPr>
              <a:t>1 – </a:t>
            </a:r>
            <a:r>
              <a:rPr lang="fr-FR" sz="1400" b="1" dirty="0">
                <a:solidFill>
                  <a:srgbClr val="C0AF3F"/>
                </a:solidFill>
                <a:latin typeface="Arial Nova Light" panose="020B0304020202020204" pitchFamily="34" charset="0"/>
              </a:rPr>
              <a:t>Raconter le projet urbain </a:t>
            </a:r>
            <a:r>
              <a:rPr lang="fr-FR" sz="1400" dirty="0">
                <a:latin typeface="Arial Nova Light" panose="020B0304020202020204" pitchFamily="34" charset="0"/>
              </a:rPr>
              <a:t>de transformation de la Citadelle et ses différentes étapes: </a:t>
            </a:r>
          </a:p>
          <a:p>
            <a:pPr algn="just">
              <a:lnSpc>
                <a:spcPct val="150000"/>
              </a:lnSpc>
            </a:pPr>
            <a:r>
              <a:rPr lang="fr-FR" sz="1400" dirty="0">
                <a:latin typeface="Arial Nova Light" panose="020B0304020202020204" pitchFamily="34" charset="0"/>
              </a:rPr>
              <a:t>2 – Préfigurer les </a:t>
            </a:r>
            <a:r>
              <a:rPr lang="fr-FR" sz="1400" b="1" dirty="0">
                <a:solidFill>
                  <a:srgbClr val="C0AF3F"/>
                </a:solidFill>
                <a:latin typeface="Arial Nova Light" panose="020B0304020202020204" pitchFamily="34" charset="0"/>
              </a:rPr>
              <a:t>futurs usages </a:t>
            </a:r>
            <a:r>
              <a:rPr lang="fr-FR" sz="1400" dirty="0">
                <a:latin typeface="Arial Nova Light" panose="020B0304020202020204" pitchFamily="34" charset="0"/>
              </a:rPr>
              <a:t>de la Citadelle;</a:t>
            </a:r>
          </a:p>
          <a:p>
            <a:pPr algn="just">
              <a:lnSpc>
                <a:spcPct val="150000"/>
              </a:lnSpc>
            </a:pPr>
            <a:r>
              <a:rPr lang="fr-FR" sz="1400" dirty="0">
                <a:latin typeface="Arial Nova Light" panose="020B0304020202020204" pitchFamily="34" charset="0"/>
              </a:rPr>
              <a:t>3 – </a:t>
            </a:r>
            <a:r>
              <a:rPr lang="fr-FR" sz="1400" b="1" dirty="0">
                <a:solidFill>
                  <a:srgbClr val="C0AF3F"/>
                </a:solidFill>
                <a:latin typeface="Arial Nova Light" panose="020B0304020202020204" pitchFamily="34" charset="0"/>
              </a:rPr>
              <a:t>Faire vivre la Citadelle et l’inscrire dans la vie citoyenne d’Ajaccio</a:t>
            </a:r>
            <a:r>
              <a:rPr lang="fr-FR" sz="1400" dirty="0">
                <a:latin typeface="Arial Nova Light" panose="020B0304020202020204" pitchFamily="34" charset="0"/>
              </a:rPr>
              <a:t> : faire en sorte que les ajacciens y développent des pratiques et habitudes, </a:t>
            </a:r>
            <a:r>
              <a:rPr lang="fr-FR" sz="1400" b="1" dirty="0">
                <a:latin typeface="Arial Nova Light" panose="020B0304020202020204" pitchFamily="34" charset="0"/>
              </a:rPr>
              <a:t>les faire participer et rechercher une adhésion au projet;</a:t>
            </a:r>
          </a:p>
          <a:p>
            <a:pPr algn="just">
              <a:lnSpc>
                <a:spcPct val="150000"/>
              </a:lnSpc>
            </a:pPr>
            <a:r>
              <a:rPr lang="fr-FR" sz="1400" dirty="0">
                <a:latin typeface="Arial Nova Light" panose="020B0304020202020204" pitchFamily="34" charset="0"/>
              </a:rPr>
              <a:t>4 – Faire de la Citadelle un terrain de jeu et une </a:t>
            </a:r>
            <a:r>
              <a:rPr lang="fr-FR" sz="1400" b="1" dirty="0">
                <a:solidFill>
                  <a:srgbClr val="C0AF3F"/>
                </a:solidFill>
                <a:latin typeface="Arial Nova Light" panose="020B0304020202020204" pitchFamily="34" charset="0"/>
              </a:rPr>
              <a:t>opportunité pour les acteurs locaux</a:t>
            </a:r>
            <a:r>
              <a:rPr lang="fr-FR" sz="1400" dirty="0">
                <a:latin typeface="Arial Nova Light" panose="020B0304020202020204" pitchFamily="34" charset="0"/>
              </a:rPr>
              <a:t>: tisser un réseau et des partenariats à l’échelle de la ville et régionale;</a:t>
            </a:r>
          </a:p>
          <a:p>
            <a:pPr algn="just">
              <a:lnSpc>
                <a:spcPct val="150000"/>
              </a:lnSpc>
            </a:pPr>
            <a:r>
              <a:rPr lang="fr-FR" sz="1400" dirty="0">
                <a:latin typeface="Arial Nova Light" panose="020B0304020202020204" pitchFamily="34" charset="0"/>
              </a:rPr>
              <a:t>5 – Inscrire la Citadelle dans un réseau de </a:t>
            </a:r>
            <a:r>
              <a:rPr lang="fr-FR" sz="1400" b="1" dirty="0">
                <a:solidFill>
                  <a:srgbClr val="C0AF3F"/>
                </a:solidFill>
                <a:latin typeface="Arial Nova Light" panose="020B0304020202020204" pitchFamily="34" charset="0"/>
              </a:rPr>
              <a:t>partenaires Méditerranéens</a:t>
            </a:r>
            <a:r>
              <a:rPr lang="fr-FR" sz="1400" dirty="0">
                <a:latin typeface="Arial Nova Light" panose="020B0304020202020204" pitchFamily="34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fr-FR" sz="1400" dirty="0">
                <a:latin typeface="Arial Nova Light" panose="020B0304020202020204" pitchFamily="34" charset="0"/>
              </a:rPr>
              <a:t>6 – </a:t>
            </a:r>
            <a:r>
              <a:rPr lang="fr-FR" sz="1400" b="1" dirty="0">
                <a:solidFill>
                  <a:srgbClr val="C0AF3F"/>
                </a:solidFill>
                <a:latin typeface="Arial Nova Light" panose="020B0304020202020204" pitchFamily="34" charset="0"/>
              </a:rPr>
              <a:t>Faire rayonner le projet </a:t>
            </a:r>
            <a:r>
              <a:rPr lang="fr-FR" sz="1400" dirty="0">
                <a:latin typeface="Arial Nova Light" panose="020B0304020202020204" pitchFamily="34" charset="0"/>
              </a:rPr>
              <a:t>à l’échelle régionale, nationale et européenne;</a:t>
            </a:r>
          </a:p>
          <a:p>
            <a:pPr algn="just">
              <a:lnSpc>
                <a:spcPct val="150000"/>
              </a:lnSpc>
            </a:pPr>
            <a:r>
              <a:rPr lang="fr-FR" sz="1400" dirty="0">
                <a:latin typeface="Arial Nova Light" panose="020B0304020202020204" pitchFamily="34" charset="0"/>
              </a:rPr>
              <a:t>7 – Stabiliser et enrichir les programmes mis en place en 2021;</a:t>
            </a:r>
          </a:p>
          <a:p>
            <a:pPr algn="just">
              <a:lnSpc>
                <a:spcPct val="150000"/>
              </a:lnSpc>
            </a:pPr>
            <a:endParaRPr lang="fr-FR" sz="1400" dirty="0">
              <a:latin typeface="Arial Nova Light" panose="020B03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fr-FR" sz="1400" dirty="0">
              <a:latin typeface="Arial Nova Light" panose="020B03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fr-FR" sz="1400" dirty="0">
              <a:latin typeface="Arial Nova Light" panose="020B0304020202020204" pitchFamily="34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316B460-98A8-42E5-A37A-4CC0812569B9}"/>
              </a:ext>
            </a:extLst>
          </p:cNvPr>
          <p:cNvGrpSpPr/>
          <p:nvPr/>
        </p:nvGrpSpPr>
        <p:grpSpPr>
          <a:xfrm>
            <a:off x="7630659" y="4789305"/>
            <a:ext cx="1532182" cy="1543369"/>
            <a:chOff x="3275175" y="4962878"/>
            <a:chExt cx="1592915" cy="1589675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CF68E33E-5E3D-472C-9FEB-D9609DEE7ECF}"/>
                </a:ext>
              </a:extLst>
            </p:cNvPr>
            <p:cNvSpPr/>
            <p:nvPr/>
          </p:nvSpPr>
          <p:spPr>
            <a:xfrm>
              <a:off x="3275175" y="4962878"/>
              <a:ext cx="1592915" cy="1589675"/>
            </a:xfrm>
            <a:prstGeom prst="ellipse">
              <a:avLst/>
            </a:prstGeom>
            <a:noFill/>
            <a:ln w="31750" cap="flat">
              <a:solidFill>
                <a:srgbClr val="85A313"/>
              </a:solidFill>
              <a:prstDash val="sysDot"/>
              <a:miter/>
            </a:ln>
          </p:spPr>
          <p:txBody>
            <a:bodyPr rtlCol="0" anchor="ctr"/>
            <a:lstStyle/>
            <a:p>
              <a:pPr algn="l"/>
              <a:endParaRPr lang="fr-FR" dirty="0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31939152-0D42-40F6-BC86-D6679966CB8D}"/>
                </a:ext>
              </a:extLst>
            </p:cNvPr>
            <p:cNvSpPr txBox="1"/>
            <p:nvPr/>
          </p:nvSpPr>
          <p:spPr>
            <a:xfrm>
              <a:off x="3395138" y="5593359"/>
              <a:ext cx="125414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cap="small" dirty="0">
                  <a:latin typeface="Arial Nova Light" panose="020B0304020202020204" pitchFamily="34" charset="0"/>
                </a:rPr>
                <a:t>Ajacciens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9D60ABB-029F-4821-AFB1-88AC2BD9DA6B}"/>
              </a:ext>
            </a:extLst>
          </p:cNvPr>
          <p:cNvGrpSpPr/>
          <p:nvPr/>
        </p:nvGrpSpPr>
        <p:grpSpPr>
          <a:xfrm>
            <a:off x="8828218" y="4041901"/>
            <a:ext cx="1254143" cy="1110078"/>
            <a:chOff x="5324520" y="4888747"/>
            <a:chExt cx="1254143" cy="1110078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61DD4EC2-B2AF-4B67-B774-21F4D45A9B87}"/>
                </a:ext>
              </a:extLst>
            </p:cNvPr>
            <p:cNvSpPr/>
            <p:nvPr/>
          </p:nvSpPr>
          <p:spPr>
            <a:xfrm>
              <a:off x="5386873" y="4888747"/>
              <a:ext cx="1129439" cy="1110078"/>
            </a:xfrm>
            <a:prstGeom prst="ellipse">
              <a:avLst/>
            </a:prstGeom>
            <a:noFill/>
            <a:ln w="31750" cap="flat">
              <a:solidFill>
                <a:srgbClr val="85A313"/>
              </a:solidFill>
              <a:prstDash val="sysDot"/>
              <a:miter/>
            </a:ln>
          </p:spPr>
          <p:txBody>
            <a:bodyPr rtlCol="0" anchor="ctr"/>
            <a:lstStyle/>
            <a:p>
              <a:pPr algn="l"/>
              <a:endParaRPr lang="fr-FR" dirty="0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8D445ADA-1770-420D-84D1-B78239F501AE}"/>
                </a:ext>
              </a:extLst>
            </p:cNvPr>
            <p:cNvSpPr txBox="1"/>
            <p:nvPr/>
          </p:nvSpPr>
          <p:spPr>
            <a:xfrm>
              <a:off x="5324520" y="5044848"/>
              <a:ext cx="1254143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cap="small" dirty="0">
                  <a:latin typeface="Arial Nova Light" panose="020B0304020202020204" pitchFamily="34" charset="0"/>
                </a:rPr>
                <a:t>Public </a:t>
              </a:r>
            </a:p>
            <a:p>
              <a:pPr algn="ctr"/>
              <a:r>
                <a:rPr lang="fr-FR" sz="1200" cap="small" dirty="0">
                  <a:latin typeface="Arial Nova Light" panose="020B0304020202020204" pitchFamily="34" charset="0"/>
                </a:rPr>
                <a:t>national et international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62E1A72A-BF62-4E85-B3CE-708EAE112398}"/>
              </a:ext>
            </a:extLst>
          </p:cNvPr>
          <p:cNvGrpSpPr/>
          <p:nvPr/>
        </p:nvGrpSpPr>
        <p:grpSpPr>
          <a:xfrm>
            <a:off x="9762186" y="4776803"/>
            <a:ext cx="1254143" cy="1073168"/>
            <a:chOff x="6491896" y="5535126"/>
            <a:chExt cx="1254143" cy="1110078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B00AF03B-CCB9-48F9-9CF8-B54163FA5DDF}"/>
                </a:ext>
              </a:extLst>
            </p:cNvPr>
            <p:cNvSpPr/>
            <p:nvPr/>
          </p:nvSpPr>
          <p:spPr>
            <a:xfrm>
              <a:off x="6554249" y="5535126"/>
              <a:ext cx="1129439" cy="1110078"/>
            </a:xfrm>
            <a:prstGeom prst="ellipse">
              <a:avLst/>
            </a:prstGeom>
            <a:noFill/>
            <a:ln w="31750" cap="flat">
              <a:solidFill>
                <a:srgbClr val="85A313"/>
              </a:solidFill>
              <a:prstDash val="sysDot"/>
              <a:miter/>
            </a:ln>
          </p:spPr>
          <p:txBody>
            <a:bodyPr rtlCol="0" anchor="ctr"/>
            <a:lstStyle/>
            <a:p>
              <a:pPr algn="l"/>
              <a:endParaRPr lang="fr-FR" dirty="0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D8588A8-9438-49F6-9D54-1B78323C390E}"/>
                </a:ext>
              </a:extLst>
            </p:cNvPr>
            <p:cNvSpPr txBox="1"/>
            <p:nvPr/>
          </p:nvSpPr>
          <p:spPr>
            <a:xfrm>
              <a:off x="6491896" y="5771839"/>
              <a:ext cx="1254143" cy="4087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cap="small" dirty="0">
                  <a:latin typeface="Arial Nova Light" panose="020B0304020202020204" pitchFamily="34" charset="0"/>
                </a:rPr>
                <a:t>Presses</a:t>
              </a:r>
            </a:p>
            <a:p>
              <a:pPr algn="ctr"/>
              <a:r>
                <a:rPr lang="fr-FR" sz="1200" cap="small" dirty="0">
                  <a:latin typeface="Arial Nova Light" panose="020B0304020202020204" pitchFamily="34" charset="0"/>
                </a:rPr>
                <a:t>Journalistes</a:t>
              </a:r>
            </a:p>
            <a:p>
              <a:pPr algn="ctr"/>
              <a:r>
                <a:rPr lang="fr-FR" sz="1200" cap="small" dirty="0">
                  <a:latin typeface="Arial Nova Light" panose="020B0304020202020204" pitchFamily="34" charset="0"/>
                </a:rPr>
                <a:t>Médias</a:t>
              </a: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60033F46-7F5B-45CB-B183-7F16EE023454}"/>
              </a:ext>
            </a:extLst>
          </p:cNvPr>
          <p:cNvGrpSpPr/>
          <p:nvPr/>
        </p:nvGrpSpPr>
        <p:grpSpPr>
          <a:xfrm>
            <a:off x="10082361" y="3225961"/>
            <a:ext cx="1614028" cy="1470186"/>
            <a:chOff x="7111176" y="4333708"/>
            <a:chExt cx="1254143" cy="1110078"/>
          </a:xfrm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9D108A16-2D8F-4B62-B6C6-EB9A755C782C}"/>
                </a:ext>
              </a:extLst>
            </p:cNvPr>
            <p:cNvSpPr/>
            <p:nvPr/>
          </p:nvSpPr>
          <p:spPr>
            <a:xfrm>
              <a:off x="7139488" y="4333708"/>
              <a:ext cx="1129439" cy="1110078"/>
            </a:xfrm>
            <a:prstGeom prst="ellipse">
              <a:avLst/>
            </a:prstGeom>
            <a:noFill/>
            <a:ln w="31750" cap="flat">
              <a:solidFill>
                <a:srgbClr val="85A313"/>
              </a:solidFill>
              <a:prstDash val="sysDot"/>
              <a:miter/>
            </a:ln>
          </p:spPr>
          <p:txBody>
            <a:bodyPr rtlCol="0" anchor="ctr"/>
            <a:lstStyle/>
            <a:p>
              <a:pPr algn="l"/>
              <a:endParaRPr lang="fr-FR" dirty="0"/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38CED00B-7864-436C-AECB-C0474121AB0A}"/>
                </a:ext>
              </a:extLst>
            </p:cNvPr>
            <p:cNvSpPr txBox="1"/>
            <p:nvPr/>
          </p:nvSpPr>
          <p:spPr>
            <a:xfrm>
              <a:off x="7111176" y="4669718"/>
              <a:ext cx="1254143" cy="4030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cap="small" dirty="0">
                  <a:latin typeface="Arial Nova Light" panose="020B0304020202020204" pitchFamily="34" charset="0"/>
                </a:rPr>
                <a:t>Porteurs de projet</a:t>
              </a:r>
            </a:p>
            <a:p>
              <a:pPr algn="ctr"/>
              <a:r>
                <a:rPr lang="fr-FR" sz="1200" cap="small" dirty="0">
                  <a:latin typeface="Arial Nova Light" panose="020B0304020202020204" pitchFamily="34" charset="0"/>
                </a:rPr>
                <a:t>Artistes</a:t>
              </a:r>
            </a:p>
            <a:p>
              <a:pPr algn="ctr"/>
              <a:r>
                <a:rPr lang="fr-FR" sz="1200" cap="small" dirty="0">
                  <a:latin typeface="Arial Nova Light" panose="020B0304020202020204" pitchFamily="34" charset="0"/>
                </a:rPr>
                <a:t>associations</a:t>
              </a:r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DCF9AAAC-A2F7-467A-86E3-949382137D52}"/>
              </a:ext>
            </a:extLst>
          </p:cNvPr>
          <p:cNvSpPr txBox="1"/>
          <p:nvPr/>
        </p:nvSpPr>
        <p:spPr>
          <a:xfrm>
            <a:off x="373050" y="1227102"/>
            <a:ext cx="7744232" cy="978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200" b="1" spc="-100">
                <a:solidFill>
                  <a:srgbClr val="C6A51B"/>
                </a:solidFill>
                <a:latin typeface="Arial Nova Light" panose="020B03040202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>
                <a:solidFill>
                  <a:srgbClr val="C0AF3F"/>
                </a:solidFill>
              </a:rPr>
              <a:t>Activation du site : une méthodologie, un projet </a:t>
            </a:r>
          </a:p>
        </p:txBody>
      </p:sp>
    </p:spTree>
    <p:extLst>
      <p:ext uri="{BB962C8B-B14F-4D97-AF65-F5344CB8AC3E}">
        <p14:creationId xmlns:p14="http://schemas.microsoft.com/office/powerpoint/2010/main" val="3669449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B724A248-E0F8-4973-8101-4B7FD0D0A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497" y="169049"/>
            <a:ext cx="8229600" cy="935302"/>
          </a:xfrm>
        </p:spPr>
        <p:txBody>
          <a:bodyPr lIns="91440" tIns="45720" rIns="91440" bIns="45720" anchor="t"/>
          <a:lstStyle/>
          <a:p>
            <a:pPr algn="l"/>
            <a:r>
              <a:rPr lang="fr-FR" sz="2400" b="1" dirty="0"/>
              <a:t>Urbanisme transitoire</a:t>
            </a:r>
            <a:br>
              <a:rPr lang="fr-FR" sz="2400" b="1" dirty="0"/>
            </a:b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Des exemples concrets ! Le projet de la citadelle </a:t>
            </a:r>
            <a:r>
              <a:rPr lang="fr-FR" sz="2400" b="1" dirty="0" err="1">
                <a:solidFill>
                  <a:schemeClr val="accent6">
                    <a:lumMod val="75000"/>
                  </a:schemeClr>
                </a:solidFill>
              </a:rPr>
              <a:t>Miollis</a:t>
            </a:r>
            <a:endParaRPr lang="fr-F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F6F4E59-32B5-4A7E-B96D-92490FBA8721}"/>
              </a:ext>
            </a:extLst>
          </p:cNvPr>
          <p:cNvGrpSpPr/>
          <p:nvPr/>
        </p:nvGrpSpPr>
        <p:grpSpPr>
          <a:xfrm>
            <a:off x="614332" y="3183167"/>
            <a:ext cx="2731816" cy="2914975"/>
            <a:chOff x="239014" y="3284852"/>
            <a:chExt cx="2731816" cy="2914975"/>
          </a:xfrm>
        </p:grpSpPr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04BA9AD2-96B8-4143-96CF-E46F2E66A9CA}"/>
                </a:ext>
              </a:extLst>
            </p:cNvPr>
            <p:cNvGrpSpPr/>
            <p:nvPr/>
          </p:nvGrpSpPr>
          <p:grpSpPr>
            <a:xfrm>
              <a:off x="250343" y="3986997"/>
              <a:ext cx="2720487" cy="2212830"/>
              <a:chOff x="295459" y="1564998"/>
              <a:chExt cx="2720487" cy="1359158"/>
            </a:xfrm>
          </p:grpSpPr>
          <p:grpSp>
            <p:nvGrpSpPr>
              <p:cNvPr id="30" name="Groupe 29">
                <a:extLst>
                  <a:ext uri="{FF2B5EF4-FFF2-40B4-BE49-F238E27FC236}">
                    <a16:creationId xmlns:a16="http://schemas.microsoft.com/office/drawing/2014/main" id="{76C7EFB0-3678-4E61-B5CD-3C75CA91099F}"/>
                  </a:ext>
                </a:extLst>
              </p:cNvPr>
              <p:cNvGrpSpPr/>
              <p:nvPr/>
            </p:nvGrpSpPr>
            <p:grpSpPr>
              <a:xfrm>
                <a:off x="295459" y="1564998"/>
                <a:ext cx="2354519" cy="252920"/>
                <a:chOff x="299980" y="1851767"/>
                <a:chExt cx="2354519" cy="252920"/>
              </a:xfrm>
            </p:grpSpPr>
            <p:sp>
              <p:nvSpPr>
                <p:cNvPr id="40" name="ZoneTexte 39">
                  <a:extLst>
                    <a:ext uri="{FF2B5EF4-FFF2-40B4-BE49-F238E27FC236}">
                      <a16:creationId xmlns:a16="http://schemas.microsoft.com/office/drawing/2014/main" id="{2D31A0F0-CA1D-42DB-A192-B4642C18D3DD}"/>
                    </a:ext>
                  </a:extLst>
                </p:cNvPr>
                <p:cNvSpPr txBox="1"/>
                <p:nvPr/>
              </p:nvSpPr>
              <p:spPr>
                <a:xfrm>
                  <a:off x="505122" y="1883706"/>
                  <a:ext cx="2149377" cy="1890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400" dirty="0">
                      <a:latin typeface="Arial Nova Light" panose="020B0304020202020204" pitchFamily="34" charset="0"/>
                    </a:rPr>
                    <a:t>Périmètre sécurisé</a:t>
                  </a: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B7AD4F27-A7FF-4495-933A-813E234C5007}"/>
                    </a:ext>
                  </a:extLst>
                </p:cNvPr>
                <p:cNvSpPr/>
                <p:nvPr/>
              </p:nvSpPr>
              <p:spPr>
                <a:xfrm>
                  <a:off x="299980" y="1851767"/>
                  <a:ext cx="434775" cy="252920"/>
                </a:xfrm>
                <a:prstGeom prst="rect">
                  <a:avLst/>
                </a:prstGeom>
                <a:solidFill>
                  <a:srgbClr val="92D050">
                    <a:alpha val="38000"/>
                  </a:srgbClr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sz="1400" dirty="0"/>
                </a:p>
              </p:txBody>
            </p:sp>
          </p:grpSp>
          <p:grpSp>
            <p:nvGrpSpPr>
              <p:cNvPr id="31" name="Groupe 30">
                <a:extLst>
                  <a:ext uri="{FF2B5EF4-FFF2-40B4-BE49-F238E27FC236}">
                    <a16:creationId xmlns:a16="http://schemas.microsoft.com/office/drawing/2014/main" id="{F5FC9A59-19A0-449E-B516-35325D29F6C5}"/>
                  </a:ext>
                </a:extLst>
              </p:cNvPr>
              <p:cNvGrpSpPr/>
              <p:nvPr/>
            </p:nvGrpSpPr>
            <p:grpSpPr>
              <a:xfrm>
                <a:off x="304848" y="1961575"/>
                <a:ext cx="2711098" cy="252920"/>
                <a:chOff x="309369" y="2248344"/>
                <a:chExt cx="2711098" cy="252920"/>
              </a:xfrm>
            </p:grpSpPr>
            <p:sp>
              <p:nvSpPr>
                <p:cNvPr id="38" name="ZoneTexte 37">
                  <a:extLst>
                    <a:ext uri="{FF2B5EF4-FFF2-40B4-BE49-F238E27FC236}">
                      <a16:creationId xmlns:a16="http://schemas.microsoft.com/office/drawing/2014/main" id="{6C442429-118D-4F42-91CD-9B56ECE4FAEE}"/>
                    </a:ext>
                  </a:extLst>
                </p:cNvPr>
                <p:cNvSpPr txBox="1"/>
                <p:nvPr/>
              </p:nvSpPr>
              <p:spPr>
                <a:xfrm>
                  <a:off x="473256" y="2274243"/>
                  <a:ext cx="2547211" cy="1890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fr-FR"/>
                  </a:defPPr>
                  <a:lvl1pPr algn="ctr">
                    <a:defRPr sz="1400">
                      <a:latin typeface="Arial Nova Light" panose="020B0304020202020204" pitchFamily="34" charset="0"/>
                    </a:defRPr>
                  </a:lvl1pPr>
                </a:lstStyle>
                <a:p>
                  <a:r>
                    <a:rPr lang="fr-FR" dirty="0"/>
                    <a:t>Bâtiments activés 2021</a:t>
                  </a:r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6AA072C5-FB22-4B3C-B581-4713F5B19628}"/>
                    </a:ext>
                  </a:extLst>
                </p:cNvPr>
                <p:cNvSpPr/>
                <p:nvPr/>
              </p:nvSpPr>
              <p:spPr>
                <a:xfrm>
                  <a:off x="309369" y="2248344"/>
                  <a:ext cx="434775" cy="252920"/>
                </a:xfrm>
                <a:prstGeom prst="rect">
                  <a:avLst/>
                </a:prstGeom>
                <a:pattFill prst="wdUpDiag">
                  <a:fgClr>
                    <a:schemeClr val="tx1"/>
                  </a:fgClr>
                  <a:bgClr>
                    <a:schemeClr val="bg1"/>
                  </a:bgClr>
                </a:pattFill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sz="1400" dirty="0"/>
                </a:p>
              </p:txBody>
            </p:sp>
          </p:grp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DF6CBCF4-1A85-4963-A32D-DE02D58888B6}"/>
                  </a:ext>
                </a:extLst>
              </p:cNvPr>
              <p:cNvSpPr txBox="1"/>
              <p:nvPr/>
            </p:nvSpPr>
            <p:spPr>
              <a:xfrm>
                <a:off x="690242" y="2456278"/>
                <a:ext cx="2149377" cy="467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dirty="0">
                    <a:latin typeface="Arial Nova Light" panose="020B0304020202020204" pitchFamily="34" charset="0"/>
                  </a:rPr>
                  <a:t>Bâtiments activables</a:t>
                </a:r>
              </a:p>
              <a:p>
                <a:pPr algn="ctr"/>
                <a:r>
                  <a:rPr lang="fr-FR" sz="1050" i="1" dirty="0">
                    <a:latin typeface="Arial Nova Light" panose="020B0304020202020204" pitchFamily="34" charset="0"/>
                  </a:rPr>
                  <a:t>  Car accessible par RDC et                 non accolés à un bâtiment autre que RDC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B3A631C-C9C9-4140-8A38-3D2285000EAC}"/>
                  </a:ext>
                </a:extLst>
              </p:cNvPr>
              <p:cNvSpPr/>
              <p:nvPr/>
            </p:nvSpPr>
            <p:spPr>
              <a:xfrm>
                <a:off x="304849" y="2474894"/>
                <a:ext cx="434774" cy="252920"/>
              </a:xfrm>
              <a:prstGeom prst="rect">
                <a:avLst/>
              </a:prstGeom>
              <a:solidFill>
                <a:srgbClr val="4CC6E8">
                  <a:alpha val="46000"/>
                </a:srgbClr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00" dirty="0"/>
              </a:p>
            </p:txBody>
          </p:sp>
        </p:grp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C5DBC4B4-C5C0-47B8-B4A9-774AFF5DA452}"/>
                </a:ext>
              </a:extLst>
            </p:cNvPr>
            <p:cNvSpPr txBox="1"/>
            <p:nvPr/>
          </p:nvSpPr>
          <p:spPr>
            <a:xfrm>
              <a:off x="707390" y="3284852"/>
              <a:ext cx="16640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algn="ctr">
                <a:defRPr sz="1400">
                  <a:latin typeface="Arial Nova Light" panose="020B0304020202020204" pitchFamily="34" charset="0"/>
                </a:defRPr>
              </a:lvl1pPr>
            </a:lstStyle>
            <a:p>
              <a:r>
                <a:rPr lang="fr-FR" dirty="0"/>
                <a:t>Zone travaux 2022 (fouilles) 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429DA83-08D5-478E-98F3-7A0D834D8A67}"/>
                </a:ext>
              </a:extLst>
            </p:cNvPr>
            <p:cNvSpPr/>
            <p:nvPr/>
          </p:nvSpPr>
          <p:spPr>
            <a:xfrm>
              <a:off x="239014" y="3338762"/>
              <a:ext cx="434775" cy="368166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19050" cap="flat">
              <a:solidFill>
                <a:srgbClr val="FF0000">
                  <a:alpha val="85000"/>
                </a:srgbClr>
              </a:solidFill>
              <a:prstDash val="sysDot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AE032A59-4D6C-46EC-BB4E-68A32569F50A}"/>
              </a:ext>
            </a:extLst>
          </p:cNvPr>
          <p:cNvGrpSpPr/>
          <p:nvPr/>
        </p:nvGrpSpPr>
        <p:grpSpPr>
          <a:xfrm>
            <a:off x="3379749" y="912638"/>
            <a:ext cx="7085767" cy="5385209"/>
            <a:chOff x="2346413" y="956344"/>
            <a:chExt cx="7085767" cy="5385209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CB54DA2D-1C1C-4969-A718-A4C9FC0545CD}"/>
                </a:ext>
              </a:extLst>
            </p:cNvPr>
            <p:cNvGrpSpPr/>
            <p:nvPr/>
          </p:nvGrpSpPr>
          <p:grpSpPr>
            <a:xfrm>
              <a:off x="2346413" y="956344"/>
              <a:ext cx="7085767" cy="5385209"/>
              <a:chOff x="2018672" y="425614"/>
              <a:chExt cx="8907162" cy="6357680"/>
            </a:xfrm>
          </p:grpSpPr>
          <p:pic>
            <p:nvPicPr>
              <p:cNvPr id="8" name="Image 7">
                <a:extLst>
                  <a:ext uri="{FF2B5EF4-FFF2-40B4-BE49-F238E27FC236}">
                    <a16:creationId xmlns:a16="http://schemas.microsoft.com/office/drawing/2014/main" id="{F6F987FE-02E2-4322-9FAD-4670772463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 b="782"/>
              <a:stretch/>
            </p:blipFill>
            <p:spPr>
              <a:xfrm>
                <a:off x="2018672" y="425614"/>
                <a:ext cx="8907162" cy="6357680"/>
              </a:xfrm>
              <a:prstGeom prst="rect">
                <a:avLst/>
              </a:prstGeom>
            </p:spPr>
          </p:pic>
          <p:sp>
            <p:nvSpPr>
              <p:cNvPr id="10" name="Forme libre : forme 9">
                <a:extLst>
                  <a:ext uri="{FF2B5EF4-FFF2-40B4-BE49-F238E27FC236}">
                    <a16:creationId xmlns:a16="http://schemas.microsoft.com/office/drawing/2014/main" id="{7B1259B6-6523-48F2-A061-FDE38678A51B}"/>
                  </a:ext>
                </a:extLst>
              </p:cNvPr>
              <p:cNvSpPr/>
              <p:nvPr/>
            </p:nvSpPr>
            <p:spPr>
              <a:xfrm>
                <a:off x="3745149" y="1245142"/>
                <a:ext cx="4756825" cy="4046707"/>
              </a:xfrm>
              <a:custGeom>
                <a:avLst/>
                <a:gdLst>
                  <a:gd name="connsiteX0" fmla="*/ 1702340 w 4756825"/>
                  <a:gd name="connsiteY0" fmla="*/ 2178996 h 4046707"/>
                  <a:gd name="connsiteX1" fmla="*/ 1702340 w 4756825"/>
                  <a:gd name="connsiteY1" fmla="*/ 2393005 h 4046707"/>
                  <a:gd name="connsiteX2" fmla="*/ 0 w 4756825"/>
                  <a:gd name="connsiteY2" fmla="*/ 2315183 h 4046707"/>
                  <a:gd name="connsiteX3" fmla="*/ 58366 w 4756825"/>
                  <a:gd name="connsiteY3" fmla="*/ 2743200 h 4046707"/>
                  <a:gd name="connsiteX4" fmla="*/ 29183 w 4756825"/>
                  <a:gd name="connsiteY4" fmla="*/ 2928026 h 4046707"/>
                  <a:gd name="connsiteX5" fmla="*/ 680936 w 4756825"/>
                  <a:gd name="connsiteY5" fmla="*/ 3122579 h 4046707"/>
                  <a:gd name="connsiteX6" fmla="*/ 2149813 w 4756825"/>
                  <a:gd name="connsiteY6" fmla="*/ 3589507 h 4046707"/>
                  <a:gd name="connsiteX7" fmla="*/ 2062264 w 4756825"/>
                  <a:gd name="connsiteY7" fmla="*/ 3881337 h 4046707"/>
                  <a:gd name="connsiteX8" fmla="*/ 583660 w 4756825"/>
                  <a:gd name="connsiteY8" fmla="*/ 3433864 h 4046707"/>
                  <a:gd name="connsiteX9" fmla="*/ 554477 w 4756825"/>
                  <a:gd name="connsiteY9" fmla="*/ 3501958 h 4046707"/>
                  <a:gd name="connsiteX10" fmla="*/ 2023353 w 4756825"/>
                  <a:gd name="connsiteY10" fmla="*/ 4017524 h 4046707"/>
                  <a:gd name="connsiteX11" fmla="*/ 2266545 w 4756825"/>
                  <a:gd name="connsiteY11" fmla="*/ 4046707 h 4046707"/>
                  <a:gd name="connsiteX12" fmla="*/ 2324911 w 4756825"/>
                  <a:gd name="connsiteY12" fmla="*/ 3463047 h 4046707"/>
                  <a:gd name="connsiteX13" fmla="*/ 2470825 w 4756825"/>
                  <a:gd name="connsiteY13" fmla="*/ 3463047 h 4046707"/>
                  <a:gd name="connsiteX14" fmla="*/ 2538919 w 4756825"/>
                  <a:gd name="connsiteY14" fmla="*/ 3278222 h 4046707"/>
                  <a:gd name="connsiteX15" fmla="*/ 2616740 w 4756825"/>
                  <a:gd name="connsiteY15" fmla="*/ 3287949 h 4046707"/>
                  <a:gd name="connsiteX16" fmla="*/ 2694562 w 4756825"/>
                  <a:gd name="connsiteY16" fmla="*/ 3171217 h 4046707"/>
                  <a:gd name="connsiteX17" fmla="*/ 3035030 w 4756825"/>
                  <a:gd name="connsiteY17" fmla="*/ 3210128 h 4046707"/>
                  <a:gd name="connsiteX18" fmla="*/ 3093396 w 4756825"/>
                  <a:gd name="connsiteY18" fmla="*/ 2976664 h 4046707"/>
                  <a:gd name="connsiteX19" fmla="*/ 3326860 w 4756825"/>
                  <a:gd name="connsiteY19" fmla="*/ 3035030 h 4046707"/>
                  <a:gd name="connsiteX20" fmla="*/ 4426085 w 4756825"/>
                  <a:gd name="connsiteY20" fmla="*/ 3210128 h 4046707"/>
                  <a:gd name="connsiteX21" fmla="*/ 4756825 w 4756825"/>
                  <a:gd name="connsiteY21" fmla="*/ 3005847 h 4046707"/>
                  <a:gd name="connsiteX22" fmla="*/ 4562272 w 4756825"/>
                  <a:gd name="connsiteY22" fmla="*/ 2752928 h 4046707"/>
                  <a:gd name="connsiteX23" fmla="*/ 2684834 w 4756825"/>
                  <a:gd name="connsiteY23" fmla="*/ 1955260 h 4046707"/>
                  <a:gd name="connsiteX24" fmla="*/ 2558374 w 4756825"/>
                  <a:gd name="connsiteY24" fmla="*/ 1945532 h 4046707"/>
                  <a:gd name="connsiteX25" fmla="*/ 2568102 w 4756825"/>
                  <a:gd name="connsiteY25" fmla="*/ 2091447 h 4046707"/>
                  <a:gd name="connsiteX26" fmla="*/ 1964987 w 4756825"/>
                  <a:gd name="connsiteY26" fmla="*/ 2052537 h 4046707"/>
                  <a:gd name="connsiteX27" fmla="*/ 1838528 w 4756825"/>
                  <a:gd name="connsiteY27" fmla="*/ 1322962 h 4046707"/>
                  <a:gd name="connsiteX28" fmla="*/ 1760706 w 4756825"/>
                  <a:gd name="connsiteY28" fmla="*/ 787941 h 4046707"/>
                  <a:gd name="connsiteX29" fmla="*/ 1371600 w 4756825"/>
                  <a:gd name="connsiteY29" fmla="*/ 252920 h 4046707"/>
                  <a:gd name="connsiteX30" fmla="*/ 963038 w 4756825"/>
                  <a:gd name="connsiteY30" fmla="*/ 0 h 4046707"/>
                  <a:gd name="connsiteX31" fmla="*/ 797668 w 4756825"/>
                  <a:gd name="connsiteY31" fmla="*/ 126460 h 4046707"/>
                  <a:gd name="connsiteX32" fmla="*/ 1225685 w 4756825"/>
                  <a:gd name="connsiteY32" fmla="*/ 418290 h 4046707"/>
                  <a:gd name="connsiteX33" fmla="*/ 1527242 w 4756825"/>
                  <a:gd name="connsiteY33" fmla="*/ 846307 h 4046707"/>
                  <a:gd name="connsiteX34" fmla="*/ 1692613 w 4756825"/>
                  <a:gd name="connsiteY34" fmla="*/ 1478605 h 4046707"/>
                  <a:gd name="connsiteX35" fmla="*/ 1692613 w 4756825"/>
                  <a:gd name="connsiteY35" fmla="*/ 1478605 h 4046707"/>
                  <a:gd name="connsiteX36" fmla="*/ 1838528 w 4756825"/>
                  <a:gd name="connsiteY36" fmla="*/ 2081720 h 4046707"/>
                  <a:gd name="connsiteX37" fmla="*/ 1838528 w 4756825"/>
                  <a:gd name="connsiteY37" fmla="*/ 2208179 h 4046707"/>
                  <a:gd name="connsiteX38" fmla="*/ 1702340 w 4756825"/>
                  <a:gd name="connsiteY38" fmla="*/ 2178996 h 4046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756825" h="4046707">
                    <a:moveTo>
                      <a:pt x="1702340" y="2178996"/>
                    </a:moveTo>
                    <a:lnTo>
                      <a:pt x="1702340" y="2393005"/>
                    </a:lnTo>
                    <a:lnTo>
                      <a:pt x="0" y="2315183"/>
                    </a:lnTo>
                    <a:lnTo>
                      <a:pt x="58366" y="2743200"/>
                    </a:lnTo>
                    <a:lnTo>
                      <a:pt x="29183" y="2928026"/>
                    </a:lnTo>
                    <a:lnTo>
                      <a:pt x="680936" y="3122579"/>
                    </a:lnTo>
                    <a:lnTo>
                      <a:pt x="2149813" y="3589507"/>
                    </a:lnTo>
                    <a:lnTo>
                      <a:pt x="2062264" y="3881337"/>
                    </a:lnTo>
                    <a:lnTo>
                      <a:pt x="583660" y="3433864"/>
                    </a:lnTo>
                    <a:lnTo>
                      <a:pt x="554477" y="3501958"/>
                    </a:lnTo>
                    <a:lnTo>
                      <a:pt x="2023353" y="4017524"/>
                    </a:lnTo>
                    <a:lnTo>
                      <a:pt x="2266545" y="4046707"/>
                    </a:lnTo>
                    <a:lnTo>
                      <a:pt x="2324911" y="3463047"/>
                    </a:lnTo>
                    <a:lnTo>
                      <a:pt x="2470825" y="3463047"/>
                    </a:lnTo>
                    <a:lnTo>
                      <a:pt x="2538919" y="3278222"/>
                    </a:lnTo>
                    <a:lnTo>
                      <a:pt x="2616740" y="3287949"/>
                    </a:lnTo>
                    <a:lnTo>
                      <a:pt x="2694562" y="3171217"/>
                    </a:lnTo>
                    <a:lnTo>
                      <a:pt x="3035030" y="3210128"/>
                    </a:lnTo>
                    <a:lnTo>
                      <a:pt x="3093396" y="2976664"/>
                    </a:lnTo>
                    <a:lnTo>
                      <a:pt x="3326860" y="3035030"/>
                    </a:lnTo>
                    <a:lnTo>
                      <a:pt x="4426085" y="3210128"/>
                    </a:lnTo>
                    <a:lnTo>
                      <a:pt x="4756825" y="3005847"/>
                    </a:lnTo>
                    <a:lnTo>
                      <a:pt x="4562272" y="2752928"/>
                    </a:lnTo>
                    <a:lnTo>
                      <a:pt x="2684834" y="1955260"/>
                    </a:lnTo>
                    <a:lnTo>
                      <a:pt x="2558374" y="1945532"/>
                    </a:lnTo>
                    <a:lnTo>
                      <a:pt x="2568102" y="2091447"/>
                    </a:lnTo>
                    <a:lnTo>
                      <a:pt x="1964987" y="2052537"/>
                    </a:lnTo>
                    <a:lnTo>
                      <a:pt x="1838528" y="1322962"/>
                    </a:lnTo>
                    <a:lnTo>
                      <a:pt x="1760706" y="787941"/>
                    </a:lnTo>
                    <a:lnTo>
                      <a:pt x="1371600" y="252920"/>
                    </a:lnTo>
                    <a:lnTo>
                      <a:pt x="963038" y="0"/>
                    </a:lnTo>
                    <a:lnTo>
                      <a:pt x="797668" y="126460"/>
                    </a:lnTo>
                    <a:lnTo>
                      <a:pt x="1225685" y="418290"/>
                    </a:lnTo>
                    <a:lnTo>
                      <a:pt x="1527242" y="846307"/>
                    </a:lnTo>
                    <a:lnTo>
                      <a:pt x="1692613" y="1478605"/>
                    </a:lnTo>
                    <a:lnTo>
                      <a:pt x="1692613" y="1478605"/>
                    </a:lnTo>
                    <a:lnTo>
                      <a:pt x="1838528" y="2081720"/>
                    </a:lnTo>
                    <a:lnTo>
                      <a:pt x="1838528" y="2208179"/>
                    </a:lnTo>
                    <a:lnTo>
                      <a:pt x="1702340" y="2178996"/>
                    </a:lnTo>
                    <a:close/>
                  </a:path>
                </a:pathLst>
              </a:custGeom>
              <a:solidFill>
                <a:srgbClr val="92D050">
                  <a:alpha val="38000"/>
                </a:srgbClr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/>
                <a:endParaRPr lang="fr-FR" dirty="0"/>
              </a:p>
            </p:txBody>
          </p:sp>
          <p:sp>
            <p:nvSpPr>
              <p:cNvPr id="11" name="Forme libre : forme 10">
                <a:extLst>
                  <a:ext uri="{FF2B5EF4-FFF2-40B4-BE49-F238E27FC236}">
                    <a16:creationId xmlns:a16="http://schemas.microsoft.com/office/drawing/2014/main" id="{BFE099A8-F6A7-40DB-9440-22CA0160E905}"/>
                  </a:ext>
                </a:extLst>
              </p:cNvPr>
              <p:cNvSpPr/>
              <p:nvPr/>
            </p:nvSpPr>
            <p:spPr>
              <a:xfrm>
                <a:off x="4786606" y="1418255"/>
                <a:ext cx="777617" cy="1324947"/>
              </a:xfrm>
              <a:custGeom>
                <a:avLst/>
                <a:gdLst>
                  <a:gd name="connsiteX0" fmla="*/ 0 w 802433"/>
                  <a:gd name="connsiteY0" fmla="*/ 0 h 1352939"/>
                  <a:gd name="connsiteX1" fmla="*/ 233265 w 802433"/>
                  <a:gd name="connsiteY1" fmla="*/ 195943 h 1352939"/>
                  <a:gd name="connsiteX2" fmla="*/ 494523 w 802433"/>
                  <a:gd name="connsiteY2" fmla="*/ 485192 h 1352939"/>
                  <a:gd name="connsiteX3" fmla="*/ 606490 w 802433"/>
                  <a:gd name="connsiteY3" fmla="*/ 681135 h 1352939"/>
                  <a:gd name="connsiteX4" fmla="*/ 709127 w 802433"/>
                  <a:gd name="connsiteY4" fmla="*/ 1082351 h 1352939"/>
                  <a:gd name="connsiteX5" fmla="*/ 802433 w 802433"/>
                  <a:gd name="connsiteY5" fmla="*/ 1352939 h 1352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2433" h="1352939">
                    <a:moveTo>
                      <a:pt x="0" y="0"/>
                    </a:moveTo>
                    <a:cubicBezTo>
                      <a:pt x="75422" y="57539"/>
                      <a:pt x="150845" y="115078"/>
                      <a:pt x="233265" y="195943"/>
                    </a:cubicBezTo>
                    <a:cubicBezTo>
                      <a:pt x="315685" y="276808"/>
                      <a:pt x="432319" y="404327"/>
                      <a:pt x="494523" y="485192"/>
                    </a:cubicBezTo>
                    <a:cubicBezTo>
                      <a:pt x="556727" y="566057"/>
                      <a:pt x="570723" y="581609"/>
                      <a:pt x="606490" y="681135"/>
                    </a:cubicBezTo>
                    <a:cubicBezTo>
                      <a:pt x="642257" y="780661"/>
                      <a:pt x="676470" y="970384"/>
                      <a:pt x="709127" y="1082351"/>
                    </a:cubicBezTo>
                    <a:cubicBezTo>
                      <a:pt x="741784" y="1194318"/>
                      <a:pt x="772108" y="1273628"/>
                      <a:pt x="802433" y="1352939"/>
                    </a:cubicBezTo>
                  </a:path>
                </a:pathLst>
              </a:custGeom>
              <a:noFill/>
              <a:ln w="28575" cap="flat">
                <a:solidFill>
                  <a:srgbClr val="FF0000"/>
                </a:solidFill>
                <a:prstDash val="sysDash"/>
                <a:miter/>
                <a:tailEnd type="arrow" w="lg" len="med"/>
              </a:ln>
            </p:spPr>
            <p:txBody>
              <a:bodyPr rtlCol="0" anchor="ctr"/>
              <a:lstStyle/>
              <a:p>
                <a:pPr algn="ctr"/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09EF8FB-94D0-4FEB-BD19-851DF8E38E5B}"/>
                  </a:ext>
                </a:extLst>
              </p:cNvPr>
              <p:cNvSpPr/>
              <p:nvPr/>
            </p:nvSpPr>
            <p:spPr>
              <a:xfrm rot="161301">
                <a:off x="4610913" y="3618691"/>
                <a:ext cx="777617" cy="145915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/>
                <a:endParaRPr lang="fr-FR" dirty="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BF21C66-EFB8-4063-80ED-3D3339BA064B}"/>
                  </a:ext>
                </a:extLst>
              </p:cNvPr>
              <p:cNvSpPr/>
              <p:nvPr/>
            </p:nvSpPr>
            <p:spPr>
              <a:xfrm rot="936946">
                <a:off x="3758719" y="4068777"/>
                <a:ext cx="640344" cy="188631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/>
                <a:endParaRPr lang="fr-FR" dirty="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3BB6E1-7A82-4C58-B403-A251F2E47E35}"/>
                  </a:ext>
                </a:extLst>
              </p:cNvPr>
              <p:cNvSpPr/>
              <p:nvPr/>
            </p:nvSpPr>
            <p:spPr>
              <a:xfrm>
                <a:off x="3753770" y="3548437"/>
                <a:ext cx="229384" cy="124828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/>
                <a:endParaRPr lang="fr-FR" dirty="0"/>
              </a:p>
            </p:txBody>
          </p:sp>
          <p:sp>
            <p:nvSpPr>
              <p:cNvPr id="15" name="Forme libre : forme 14">
                <a:extLst>
                  <a:ext uri="{FF2B5EF4-FFF2-40B4-BE49-F238E27FC236}">
                    <a16:creationId xmlns:a16="http://schemas.microsoft.com/office/drawing/2014/main" id="{C2D15F5E-CDB0-4D5D-8108-5793A8AF62E5}"/>
                  </a:ext>
                </a:extLst>
              </p:cNvPr>
              <p:cNvSpPr/>
              <p:nvPr/>
            </p:nvSpPr>
            <p:spPr>
              <a:xfrm>
                <a:off x="4330840" y="4350936"/>
                <a:ext cx="1557494" cy="743578"/>
              </a:xfrm>
              <a:custGeom>
                <a:avLst/>
                <a:gdLst>
                  <a:gd name="connsiteX0" fmla="*/ 90435 w 1557494"/>
                  <a:gd name="connsiteY0" fmla="*/ 0 h 743578"/>
                  <a:gd name="connsiteX1" fmla="*/ 0 w 1557494"/>
                  <a:gd name="connsiteY1" fmla="*/ 321548 h 743578"/>
                  <a:gd name="connsiteX2" fmla="*/ 1477107 w 1557494"/>
                  <a:gd name="connsiteY2" fmla="*/ 743578 h 743578"/>
                  <a:gd name="connsiteX3" fmla="*/ 1557494 w 1557494"/>
                  <a:gd name="connsiteY3" fmla="*/ 462224 h 743578"/>
                  <a:gd name="connsiteX4" fmla="*/ 90435 w 1557494"/>
                  <a:gd name="connsiteY4" fmla="*/ 0 h 743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7494" h="743578">
                    <a:moveTo>
                      <a:pt x="90435" y="0"/>
                    </a:moveTo>
                    <a:lnTo>
                      <a:pt x="0" y="321548"/>
                    </a:lnTo>
                    <a:lnTo>
                      <a:pt x="1477107" y="743578"/>
                    </a:lnTo>
                    <a:lnTo>
                      <a:pt x="1557494" y="462224"/>
                    </a:lnTo>
                    <a:lnTo>
                      <a:pt x="90435" y="0"/>
                    </a:lnTo>
                    <a:close/>
                  </a:path>
                </a:pathLst>
              </a:custGeom>
              <a:solidFill>
                <a:srgbClr val="4CC6E8">
                  <a:alpha val="46000"/>
                </a:srgbClr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/>
                <a:endParaRPr lang="fr-FR" dirty="0"/>
              </a:p>
            </p:txBody>
          </p:sp>
          <p:sp>
            <p:nvSpPr>
              <p:cNvPr id="16" name="Forme libre : forme 15">
                <a:extLst>
                  <a:ext uri="{FF2B5EF4-FFF2-40B4-BE49-F238E27FC236}">
                    <a16:creationId xmlns:a16="http://schemas.microsoft.com/office/drawing/2014/main" id="{08684E23-C1F4-4AFC-B9BA-E0B92C922CA9}"/>
                  </a:ext>
                </a:extLst>
              </p:cNvPr>
              <p:cNvSpPr/>
              <p:nvPr/>
            </p:nvSpPr>
            <p:spPr>
              <a:xfrm rot="20826849">
                <a:off x="4583601" y="3520928"/>
                <a:ext cx="819155" cy="349917"/>
              </a:xfrm>
              <a:custGeom>
                <a:avLst/>
                <a:gdLst>
                  <a:gd name="connsiteX0" fmla="*/ 90435 w 1557494"/>
                  <a:gd name="connsiteY0" fmla="*/ 0 h 743578"/>
                  <a:gd name="connsiteX1" fmla="*/ 0 w 1557494"/>
                  <a:gd name="connsiteY1" fmla="*/ 321548 h 743578"/>
                  <a:gd name="connsiteX2" fmla="*/ 1477107 w 1557494"/>
                  <a:gd name="connsiteY2" fmla="*/ 743578 h 743578"/>
                  <a:gd name="connsiteX3" fmla="*/ 1557494 w 1557494"/>
                  <a:gd name="connsiteY3" fmla="*/ 462224 h 743578"/>
                  <a:gd name="connsiteX4" fmla="*/ 90435 w 1557494"/>
                  <a:gd name="connsiteY4" fmla="*/ 0 h 743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7494" h="743578">
                    <a:moveTo>
                      <a:pt x="90435" y="0"/>
                    </a:moveTo>
                    <a:lnTo>
                      <a:pt x="0" y="321548"/>
                    </a:lnTo>
                    <a:lnTo>
                      <a:pt x="1477107" y="743578"/>
                    </a:lnTo>
                    <a:lnTo>
                      <a:pt x="1557494" y="462224"/>
                    </a:lnTo>
                    <a:lnTo>
                      <a:pt x="90435" y="0"/>
                    </a:lnTo>
                    <a:close/>
                  </a:path>
                </a:pathLst>
              </a:custGeom>
              <a:solidFill>
                <a:srgbClr val="4CC6E8">
                  <a:alpha val="46000"/>
                </a:srgbClr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/>
                <a:endParaRPr lang="fr-FR" dirty="0"/>
              </a:p>
            </p:txBody>
          </p:sp>
          <p:sp>
            <p:nvSpPr>
              <p:cNvPr id="17" name="Forme libre : forme 16">
                <a:extLst>
                  <a:ext uri="{FF2B5EF4-FFF2-40B4-BE49-F238E27FC236}">
                    <a16:creationId xmlns:a16="http://schemas.microsoft.com/office/drawing/2014/main" id="{BCAF2987-39DD-4C0D-AA0E-740649860300}"/>
                  </a:ext>
                </a:extLst>
              </p:cNvPr>
              <p:cNvSpPr/>
              <p:nvPr/>
            </p:nvSpPr>
            <p:spPr>
              <a:xfrm>
                <a:off x="3758084" y="3949002"/>
                <a:ext cx="643094" cy="401934"/>
              </a:xfrm>
              <a:custGeom>
                <a:avLst/>
                <a:gdLst>
                  <a:gd name="connsiteX0" fmla="*/ 40193 w 643094"/>
                  <a:gd name="connsiteY0" fmla="*/ 0 h 401934"/>
                  <a:gd name="connsiteX1" fmla="*/ 643094 w 643094"/>
                  <a:gd name="connsiteY1" fmla="*/ 211016 h 401934"/>
                  <a:gd name="connsiteX2" fmla="*/ 592852 w 643094"/>
                  <a:gd name="connsiteY2" fmla="*/ 401934 h 401934"/>
                  <a:gd name="connsiteX3" fmla="*/ 0 w 643094"/>
                  <a:gd name="connsiteY3" fmla="*/ 251209 h 401934"/>
                  <a:gd name="connsiteX4" fmla="*/ 40193 w 643094"/>
                  <a:gd name="connsiteY4" fmla="*/ 0 h 401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094" h="401934">
                    <a:moveTo>
                      <a:pt x="40193" y="0"/>
                    </a:moveTo>
                    <a:lnTo>
                      <a:pt x="643094" y="211016"/>
                    </a:lnTo>
                    <a:lnTo>
                      <a:pt x="592852" y="401934"/>
                    </a:lnTo>
                    <a:lnTo>
                      <a:pt x="0" y="251209"/>
                    </a:lnTo>
                    <a:lnTo>
                      <a:pt x="40193" y="0"/>
                    </a:lnTo>
                    <a:close/>
                  </a:path>
                </a:pathLst>
              </a:custGeom>
              <a:solidFill>
                <a:srgbClr val="4CC6E8">
                  <a:alpha val="46000"/>
                </a:srgbClr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  <p:sp>
            <p:nvSpPr>
              <p:cNvPr id="18" name="Forme libre : forme 17">
                <a:extLst>
                  <a:ext uri="{FF2B5EF4-FFF2-40B4-BE49-F238E27FC236}">
                    <a16:creationId xmlns:a16="http://schemas.microsoft.com/office/drawing/2014/main" id="{F8CCEDC1-34BA-4553-B55C-420727853D18}"/>
                  </a:ext>
                </a:extLst>
              </p:cNvPr>
              <p:cNvSpPr/>
              <p:nvPr/>
            </p:nvSpPr>
            <p:spPr>
              <a:xfrm>
                <a:off x="3747477" y="3536462"/>
                <a:ext cx="242277" cy="144584"/>
              </a:xfrm>
              <a:custGeom>
                <a:avLst/>
                <a:gdLst>
                  <a:gd name="connsiteX0" fmla="*/ 0 w 242277"/>
                  <a:gd name="connsiteY0" fmla="*/ 0 h 144584"/>
                  <a:gd name="connsiteX1" fmla="*/ 242277 w 242277"/>
                  <a:gd name="connsiteY1" fmla="*/ 11723 h 144584"/>
                  <a:gd name="connsiteX2" fmla="*/ 242277 w 242277"/>
                  <a:gd name="connsiteY2" fmla="*/ 140676 h 144584"/>
                  <a:gd name="connsiteX3" fmla="*/ 7815 w 242277"/>
                  <a:gd name="connsiteY3" fmla="*/ 144584 h 144584"/>
                  <a:gd name="connsiteX4" fmla="*/ 0 w 242277"/>
                  <a:gd name="connsiteY4" fmla="*/ 0 h 144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277" h="144584">
                    <a:moveTo>
                      <a:pt x="0" y="0"/>
                    </a:moveTo>
                    <a:lnTo>
                      <a:pt x="242277" y="11723"/>
                    </a:lnTo>
                    <a:lnTo>
                      <a:pt x="242277" y="140676"/>
                    </a:lnTo>
                    <a:lnTo>
                      <a:pt x="7815" y="144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C6E8">
                  <a:alpha val="46000"/>
                </a:srgbClr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  <p:sp>
            <p:nvSpPr>
              <p:cNvPr id="19" name="Forme libre : forme 18">
                <a:extLst>
                  <a:ext uri="{FF2B5EF4-FFF2-40B4-BE49-F238E27FC236}">
                    <a16:creationId xmlns:a16="http://schemas.microsoft.com/office/drawing/2014/main" id="{11B17A29-CE61-40F6-8CBA-484FF3D6785C}"/>
                  </a:ext>
                </a:extLst>
              </p:cNvPr>
              <p:cNvSpPr/>
              <p:nvPr/>
            </p:nvSpPr>
            <p:spPr>
              <a:xfrm>
                <a:off x="3822638" y="2756581"/>
                <a:ext cx="361300" cy="606627"/>
              </a:xfrm>
              <a:custGeom>
                <a:avLst/>
                <a:gdLst>
                  <a:gd name="connsiteX0" fmla="*/ 0 w 361300"/>
                  <a:gd name="connsiteY0" fmla="*/ 35684 h 606627"/>
                  <a:gd name="connsiteX1" fmla="*/ 267629 w 361300"/>
                  <a:gd name="connsiteY1" fmla="*/ 0 h 606627"/>
                  <a:gd name="connsiteX2" fmla="*/ 361300 w 361300"/>
                  <a:gd name="connsiteY2" fmla="*/ 548640 h 606627"/>
                  <a:gd name="connsiteX3" fmla="*/ 89210 w 361300"/>
                  <a:gd name="connsiteY3" fmla="*/ 606627 h 606627"/>
                  <a:gd name="connsiteX4" fmla="*/ 0 w 361300"/>
                  <a:gd name="connsiteY4" fmla="*/ 35684 h 606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300" h="606627">
                    <a:moveTo>
                      <a:pt x="0" y="35684"/>
                    </a:moveTo>
                    <a:lnTo>
                      <a:pt x="267629" y="0"/>
                    </a:lnTo>
                    <a:lnTo>
                      <a:pt x="361300" y="548640"/>
                    </a:lnTo>
                    <a:lnTo>
                      <a:pt x="89210" y="606627"/>
                    </a:lnTo>
                    <a:lnTo>
                      <a:pt x="0" y="35684"/>
                    </a:lnTo>
                    <a:close/>
                  </a:path>
                </a:pathLst>
              </a:custGeom>
              <a:solidFill>
                <a:srgbClr val="4CC6E8">
                  <a:alpha val="46000"/>
                </a:srgbClr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  <p:sp>
            <p:nvSpPr>
              <p:cNvPr id="27" name="Forme libre : forme 26">
                <a:extLst>
                  <a:ext uri="{FF2B5EF4-FFF2-40B4-BE49-F238E27FC236}">
                    <a16:creationId xmlns:a16="http://schemas.microsoft.com/office/drawing/2014/main" id="{0E8311F3-A3F5-4FD0-9CAA-362DAEC5C746}"/>
                  </a:ext>
                </a:extLst>
              </p:cNvPr>
              <p:cNvSpPr/>
              <p:nvPr/>
            </p:nvSpPr>
            <p:spPr>
              <a:xfrm>
                <a:off x="9102436" y="3158836"/>
                <a:ext cx="581891" cy="644237"/>
              </a:xfrm>
              <a:custGeom>
                <a:avLst/>
                <a:gdLst>
                  <a:gd name="connsiteX0" fmla="*/ 332509 w 581891"/>
                  <a:gd name="connsiteY0" fmla="*/ 0 h 644237"/>
                  <a:gd name="connsiteX1" fmla="*/ 581891 w 581891"/>
                  <a:gd name="connsiteY1" fmla="*/ 207819 h 644237"/>
                  <a:gd name="connsiteX2" fmla="*/ 218209 w 581891"/>
                  <a:gd name="connsiteY2" fmla="*/ 644237 h 644237"/>
                  <a:gd name="connsiteX3" fmla="*/ 0 w 581891"/>
                  <a:gd name="connsiteY3" fmla="*/ 457200 h 644237"/>
                  <a:gd name="connsiteX4" fmla="*/ 332509 w 581891"/>
                  <a:gd name="connsiteY4" fmla="*/ 0 h 644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1891" h="644237">
                    <a:moveTo>
                      <a:pt x="332509" y="0"/>
                    </a:moveTo>
                    <a:lnTo>
                      <a:pt x="581891" y="207819"/>
                    </a:lnTo>
                    <a:lnTo>
                      <a:pt x="218209" y="644237"/>
                    </a:lnTo>
                    <a:lnTo>
                      <a:pt x="0" y="457200"/>
                    </a:lnTo>
                    <a:lnTo>
                      <a:pt x="332509" y="0"/>
                    </a:lnTo>
                    <a:close/>
                  </a:path>
                </a:pathLst>
              </a:cu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</p:grpSp>
        <p:sp>
          <p:nvSpPr>
            <p:cNvPr id="4" name="Forme libre : forme 3">
              <a:extLst>
                <a:ext uri="{FF2B5EF4-FFF2-40B4-BE49-F238E27FC236}">
                  <a16:creationId xmlns:a16="http://schemas.microsoft.com/office/drawing/2014/main" id="{DF92CCBD-6318-4F57-87DC-99E02A730C84}"/>
                </a:ext>
              </a:extLst>
            </p:cNvPr>
            <p:cNvSpPr/>
            <p:nvPr/>
          </p:nvSpPr>
          <p:spPr>
            <a:xfrm>
              <a:off x="5276675" y="4169328"/>
              <a:ext cx="2701255" cy="2114026"/>
            </a:xfrm>
            <a:custGeom>
              <a:avLst/>
              <a:gdLst>
                <a:gd name="connsiteX0" fmla="*/ 914400 w 2701255"/>
                <a:gd name="connsiteY0" fmla="*/ 0 h 2114026"/>
                <a:gd name="connsiteX1" fmla="*/ 872455 w 2701255"/>
                <a:gd name="connsiteY1" fmla="*/ 226503 h 2114026"/>
                <a:gd name="connsiteX2" fmla="*/ 587230 w 2701255"/>
                <a:gd name="connsiteY2" fmla="*/ 176169 h 2114026"/>
                <a:gd name="connsiteX3" fmla="*/ 461395 w 2701255"/>
                <a:gd name="connsiteY3" fmla="*/ 293615 h 2114026"/>
                <a:gd name="connsiteX4" fmla="*/ 419450 w 2701255"/>
                <a:gd name="connsiteY4" fmla="*/ 436228 h 2114026"/>
                <a:gd name="connsiteX5" fmla="*/ 302004 w 2701255"/>
                <a:gd name="connsiteY5" fmla="*/ 419450 h 2114026"/>
                <a:gd name="connsiteX6" fmla="*/ 234892 w 2701255"/>
                <a:gd name="connsiteY6" fmla="*/ 914400 h 2114026"/>
                <a:gd name="connsiteX7" fmla="*/ 25167 w 2701255"/>
                <a:gd name="connsiteY7" fmla="*/ 864066 h 2114026"/>
                <a:gd name="connsiteX8" fmla="*/ 0 w 2701255"/>
                <a:gd name="connsiteY8" fmla="*/ 1392573 h 2114026"/>
                <a:gd name="connsiteX9" fmla="*/ 713064 w 2701255"/>
                <a:gd name="connsiteY9" fmla="*/ 2114026 h 2114026"/>
                <a:gd name="connsiteX10" fmla="*/ 1585519 w 2701255"/>
                <a:gd name="connsiteY10" fmla="*/ 1543575 h 2114026"/>
                <a:gd name="connsiteX11" fmla="*/ 1803633 w 2701255"/>
                <a:gd name="connsiteY11" fmla="*/ 1048624 h 2114026"/>
                <a:gd name="connsiteX12" fmla="*/ 2491531 w 2701255"/>
                <a:gd name="connsiteY12" fmla="*/ 1249960 h 2114026"/>
                <a:gd name="connsiteX13" fmla="*/ 2541864 w 2701255"/>
                <a:gd name="connsiteY13" fmla="*/ 469784 h 2114026"/>
                <a:gd name="connsiteX14" fmla="*/ 2701255 w 2701255"/>
                <a:gd name="connsiteY14" fmla="*/ 461395 h 2114026"/>
                <a:gd name="connsiteX15" fmla="*/ 2701255 w 2701255"/>
                <a:gd name="connsiteY15" fmla="*/ 159391 h 2114026"/>
                <a:gd name="connsiteX16" fmla="*/ 2541864 w 2701255"/>
                <a:gd name="connsiteY16" fmla="*/ 117446 h 2114026"/>
                <a:gd name="connsiteX17" fmla="*/ 2223083 w 2701255"/>
                <a:gd name="connsiteY17" fmla="*/ 33556 h 2114026"/>
                <a:gd name="connsiteX18" fmla="*/ 1963024 w 2701255"/>
                <a:gd name="connsiteY18" fmla="*/ 209725 h 2114026"/>
                <a:gd name="connsiteX19" fmla="*/ 914400 w 2701255"/>
                <a:gd name="connsiteY19" fmla="*/ 0 h 2114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701255" h="2114026">
                  <a:moveTo>
                    <a:pt x="914400" y="0"/>
                  </a:moveTo>
                  <a:lnTo>
                    <a:pt x="872455" y="226503"/>
                  </a:lnTo>
                  <a:lnTo>
                    <a:pt x="587230" y="176169"/>
                  </a:lnTo>
                  <a:lnTo>
                    <a:pt x="461395" y="293615"/>
                  </a:lnTo>
                  <a:lnTo>
                    <a:pt x="419450" y="436228"/>
                  </a:lnTo>
                  <a:lnTo>
                    <a:pt x="302004" y="419450"/>
                  </a:lnTo>
                  <a:lnTo>
                    <a:pt x="234892" y="914400"/>
                  </a:lnTo>
                  <a:lnTo>
                    <a:pt x="25167" y="864066"/>
                  </a:lnTo>
                  <a:lnTo>
                    <a:pt x="0" y="1392573"/>
                  </a:lnTo>
                  <a:lnTo>
                    <a:pt x="713064" y="2114026"/>
                  </a:lnTo>
                  <a:lnTo>
                    <a:pt x="1585519" y="1543575"/>
                  </a:lnTo>
                  <a:lnTo>
                    <a:pt x="1803633" y="1048624"/>
                  </a:lnTo>
                  <a:lnTo>
                    <a:pt x="2491531" y="1249960"/>
                  </a:lnTo>
                  <a:lnTo>
                    <a:pt x="2541864" y="469784"/>
                  </a:lnTo>
                  <a:lnTo>
                    <a:pt x="2701255" y="461395"/>
                  </a:lnTo>
                  <a:lnTo>
                    <a:pt x="2701255" y="159391"/>
                  </a:lnTo>
                  <a:lnTo>
                    <a:pt x="2541864" y="117446"/>
                  </a:lnTo>
                  <a:lnTo>
                    <a:pt x="2223083" y="33556"/>
                  </a:lnTo>
                  <a:lnTo>
                    <a:pt x="1963024" y="209725"/>
                  </a:lnTo>
                  <a:lnTo>
                    <a:pt x="914400" y="0"/>
                  </a:lnTo>
                  <a:close/>
                </a:path>
              </a:pathLst>
            </a:custGeom>
            <a:solidFill>
              <a:srgbClr val="FF0000">
                <a:alpha val="20000"/>
              </a:srgbClr>
            </a:solidFill>
            <a:ln w="19050" cap="flat">
              <a:solidFill>
                <a:srgbClr val="FF0000">
                  <a:alpha val="85000"/>
                </a:srgbClr>
              </a:solidFill>
              <a:prstDash val="sysDot"/>
              <a:miter/>
            </a:ln>
          </p:spPr>
          <p:txBody>
            <a:bodyPr rtlCol="0" anchor="ctr"/>
            <a:lstStyle/>
            <a:p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47" name="ZoneTexte 46">
            <a:extLst>
              <a:ext uri="{FF2B5EF4-FFF2-40B4-BE49-F238E27FC236}">
                <a16:creationId xmlns:a16="http://schemas.microsoft.com/office/drawing/2014/main" id="{1B351EBE-4981-416B-9AB6-D17D167C74E8}"/>
              </a:ext>
            </a:extLst>
          </p:cNvPr>
          <p:cNvSpPr txBox="1"/>
          <p:nvPr/>
        </p:nvSpPr>
        <p:spPr>
          <a:xfrm>
            <a:off x="93099" y="1031159"/>
            <a:ext cx="7744232" cy="978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200" b="1" spc="-100">
                <a:solidFill>
                  <a:srgbClr val="C6A51B"/>
                </a:solidFill>
                <a:latin typeface="Arial Nova Light" panose="020B03040202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>
                <a:solidFill>
                  <a:srgbClr val="C0AF3F"/>
                </a:solidFill>
              </a:rPr>
              <a:t>Activation du site : Les contraintes du site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8DE9F152-BED9-45C8-BBC2-40D0285DAEB7}"/>
              </a:ext>
            </a:extLst>
          </p:cNvPr>
          <p:cNvSpPr txBox="1"/>
          <p:nvPr/>
        </p:nvSpPr>
        <p:spPr>
          <a:xfrm>
            <a:off x="9583187" y="4199481"/>
            <a:ext cx="2563796" cy="2273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200" b="1" i="1" u="sng" dirty="0">
                <a:latin typeface="Arial Nova Light" panose="020B0304020202020204" pitchFamily="34" charset="0"/>
              </a:rPr>
              <a:t>Dans l’enceinte de la Citadelle</a:t>
            </a:r>
            <a:r>
              <a:rPr lang="fr-FR" sz="1200" dirty="0">
                <a:latin typeface="Arial Nova Light" panose="020B0304020202020204" pitchFamily="34" charset="0"/>
              </a:rPr>
              <a:t> Jauge de 250 pers.</a:t>
            </a:r>
          </a:p>
          <a:p>
            <a:pPr>
              <a:lnSpc>
                <a:spcPct val="150000"/>
              </a:lnSpc>
            </a:pPr>
            <a:r>
              <a:rPr lang="fr-FR" sz="1200" dirty="0">
                <a:latin typeface="Arial Nova Light" panose="020B0304020202020204" pitchFamily="34" charset="0"/>
              </a:rPr>
              <a:t>- Pas de scènes ou estrades </a:t>
            </a:r>
          </a:p>
          <a:p>
            <a:pPr>
              <a:lnSpc>
                <a:spcPct val="150000"/>
              </a:lnSpc>
            </a:pPr>
            <a:r>
              <a:rPr lang="fr-FR" sz="1200" dirty="0">
                <a:latin typeface="Arial Nova Light" panose="020B0304020202020204" pitchFamily="34" charset="0"/>
              </a:rPr>
              <a:t>- Pas de places assises </a:t>
            </a:r>
          </a:p>
          <a:p>
            <a:pPr>
              <a:lnSpc>
                <a:spcPct val="150000"/>
              </a:lnSpc>
            </a:pPr>
            <a:r>
              <a:rPr lang="fr-FR" sz="1200" dirty="0">
                <a:latin typeface="Arial Nova Light" panose="020B0304020202020204" pitchFamily="34" charset="0"/>
              </a:rPr>
              <a:t>- Pas d’évènements de type musical (concert, festival, …)</a:t>
            </a:r>
          </a:p>
          <a:p>
            <a:pPr>
              <a:lnSpc>
                <a:spcPct val="150000"/>
              </a:lnSpc>
            </a:pPr>
            <a:r>
              <a:rPr lang="fr-FR" sz="1200" dirty="0">
                <a:latin typeface="Arial Nova Light" panose="020B0304020202020204" pitchFamily="34" charset="0"/>
              </a:rPr>
              <a:t>- Aucune accessibilité aux remparts</a:t>
            </a:r>
          </a:p>
          <a:p>
            <a:pPr>
              <a:lnSpc>
                <a:spcPct val="150000"/>
              </a:lnSpc>
            </a:pPr>
            <a:endParaRPr lang="fr-FR" sz="1200" dirty="0"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095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B724A248-E0F8-4973-8101-4B7FD0D0A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497" y="169049"/>
            <a:ext cx="8229600" cy="935302"/>
          </a:xfrm>
        </p:spPr>
        <p:txBody>
          <a:bodyPr lIns="91440" tIns="45720" rIns="91440" bIns="45720" anchor="t"/>
          <a:lstStyle/>
          <a:p>
            <a:pPr algn="l"/>
            <a:r>
              <a:rPr lang="fr-FR" sz="2400" b="1" dirty="0"/>
              <a:t>Urbanisme transitoire</a:t>
            </a:r>
            <a:br>
              <a:rPr lang="fr-FR" sz="2400" b="1" dirty="0"/>
            </a:b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Des exemples concrets ! Le projet de la citadelle </a:t>
            </a:r>
            <a:r>
              <a:rPr lang="fr-FR" sz="2400" b="1" dirty="0" err="1">
                <a:solidFill>
                  <a:schemeClr val="accent6">
                    <a:lumMod val="75000"/>
                  </a:schemeClr>
                </a:solidFill>
              </a:rPr>
              <a:t>Miollis</a:t>
            </a:r>
            <a:endParaRPr lang="fr-F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CF9AAAC-A2F7-467A-86E3-949382137D52}"/>
              </a:ext>
            </a:extLst>
          </p:cNvPr>
          <p:cNvSpPr txBox="1"/>
          <p:nvPr/>
        </p:nvSpPr>
        <p:spPr>
          <a:xfrm>
            <a:off x="93099" y="1031159"/>
            <a:ext cx="7744232" cy="978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200" b="1" spc="-100">
                <a:solidFill>
                  <a:srgbClr val="C6A51B"/>
                </a:solidFill>
                <a:latin typeface="Arial Nova Light" panose="020B03040202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>
                <a:solidFill>
                  <a:srgbClr val="C0AF3F"/>
                </a:solidFill>
              </a:rPr>
              <a:t>Activation du site : La Maison du Projet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F90BEFA-1C8A-4467-A0CD-EFF59C0FB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554" y="1691142"/>
            <a:ext cx="9497242" cy="395114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FEC0E32-035E-4A6C-A53D-8F4F34F9B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974" y="4102836"/>
            <a:ext cx="2317990" cy="1724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45A43B0-26C6-434C-A661-092BE9163E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574" y="1165720"/>
            <a:ext cx="2124767" cy="1793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4811DF1-5692-46F0-8FF6-B2AD3F98B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38" y="4637963"/>
            <a:ext cx="2886075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B21037C2-6B1E-4F19-80B7-329036F7D0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3248" y="223316"/>
            <a:ext cx="1979604" cy="198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2F21CE9B-1C3C-4F71-9A9A-EE4D05D7BC70}"/>
              </a:ext>
            </a:extLst>
          </p:cNvPr>
          <p:cNvSpPr txBox="1"/>
          <p:nvPr/>
        </p:nvSpPr>
        <p:spPr>
          <a:xfrm>
            <a:off x="8858745" y="4432371"/>
            <a:ext cx="3276117" cy="2256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fr-FR" b="1" dirty="0">
              <a:latin typeface="Arial Nova Light" panose="020B03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fr-FR" b="1" dirty="0">
                <a:latin typeface="Arial Nova Light" panose="020B0304020202020204" pitchFamily="34" charset="0"/>
              </a:rPr>
              <a:t>Depuis son ouverture la maison du projet a été visitée par environ </a:t>
            </a:r>
            <a:r>
              <a:rPr lang="fr-FR" sz="2400" b="1" spc="-100" dirty="0">
                <a:solidFill>
                  <a:srgbClr val="C0AF3F"/>
                </a:solidFill>
                <a:latin typeface="Arial Nova Light" panose="020B0304020202020204" pitchFamily="34" charset="0"/>
                <a:ea typeface="+mj-ea"/>
                <a:cs typeface="+mj-cs"/>
              </a:rPr>
              <a:t>20 000 </a:t>
            </a:r>
            <a:r>
              <a:rPr lang="fr-FR" b="1" dirty="0">
                <a:latin typeface="Arial Nova Light" panose="020B0304020202020204" pitchFamily="34" charset="0"/>
              </a:rPr>
              <a:t>personnes. </a:t>
            </a:r>
          </a:p>
          <a:p>
            <a:pPr algn="just">
              <a:lnSpc>
                <a:spcPct val="150000"/>
              </a:lnSpc>
            </a:pPr>
            <a:endParaRPr lang="fr-FR" dirty="0"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9296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B724A248-E0F8-4973-8101-4B7FD0D0A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497" y="169049"/>
            <a:ext cx="8229600" cy="935302"/>
          </a:xfrm>
        </p:spPr>
        <p:txBody>
          <a:bodyPr lIns="91440" tIns="45720" rIns="91440" bIns="45720" anchor="t"/>
          <a:lstStyle/>
          <a:p>
            <a:pPr algn="l"/>
            <a:r>
              <a:rPr lang="fr-FR" sz="2400" b="1" dirty="0"/>
              <a:t>Urbanisme transitoire</a:t>
            </a:r>
            <a:br>
              <a:rPr lang="fr-FR" sz="2400" b="1" dirty="0"/>
            </a:b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Des exemples concrets ! Le projet de la citadelle </a:t>
            </a:r>
            <a:r>
              <a:rPr lang="fr-FR" sz="2400" b="1" dirty="0" err="1">
                <a:solidFill>
                  <a:schemeClr val="accent6">
                    <a:lumMod val="75000"/>
                  </a:schemeClr>
                </a:solidFill>
              </a:rPr>
              <a:t>Miollis</a:t>
            </a:r>
            <a:endParaRPr lang="fr-F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CF9AAAC-A2F7-467A-86E3-949382137D52}"/>
              </a:ext>
            </a:extLst>
          </p:cNvPr>
          <p:cNvSpPr txBox="1"/>
          <p:nvPr/>
        </p:nvSpPr>
        <p:spPr>
          <a:xfrm>
            <a:off x="185378" y="973123"/>
            <a:ext cx="7744232" cy="978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200" b="1" spc="-100">
                <a:solidFill>
                  <a:srgbClr val="C6A51B"/>
                </a:solidFill>
                <a:latin typeface="Arial Nova Light" panose="020B03040202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>
                <a:solidFill>
                  <a:srgbClr val="C0AF3F"/>
                </a:solidFill>
              </a:rPr>
              <a:t>Activation du site : L’année 2021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1A677A0-3CF3-4234-8A6A-63553BF87E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30" y="973123"/>
            <a:ext cx="7101492" cy="534983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7240A83-15FC-4322-925D-BAD1F0A3F16B}"/>
              </a:ext>
            </a:extLst>
          </p:cNvPr>
          <p:cNvSpPr txBox="1"/>
          <p:nvPr/>
        </p:nvSpPr>
        <p:spPr>
          <a:xfrm>
            <a:off x="185378" y="1318302"/>
            <a:ext cx="4436956" cy="5638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fr-FR" sz="1400" dirty="0">
              <a:latin typeface="Arial Nova Light" panose="020B03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b="1" dirty="0">
                <a:latin typeface="Arial Nova Light" panose="020B0304020202020204" pitchFamily="34" charset="0"/>
              </a:rPr>
              <a:t>Soirée d’inauguration </a:t>
            </a:r>
            <a:r>
              <a:rPr lang="fr-FR" sz="1400" dirty="0">
                <a:latin typeface="Arial Nova Light" panose="020B0304020202020204" pitchFamily="34" charset="0"/>
              </a:rPr>
              <a:t>: </a:t>
            </a:r>
            <a:r>
              <a:rPr lang="fr-FR" sz="1200" i="1" dirty="0">
                <a:latin typeface="Arial Nova Light" panose="020B0304020202020204" pitchFamily="34" charset="0"/>
              </a:rPr>
              <a:t>spectacle danse, projections, musiciens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b="1" dirty="0">
                <a:latin typeface="Arial Nova Light" panose="020B0304020202020204" pitchFamily="34" charset="0"/>
              </a:rPr>
              <a:t>Résidence photographique </a:t>
            </a:r>
            <a:r>
              <a:rPr lang="fr-FR" sz="1400" dirty="0">
                <a:latin typeface="Arial Nova Light" panose="020B0304020202020204" pitchFamily="34" charset="0"/>
              </a:rPr>
              <a:t>: </a:t>
            </a:r>
            <a:r>
              <a:rPr lang="fr-FR" sz="1200" i="1" dirty="0">
                <a:latin typeface="Arial Nova Light" panose="020B0304020202020204" pitchFamily="34" charset="0"/>
              </a:rPr>
              <a:t>Exposition in situ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b="1" dirty="0">
                <a:latin typeface="Arial Nova Light" panose="020B0304020202020204" pitchFamily="34" charset="0"/>
              </a:rPr>
              <a:t>Résidence de création </a:t>
            </a:r>
            <a:r>
              <a:rPr lang="fr-FR" sz="1400" dirty="0">
                <a:latin typeface="Arial Nova Light" panose="020B0304020202020204" pitchFamily="34" charset="0"/>
              </a:rPr>
              <a:t>: </a:t>
            </a:r>
            <a:r>
              <a:rPr lang="fr-FR" sz="1200" i="1" dirty="0">
                <a:latin typeface="Arial Nova Light" panose="020B0304020202020204" pitchFamily="34" charset="0"/>
              </a:rPr>
              <a:t>Mise à disposition d’un atelier d’artiste et réalisation d’une œuvre participative sur le thème de la prise d’assaut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b="1" dirty="0">
                <a:latin typeface="Arial Nova Light" panose="020B0304020202020204" pitchFamily="34" charset="0"/>
              </a:rPr>
              <a:t>Spectacle son et lumière </a:t>
            </a:r>
            <a:r>
              <a:rPr lang="fr-FR" sz="1400" dirty="0">
                <a:latin typeface="Arial Nova Light" panose="020B0304020202020204" pitchFamily="34" charset="0"/>
              </a:rPr>
              <a:t>: </a:t>
            </a:r>
            <a:r>
              <a:rPr lang="fr-FR" sz="1200" i="1" dirty="0">
                <a:latin typeface="Arial Nova Light" panose="020B0304020202020204" pitchFamily="34" charset="0"/>
              </a:rPr>
              <a:t>Mise à disposition du site pour la réalisation de projection sur les murs du site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b="1" dirty="0" err="1">
                <a:latin typeface="Arial Nova Light" panose="020B0304020202020204" pitchFamily="34" charset="0"/>
              </a:rPr>
              <a:t>WorkShop</a:t>
            </a:r>
            <a:r>
              <a:rPr lang="fr-FR" sz="1400" b="1" dirty="0">
                <a:latin typeface="Arial Nova Light" panose="020B0304020202020204" pitchFamily="34" charset="0"/>
              </a:rPr>
              <a:t> ENSAM </a:t>
            </a:r>
            <a:r>
              <a:rPr lang="fr-FR" sz="1400" dirty="0">
                <a:latin typeface="Arial Nova Light" panose="020B0304020202020204" pitchFamily="34" charset="0"/>
              </a:rPr>
              <a:t>: </a:t>
            </a:r>
            <a:r>
              <a:rPr lang="fr-FR" sz="1200" i="1" dirty="0">
                <a:latin typeface="Arial Nova Light" panose="020B0304020202020204" pitchFamily="34" charset="0"/>
              </a:rPr>
              <a:t>Accueil des étudiants et présentation des projets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b="1" dirty="0">
                <a:latin typeface="Arial Nova Light" panose="020B0304020202020204" pitchFamily="34" charset="0"/>
              </a:rPr>
              <a:t>Création de mobilier urbain avec l’école </a:t>
            </a:r>
            <a:r>
              <a:rPr lang="fr-FR" sz="1400" b="1" dirty="0" err="1">
                <a:latin typeface="Arial Nova Light" panose="020B0304020202020204" pitchFamily="34" charset="0"/>
              </a:rPr>
              <a:t>SupDesign</a:t>
            </a:r>
            <a:endParaRPr lang="fr-FR" sz="1400" b="1" dirty="0">
              <a:latin typeface="Arial Nova Light" panose="020B03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b="1" dirty="0">
                <a:latin typeface="Arial Nova Light" panose="020B0304020202020204" pitchFamily="34" charset="0"/>
              </a:rPr>
              <a:t>Guinguette de la Citadelle </a:t>
            </a:r>
            <a:r>
              <a:rPr lang="fr-FR" sz="1400" dirty="0">
                <a:latin typeface="Arial Nova Light" panose="020B0304020202020204" pitchFamily="34" charset="0"/>
              </a:rPr>
              <a:t>: </a:t>
            </a:r>
            <a:r>
              <a:rPr lang="fr-FR" sz="1200" i="1" dirty="0">
                <a:latin typeface="Arial Nova Light" panose="020B0304020202020204" pitchFamily="34" charset="0"/>
              </a:rPr>
              <a:t>Ouverture d’un espace restauration en lien avec l’AFPA</a:t>
            </a:r>
          </a:p>
          <a:p>
            <a:pPr algn="just">
              <a:lnSpc>
                <a:spcPct val="150000"/>
              </a:lnSpc>
            </a:pPr>
            <a:r>
              <a:rPr lang="fr-FR" sz="1400" dirty="0">
                <a:latin typeface="Arial Nova Light" panose="020B0304020202020204" pitchFamily="34" charset="0"/>
              </a:rPr>
              <a:t>                        </a:t>
            </a:r>
          </a:p>
          <a:p>
            <a:pPr algn="just">
              <a:lnSpc>
                <a:spcPct val="150000"/>
              </a:lnSpc>
            </a:pPr>
            <a:r>
              <a:rPr lang="fr-FR" sz="1400" dirty="0">
                <a:latin typeface="Arial Nova Light" panose="020B0304020202020204" pitchFamily="34" charset="0"/>
              </a:rPr>
              <a:t>                        </a:t>
            </a:r>
            <a:r>
              <a:rPr lang="fr-FR" sz="1600" b="1" cap="small" dirty="0">
                <a:latin typeface="Arial Nova Light" panose="020B0304020202020204" pitchFamily="34" charset="0"/>
              </a:rPr>
              <a:t>Budget alloué 240K € H.T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endParaRPr lang="fr-FR" sz="1400" dirty="0">
              <a:latin typeface="Arial Nova Light" panose="020B03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fr-FR" sz="1400" dirty="0">
              <a:latin typeface="Arial Nova Light" panose="020B0304020202020204" pitchFamily="34" charset="0"/>
            </a:endParaRPr>
          </a:p>
        </p:txBody>
      </p:sp>
      <p:sp>
        <p:nvSpPr>
          <p:cNvPr id="12" name="Flèche : droite rayée 11">
            <a:extLst>
              <a:ext uri="{FF2B5EF4-FFF2-40B4-BE49-F238E27FC236}">
                <a16:creationId xmlns:a16="http://schemas.microsoft.com/office/drawing/2014/main" id="{1EDE257B-80B1-4D48-9BBE-5B7CCAEFA9FB}"/>
              </a:ext>
            </a:extLst>
          </p:cNvPr>
          <p:cNvSpPr/>
          <p:nvPr/>
        </p:nvSpPr>
        <p:spPr>
          <a:xfrm>
            <a:off x="637563" y="5884877"/>
            <a:ext cx="671119" cy="346985"/>
          </a:xfrm>
          <a:prstGeom prst="stripedRightArrow">
            <a:avLst/>
          </a:prstGeom>
          <a:solidFill>
            <a:srgbClr val="C0AF3F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42537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B724A248-E0F8-4973-8101-4B7FD0D0A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273" y="130750"/>
            <a:ext cx="8229600" cy="935302"/>
          </a:xfrm>
        </p:spPr>
        <p:txBody>
          <a:bodyPr lIns="91440" tIns="45720" rIns="91440" bIns="45720" anchor="t"/>
          <a:lstStyle/>
          <a:p>
            <a:pPr algn="l"/>
            <a:r>
              <a:rPr lang="fr-FR" sz="2000" b="1" dirty="0"/>
              <a:t>Urbanisme transitoire</a:t>
            </a:r>
            <a:br>
              <a:rPr lang="fr-FR" sz="2000" b="1" dirty="0"/>
            </a:b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</a:rPr>
              <a:t>Des exemples concrets ! Le projet de la citadelle </a:t>
            </a:r>
            <a:r>
              <a:rPr lang="fr-FR" sz="2000" b="1" dirty="0" err="1">
                <a:solidFill>
                  <a:schemeClr val="accent6">
                    <a:lumMod val="75000"/>
                  </a:schemeClr>
                </a:solidFill>
              </a:rPr>
              <a:t>Miollis</a:t>
            </a:r>
            <a:endParaRPr lang="fr-F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CF9AAAC-A2F7-467A-86E3-949382137D52}"/>
              </a:ext>
            </a:extLst>
          </p:cNvPr>
          <p:cNvSpPr txBox="1"/>
          <p:nvPr/>
        </p:nvSpPr>
        <p:spPr>
          <a:xfrm>
            <a:off x="1640273" y="480270"/>
            <a:ext cx="7744232" cy="978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200" b="1" spc="-100">
                <a:solidFill>
                  <a:srgbClr val="C6A51B"/>
                </a:solidFill>
                <a:latin typeface="Arial Nova Light" panose="020B03040202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>
                <a:solidFill>
                  <a:srgbClr val="C0AF3F"/>
                </a:solidFill>
              </a:rPr>
              <a:t>Activation du site : L’année 2022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1422BDE-0F99-4F37-B9D2-059EE0E39670}"/>
              </a:ext>
            </a:extLst>
          </p:cNvPr>
          <p:cNvSpPr txBox="1"/>
          <p:nvPr/>
        </p:nvSpPr>
        <p:spPr>
          <a:xfrm>
            <a:off x="8669876" y="598401"/>
            <a:ext cx="2885362" cy="456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1800" b="1" cap="small" dirty="0">
                <a:latin typeface="Arial Nova Light" panose="020B0304020202020204" pitchFamily="34" charset="0"/>
              </a:rPr>
              <a:t>Budget alloué 240K € H.T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31A36F4F-C67F-4F35-80F8-5417F4F7BA88}"/>
              </a:ext>
            </a:extLst>
          </p:cNvPr>
          <p:cNvGrpSpPr/>
          <p:nvPr/>
        </p:nvGrpSpPr>
        <p:grpSpPr>
          <a:xfrm>
            <a:off x="813732" y="1192843"/>
            <a:ext cx="10603988" cy="5184887"/>
            <a:chOff x="813732" y="1192843"/>
            <a:chExt cx="10603988" cy="518488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5FB2F9AF-0C5A-4889-AC33-06179EC11E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71"/>
            <a:stretch/>
          </p:blipFill>
          <p:spPr>
            <a:xfrm>
              <a:off x="813732" y="1192843"/>
              <a:ext cx="10603988" cy="5184887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A38FA19-6672-49E3-85BA-C217159A001F}"/>
                </a:ext>
              </a:extLst>
            </p:cNvPr>
            <p:cNvSpPr/>
            <p:nvPr/>
          </p:nvSpPr>
          <p:spPr>
            <a:xfrm>
              <a:off x="11039912" y="5981350"/>
              <a:ext cx="260059" cy="2782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309229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08E5CB-E0DF-41CE-B47F-70614ECF9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290" y="198658"/>
            <a:ext cx="8229600" cy="1642194"/>
          </a:xfrm>
        </p:spPr>
        <p:txBody>
          <a:bodyPr/>
          <a:lstStyle/>
          <a:p>
            <a:pPr algn="l"/>
            <a:r>
              <a:rPr lang="fr-FR" sz="2400" b="1" dirty="0"/>
              <a:t>Urbanisme transitoire</a:t>
            </a:r>
            <a:br>
              <a:rPr lang="fr-FR" sz="2400" b="1" dirty="0"/>
            </a:b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De quoi parle t-on ?</a:t>
            </a:r>
          </a:p>
        </p:txBody>
      </p:sp>
      <p:pic>
        <p:nvPicPr>
          <p:cNvPr id="3" name="Image 3">
            <a:extLst>
              <a:ext uri="{FF2B5EF4-FFF2-40B4-BE49-F238E27FC236}">
                <a16:creationId xmlns:a16="http://schemas.microsoft.com/office/drawing/2014/main" id="{3F5355A4-8A6D-4565-A209-6B188045E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645" y="957844"/>
            <a:ext cx="7282316" cy="542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66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08E5CB-E0DF-41CE-B47F-70614ECF9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497" y="169049"/>
            <a:ext cx="8229600" cy="935302"/>
          </a:xfrm>
        </p:spPr>
        <p:txBody>
          <a:bodyPr lIns="91440" tIns="45720" rIns="91440" bIns="45720" anchor="t"/>
          <a:lstStyle/>
          <a:p>
            <a:pPr algn="l"/>
            <a:r>
              <a:rPr lang="fr-FR" sz="2400" b="1" dirty="0"/>
              <a:t>Urbanisme transitoire</a:t>
            </a:r>
            <a:br>
              <a:rPr lang="fr-FR" sz="2400" b="1" dirty="0"/>
            </a:b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Quels types de projets ?</a:t>
            </a: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0D573A1F-5BDB-4AC9-873B-FBFC278BA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46" y="1308322"/>
            <a:ext cx="4792026" cy="5074458"/>
          </a:xfrm>
          <a:prstGeom prst="rect">
            <a:avLst/>
          </a:prstGeom>
        </p:spPr>
      </p:pic>
      <p:pic>
        <p:nvPicPr>
          <p:cNvPr id="8" name="Image 8" descr="Une image contenant intérieur, photo, pièce, différent&#10;&#10;Description générée automatiquement">
            <a:extLst>
              <a:ext uri="{FF2B5EF4-FFF2-40B4-BE49-F238E27FC236}">
                <a16:creationId xmlns:a16="http://schemas.microsoft.com/office/drawing/2014/main" id="{ED458F27-433C-4A66-BED9-1F9061EC0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398" y="245947"/>
            <a:ext cx="2937025" cy="2271987"/>
          </a:xfrm>
          <a:prstGeom prst="rect">
            <a:avLst/>
          </a:prstGeom>
        </p:spPr>
      </p:pic>
      <p:pic>
        <p:nvPicPr>
          <p:cNvPr id="9" name="Image 9" descr="Une image contenant intérieur, fenêtre, photo, différent&#10;&#10;Description générée automatiquement">
            <a:extLst>
              <a:ext uri="{FF2B5EF4-FFF2-40B4-BE49-F238E27FC236}">
                <a16:creationId xmlns:a16="http://schemas.microsoft.com/office/drawing/2014/main" id="{E52B5C46-FBC9-4F08-B4C2-492BF2684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7383" y="1928849"/>
            <a:ext cx="3045340" cy="2236444"/>
          </a:xfrm>
          <a:prstGeom prst="rect">
            <a:avLst/>
          </a:prstGeom>
        </p:spPr>
      </p:pic>
      <p:pic>
        <p:nvPicPr>
          <p:cNvPr id="10" name="Image 10" descr="Une image contenant extérieur, bâtiment, homme, assis&#10;&#10;Description générée automatiquement">
            <a:extLst>
              <a:ext uri="{FF2B5EF4-FFF2-40B4-BE49-F238E27FC236}">
                <a16:creationId xmlns:a16="http://schemas.microsoft.com/office/drawing/2014/main" id="{EF47DBEE-BB0B-4E29-AAAC-0EBF7C9223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9297" y="4278341"/>
            <a:ext cx="2908521" cy="210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29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C0ED56E1-1BD2-4ECA-AE7C-738368DDC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2628216"/>
            <a:ext cx="10287000" cy="1601567"/>
          </a:xfrm>
        </p:spPr>
        <p:txBody>
          <a:bodyPr/>
          <a:lstStyle/>
          <a:p>
            <a:pPr algn="r"/>
            <a:r>
              <a:rPr lang="fr-FR" sz="6600" b="1" dirty="0">
                <a:solidFill>
                  <a:schemeClr val="accent6">
                    <a:lumMod val="75000"/>
                  </a:schemeClr>
                </a:solidFill>
              </a:rPr>
              <a:t>2. Qui porte ces démarches?</a:t>
            </a:r>
          </a:p>
        </p:txBody>
      </p:sp>
    </p:spTree>
    <p:extLst>
      <p:ext uri="{BB962C8B-B14F-4D97-AF65-F5344CB8AC3E}">
        <p14:creationId xmlns:p14="http://schemas.microsoft.com/office/powerpoint/2010/main" val="4036863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ABC7205-714C-44D0-8684-6A145A477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496" y="169049"/>
            <a:ext cx="9642803" cy="935302"/>
          </a:xfrm>
        </p:spPr>
        <p:txBody>
          <a:bodyPr lIns="91440" tIns="45720" rIns="91440" bIns="45720" anchor="t"/>
          <a:lstStyle/>
          <a:p>
            <a:pPr algn="l"/>
            <a:r>
              <a:rPr lang="fr-FR" sz="2400" b="1" dirty="0"/>
              <a:t>Urbanisme transitoire</a:t>
            </a:r>
            <a:br>
              <a:rPr lang="fr-FR" sz="2400" b="1" dirty="0"/>
            </a:b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Des démarches portées tout au long de la chaîne de l’aménagement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E0A9D1A-D048-49D8-8547-D6C316E88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34447" y="-814811"/>
            <a:ext cx="5186232" cy="858806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52BF0A8-08FF-4398-837E-5A938E1C3E20}"/>
              </a:ext>
            </a:extLst>
          </p:cNvPr>
          <p:cNvSpPr txBox="1"/>
          <p:nvPr/>
        </p:nvSpPr>
        <p:spPr>
          <a:xfrm>
            <a:off x="6163920" y="6072339"/>
            <a:ext cx="4157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latin typeface="+mj-lt"/>
              </a:rPr>
              <a:t>Source : ça déménage dans l’aménagement, City </a:t>
            </a:r>
            <a:r>
              <a:rPr lang="fr-FR" sz="1400" i="1" dirty="0" err="1">
                <a:latin typeface="+mj-lt"/>
              </a:rPr>
              <a:t>Linked</a:t>
            </a:r>
            <a:endParaRPr lang="fr-FR" sz="1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5869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ABC7205-714C-44D0-8684-6A145A477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496" y="169049"/>
            <a:ext cx="9642803" cy="1421626"/>
          </a:xfrm>
        </p:spPr>
        <p:txBody>
          <a:bodyPr lIns="91440" tIns="45720" rIns="91440" bIns="45720" anchor="t"/>
          <a:lstStyle/>
          <a:p>
            <a:r>
              <a:rPr lang="fr-FR" sz="2400" b="1" dirty="0"/>
              <a:t>Urbanisme transitoire</a:t>
            </a:r>
            <a:br>
              <a:rPr lang="fr-FR" sz="2400" b="1" dirty="0"/>
            </a:b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Des démarches portées tout au long de la chaîne de l’aménagement</a:t>
            </a:r>
            <a:b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SPL </a:t>
            </a:r>
            <a:r>
              <a:rPr lang="fr-FR" sz="2400" b="1" dirty="0" err="1">
                <a:solidFill>
                  <a:schemeClr val="accent6">
                    <a:lumMod val="75000"/>
                  </a:schemeClr>
                </a:solidFill>
              </a:rPr>
              <a:t>Ametarra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D5C2F96-049C-4838-A96A-ADEF6C6B50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015" y="2873922"/>
            <a:ext cx="8324207" cy="221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60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ABC7205-714C-44D0-8684-6A145A477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496" y="169049"/>
            <a:ext cx="9642803" cy="1421626"/>
          </a:xfrm>
        </p:spPr>
        <p:txBody>
          <a:bodyPr lIns="91440" tIns="45720" rIns="91440" bIns="45720" anchor="t"/>
          <a:lstStyle/>
          <a:p>
            <a:pPr algn="l"/>
            <a:r>
              <a:rPr lang="fr-FR" sz="2400" b="1" dirty="0"/>
              <a:t>Urbanisme transitoire</a:t>
            </a:r>
            <a:br>
              <a:rPr lang="fr-FR" sz="2400" b="1" dirty="0"/>
            </a:b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Des démarches portées tout au long de la chaîne de l’aménagement</a:t>
            </a:r>
            <a:b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Sur l’opération d’intérêt National de Paris-Saclay : l’aménageur </a:t>
            </a:r>
          </a:p>
        </p:txBody>
      </p:sp>
      <p:pic>
        <p:nvPicPr>
          <p:cNvPr id="6" name="Image 9">
            <a:extLst>
              <a:ext uri="{FF2B5EF4-FFF2-40B4-BE49-F238E27FC236}">
                <a16:creationId xmlns:a16="http://schemas.microsoft.com/office/drawing/2014/main" id="{6221CE48-7A21-4E18-BD98-903B01EA63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3" y="1399268"/>
            <a:ext cx="11217436" cy="405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72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C0ED56E1-1BD2-4ECA-AE7C-738368DDC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2628216"/>
            <a:ext cx="10287000" cy="1601567"/>
          </a:xfrm>
        </p:spPr>
        <p:txBody>
          <a:bodyPr/>
          <a:lstStyle/>
          <a:p>
            <a:pPr algn="r"/>
            <a:r>
              <a:rPr lang="fr-FR" sz="6600" b="1" dirty="0">
                <a:solidFill>
                  <a:schemeClr val="accent6">
                    <a:lumMod val="75000"/>
                  </a:schemeClr>
                </a:solidFill>
              </a:rPr>
              <a:t>3. Et concrètement ?</a:t>
            </a:r>
            <a:br>
              <a:rPr lang="fr-FR" sz="66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fr-FR" sz="3200" b="1" dirty="0">
                <a:solidFill>
                  <a:schemeClr val="accent6">
                    <a:lumMod val="75000"/>
                  </a:schemeClr>
                </a:solidFill>
              </a:rPr>
              <a:t>Quels projets ? Combien ça coûte ?</a:t>
            </a:r>
            <a:endParaRPr lang="fr-FR" sz="6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29853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FB132F22BD8F4083F84FECAC62BB12" ma:contentTypeVersion="16" ma:contentTypeDescription="Crée un document." ma:contentTypeScope="" ma:versionID="edd511223a6296b6b2d027dc18d89ec4">
  <xsd:schema xmlns:xsd="http://www.w3.org/2001/XMLSchema" xmlns:xs="http://www.w3.org/2001/XMLSchema" xmlns:p="http://schemas.microsoft.com/office/2006/metadata/properties" xmlns:ns2="723e0408-5189-4cf6-9306-937480b8a589" xmlns:ns3="74d6ef2a-a6ca-47be-bbc0-ce334f4aeaab" targetNamespace="http://schemas.microsoft.com/office/2006/metadata/properties" ma:root="true" ma:fieldsID="12d886ba183f0ba20b7d12c8c7a006c3" ns2:_="" ns3:_="">
    <xsd:import namespace="723e0408-5189-4cf6-9306-937480b8a589"/>
    <xsd:import namespace="74d6ef2a-a6ca-47be-bbc0-ce334f4aea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3e0408-5189-4cf6-9306-937480b8a5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555c9638-3209-4807-a738-abb6b30d4d5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d6ef2a-a6ca-47be-bbc0-ce334f4aeaa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92dcc1e-c812-45fb-aa5b-ef7712fcb7a3}" ma:internalName="TaxCatchAll" ma:showField="CatchAllData" ma:web="74d6ef2a-a6ca-47be-bbc0-ce334f4aea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23e0408-5189-4cf6-9306-937480b8a589">
      <Terms xmlns="http://schemas.microsoft.com/office/infopath/2007/PartnerControls"/>
    </lcf76f155ced4ddcb4097134ff3c332f>
    <TaxCatchAll xmlns="74d6ef2a-a6ca-47be-bbc0-ce334f4aeaab" xsi:nil="true"/>
  </documentManagement>
</p:properties>
</file>

<file path=customXml/itemProps1.xml><?xml version="1.0" encoding="utf-8"?>
<ds:datastoreItem xmlns:ds="http://schemas.openxmlformats.org/officeDocument/2006/customXml" ds:itemID="{137A8C11-CD69-441A-B66C-07E596BD160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0B64F75-B444-4D1B-A6DD-1B3EDB3128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3e0408-5189-4cf6-9306-937480b8a589"/>
    <ds:schemaRef ds:uri="74d6ef2a-a6ca-47be-bbc0-ce334f4aea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B7FC90B-C1D8-4C01-A2A9-D2B3ED5926AA}">
  <ds:schemaRefs>
    <ds:schemaRef ds:uri="http://schemas.microsoft.com/office/2006/metadata/properties"/>
    <ds:schemaRef ds:uri="http://schemas.microsoft.com/office/infopath/2007/PartnerControls"/>
    <ds:schemaRef ds:uri="723e0408-5189-4cf6-9306-937480b8a589"/>
    <ds:schemaRef ds:uri="74d6ef2a-a6ca-47be-bbc0-ce334f4aeaa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1330</TotalTime>
  <Words>1053</Words>
  <Application>Microsoft Office PowerPoint</Application>
  <PresentationFormat>Grand écran</PresentationFormat>
  <Paragraphs>110</Paragraphs>
  <Slides>25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1" baseType="lpstr">
      <vt:lpstr>Arial</vt:lpstr>
      <vt:lpstr>Arial Nova Light</vt:lpstr>
      <vt:lpstr>Calibri</vt:lpstr>
      <vt:lpstr>Calibri Light</vt:lpstr>
      <vt:lpstr>Wingdings</vt:lpstr>
      <vt:lpstr>Thème Office</vt:lpstr>
      <vt:lpstr>Comment développer des démarches innovantes de revitalisation des espaces publics?  Exemples d’urbanisme transitoire      Diane LAMBRUSCHINI, Directrice de projet, SPL Ametarra, Ajaccio Marie KRIER, Chef de projets, EPA Paris-Saclay</vt:lpstr>
      <vt:lpstr>1. De quoi parle t-on ?</vt:lpstr>
      <vt:lpstr>Urbanisme transitoire De quoi parle t-on ?</vt:lpstr>
      <vt:lpstr>Urbanisme transitoire Quels types de projets ?</vt:lpstr>
      <vt:lpstr>2. Qui porte ces démarches?</vt:lpstr>
      <vt:lpstr>Urbanisme transitoire Des démarches portées tout au long de la chaîne de l’aménagement</vt:lpstr>
      <vt:lpstr>Urbanisme transitoire Des démarches portées tout au long de la chaîne de l’aménagement SPL Ametarra</vt:lpstr>
      <vt:lpstr>Urbanisme transitoire Des démarches portées tout au long de la chaîne de l’aménagement Sur l’opération d’intérêt National de Paris-Saclay : l’aménageur </vt:lpstr>
      <vt:lpstr>3. Et concrètement ? Quels projets ? Combien ça coûte ?</vt:lpstr>
      <vt:lpstr>3.1 Paris-Saclay :  Activer les espaces publics</vt:lpstr>
      <vt:lpstr>Urbanisme transitoire Des exemples concrets ! Paris-Saclay : Activer les espaces publics</vt:lpstr>
      <vt:lpstr>Urbanisme transitoire Des exemples concrets ! Paris-Saclay : Activer les espaces publics</vt:lpstr>
      <vt:lpstr>Urbanisme transitoire Des exemples concrets ! Paris-Saclay : Activer les espaces publics</vt:lpstr>
      <vt:lpstr>Présentation PowerPoint</vt:lpstr>
      <vt:lpstr>Présentation PowerPoint</vt:lpstr>
      <vt:lpstr>Présentation PowerPoint</vt:lpstr>
      <vt:lpstr>Présentation PowerPoint</vt:lpstr>
      <vt:lpstr>3.2 Ajaccio, la citadelle Miollis</vt:lpstr>
      <vt:lpstr>Urbanisme transitoire Des exemples concrets ! Le projet de la citadelle Miollis</vt:lpstr>
      <vt:lpstr>Urbanisme transitoire Des exemples concrets ! Le projet de la citadelle Miollis</vt:lpstr>
      <vt:lpstr>Urbanisme transitoire Des exemples concrets ! Le projet de la citadelle Miollis</vt:lpstr>
      <vt:lpstr>Urbanisme transitoire Des exemples concrets ! Le projet de la citadelle Miollis</vt:lpstr>
      <vt:lpstr>Urbanisme transitoire Des exemples concrets ! Le projet de la citadelle Miollis</vt:lpstr>
      <vt:lpstr>Urbanisme transitoire Des exemples concrets ! Le projet de la citadelle Miollis</vt:lpstr>
      <vt:lpstr>Urbanisme transitoire Des exemples concrets ! Le projet de la citadelle Miollis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Comment développer des démarches innovantes de revitalisation des espaces publics?  Exemples d’urbanisme transitoire      Diane LAMBRUSCHINI, Directrice de projet, SPL Ametarra, Ajaccio Marie KRIER, Chef de projets, EPA Paris-Saclay</dc:title>
  <dc:creator>Marie KRIER</dc:creator>
  <cp:lastModifiedBy>ISTRIA Philippe</cp:lastModifiedBy>
  <cp:revision>24</cp:revision>
  <dcterms:created xsi:type="dcterms:W3CDTF">2022-04-29T09:07:56Z</dcterms:created>
  <dcterms:modified xsi:type="dcterms:W3CDTF">2022-05-03T09:34:43Z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0x01010021FB132F22BD8F4083F84FECAC62BB12</vt:lpwstr>
  </property>
</Properties>
</file>